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7.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80" r:id="rId6"/>
    <p:sldId id="281"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2"/>
    <a:srgbClr val="E35205"/>
    <a:srgbClr val="5D7A63"/>
    <a:srgbClr val="E6E6E6"/>
    <a:srgbClr val="0FB4E1"/>
    <a:srgbClr val="CEB888"/>
    <a:srgbClr val="506F56"/>
    <a:srgbClr val="D6001C"/>
    <a:srgbClr val="2C5234"/>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50" autoAdjust="0"/>
    <p:restoredTop sz="91457" autoAdjust="0"/>
  </p:normalViewPr>
  <p:slideViewPr>
    <p:cSldViewPr snapToGrid="0">
      <p:cViewPr>
        <p:scale>
          <a:sx n="102" d="100"/>
          <a:sy n="102" d="100"/>
        </p:scale>
        <p:origin x="2464" y="-84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al__ma_Sayfas_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al__ma_Sayfas_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al__ma_Sayfas_5.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al__ma_Sayfas_6.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al__ma_Sayfas_7.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mina\Desktop\TAID\Taid%20Veriler%20EYLU&#776;L2022%20Treyler_.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(Ocak-Aralık)</a:t>
            </a:r>
            <a:endParaRPr lang="tr-TR" sz="1000" b="1" dirty="0">
              <a:latin typeface="Century Gothic" panose="020B0502020202020204" pitchFamily="34" charset="0"/>
            </a:endParaRPr>
          </a:p>
        </c:rich>
      </c:tx>
      <c:layout>
        <c:manualLayout>
          <c:xMode val="edge"/>
          <c:yMode val="edge"/>
          <c:x val="0.30430451590844076"/>
          <c:y val="1.736985284720606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7307767132681975E-2"/>
          <c:y val="0.18283638709032346"/>
          <c:w val="0.95465470572723032"/>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dLbl>
              <c:idx val="3"/>
              <c:layout>
                <c:manualLayout>
                  <c:x val="-1.12612632583640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7-42A6-BEAC-99AE05CC5F1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17537</c:v>
                </c:pt>
                <c:pt idx="1">
                  <c:v>8371</c:v>
                </c:pt>
                <c:pt idx="2">
                  <c:v>4714</c:v>
                </c:pt>
                <c:pt idx="3">
                  <c:v>30622</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dLbl>
              <c:idx val="2"/>
              <c:tx>
                <c:rich>
                  <a:bodyPr/>
                  <a:lstStyle/>
                  <a:p>
                    <a:r>
                      <a:rPr lang="en-US" dirty="0"/>
                      <a:t>5.392</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1E00-0F43-9D2C-902FAA56ECD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23286</c:v>
                </c:pt>
                <c:pt idx="1">
                  <c:v>9102</c:v>
                </c:pt>
                <c:pt idx="2">
                  <c:v>5761</c:v>
                </c:pt>
                <c:pt idx="3">
                  <c:v>38149</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716268368"/>
        <c:axId val="953862320"/>
      </c:barChart>
      <c:catAx>
        <c:axId val="71626836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953862320"/>
        <c:crosses val="autoZero"/>
        <c:auto val="1"/>
        <c:lblAlgn val="ctr"/>
        <c:lblOffset val="100"/>
        <c:noMultiLvlLbl val="0"/>
      </c:catAx>
      <c:valAx>
        <c:axId val="953862320"/>
        <c:scaling>
          <c:orientation val="minMax"/>
        </c:scaling>
        <c:delete val="1"/>
        <c:axPos val="l"/>
        <c:numFmt formatCode="#,##0" sourceLinked="1"/>
        <c:majorTickMark val="none"/>
        <c:minorTickMark val="none"/>
        <c:tickLblPos val="nextTo"/>
        <c:crossAx val="716268368"/>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(Aralık)</a:t>
            </a:r>
            <a:endParaRPr lang="tr-TR" sz="1100" b="1" dirty="0">
              <a:latin typeface="Century Gothic" panose="020B0502020202020204" pitchFamily="34" charset="0"/>
            </a:endParaRPr>
          </a:p>
        </c:rich>
      </c:tx>
      <c:layout>
        <c:manualLayout>
          <c:xMode val="edge"/>
          <c:yMode val="edge"/>
          <c:x val="0.27384360420717585"/>
          <c:y val="2.351042966004717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8419048249826142"/>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dLbl>
              <c:idx val="2"/>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8FC7-154F-85AB-EA26F56BF084}"/>
                </c:ext>
              </c:extLst>
            </c:dLbl>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2170</c:v>
                </c:pt>
                <c:pt idx="1">
                  <c:v>1402</c:v>
                </c:pt>
                <c:pt idx="2">
                  <c:v>3571</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dLbl>
              <c:idx val="1"/>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E285-104D-BF80-E4863A52B371}"/>
                </c:ext>
              </c:extLst>
            </c:dLbl>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3729</c:v>
                </c:pt>
                <c:pt idx="1">
                  <c:v>1462</c:v>
                </c:pt>
                <c:pt idx="2">
                  <c:v>5191</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029080272"/>
        <c:axId val="1029071568"/>
      </c:barChart>
      <c:catAx>
        <c:axId val="102908027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29071568"/>
        <c:crosses val="autoZero"/>
        <c:auto val="1"/>
        <c:lblAlgn val="ctr"/>
        <c:lblOffset val="100"/>
        <c:noMultiLvlLbl val="0"/>
      </c:catAx>
      <c:valAx>
        <c:axId val="1029071568"/>
        <c:scaling>
          <c:orientation val="minMax"/>
        </c:scaling>
        <c:delete val="1"/>
        <c:axPos val="l"/>
        <c:numFmt formatCode="#,##0" sourceLinked="1"/>
        <c:majorTickMark val="none"/>
        <c:minorTickMark val="none"/>
        <c:tickLblPos val="nextTo"/>
        <c:crossAx val="1029080272"/>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(Aralık vs. Ocak-Aralık)</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086883699439772"/>
          <c:h val="0.61574275099237363"/>
        </c:manualLayout>
      </c:layout>
      <c:lineChart>
        <c:grouping val="standard"/>
        <c:varyColors val="0"/>
        <c:ser>
          <c:idx val="0"/>
          <c:order val="0"/>
          <c:tx>
            <c:strRef>
              <c:f>Sheet1!$A$2</c:f>
              <c:strCache>
                <c:ptCount val="1"/>
                <c:pt idx="0">
                  <c:v>Aralık</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4114</c:v>
                </c:pt>
                <c:pt idx="1">
                  <c:v>4393</c:v>
                </c:pt>
                <c:pt idx="2">
                  <c:v>5448</c:v>
                </c:pt>
                <c:pt idx="3">
                  <c:v>5902</c:v>
                </c:pt>
                <c:pt idx="4">
                  <c:v>1964</c:v>
                </c:pt>
                <c:pt idx="5">
                  <c:v>3540</c:v>
                </c:pt>
                <c:pt idx="6">
                  <c:v>1177</c:v>
                </c:pt>
                <c:pt idx="7">
                  <c:v>1519</c:v>
                </c:pt>
                <c:pt idx="8">
                  <c:v>2770</c:v>
                </c:pt>
                <c:pt idx="9">
                  <c:v>3265</c:v>
                </c:pt>
                <c:pt idx="10">
                  <c:v>5191</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Ocak-Aralık</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30525</c:v>
                </c:pt>
                <c:pt idx="1">
                  <c:v>28111</c:v>
                </c:pt>
                <c:pt idx="2">
                  <c:v>31061</c:v>
                </c:pt>
                <c:pt idx="3">
                  <c:v>33652</c:v>
                </c:pt>
                <c:pt idx="4">
                  <c:v>18343</c:v>
                </c:pt>
                <c:pt idx="5">
                  <c:v>18554</c:v>
                </c:pt>
                <c:pt idx="6">
                  <c:v>11753</c:v>
                </c:pt>
                <c:pt idx="7">
                  <c:v>7444</c:v>
                </c:pt>
                <c:pt idx="8">
                  <c:v>16180</c:v>
                </c:pt>
                <c:pt idx="9">
                  <c:v>25908</c:v>
                </c:pt>
                <c:pt idx="10">
                  <c:v>32388</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029074832"/>
        <c:axId val="1029085168"/>
      </c:lineChart>
      <c:catAx>
        <c:axId val="102907483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29085168"/>
        <c:crosses val="autoZero"/>
        <c:auto val="1"/>
        <c:lblAlgn val="ctr"/>
        <c:lblOffset val="100"/>
        <c:noMultiLvlLbl val="0"/>
      </c:catAx>
      <c:valAx>
        <c:axId val="1029085168"/>
        <c:scaling>
          <c:orientation val="minMax"/>
        </c:scaling>
        <c:delete val="1"/>
        <c:axPos val="l"/>
        <c:numFmt formatCode="#,##0" sourceLinked="1"/>
        <c:majorTickMark val="none"/>
        <c:minorTickMark val="none"/>
        <c:tickLblPos val="nextTo"/>
        <c:crossAx val="102907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(Aralık)</a:t>
            </a:r>
          </a:p>
        </c:rich>
      </c:tx>
      <c:layout>
        <c:manualLayout>
          <c:xMode val="edge"/>
          <c:yMode val="edge"/>
          <c:x val="0.30430449540987087"/>
          <c:y val="2.1500569244146069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2240</c:v>
                </c:pt>
                <c:pt idx="1">
                  <c:v>1025</c:v>
                </c:pt>
                <c:pt idx="2">
                  <c:v>430</c:v>
                </c:pt>
                <c:pt idx="3">
                  <c:v>3695</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dLbl>
              <c:idx val="0"/>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0F2D-6046-9425-11C331664636}"/>
                </c:ext>
              </c:extLst>
            </c:dLbl>
            <c:dLbl>
              <c:idx val="2"/>
              <c:tx>
                <c:rich>
                  <a:bodyPr/>
                  <a:lstStyle/>
                  <a:p>
                    <a:r>
                      <a:rPr lang="en-US" dirty="0"/>
                      <a:t>782</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59C8-7D47-8DA8-A98AF5AB49DA}"/>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3729</c:v>
                </c:pt>
                <c:pt idx="1">
                  <c:v>1462</c:v>
                </c:pt>
                <c:pt idx="2">
                  <c:v>782</c:v>
                </c:pt>
                <c:pt idx="3">
                  <c:v>5973</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029075376"/>
        <c:axId val="1029081904"/>
      </c:barChart>
      <c:catAx>
        <c:axId val="102907537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29081904"/>
        <c:crosses val="autoZero"/>
        <c:auto val="1"/>
        <c:lblAlgn val="ctr"/>
        <c:lblOffset val="100"/>
        <c:noMultiLvlLbl val="0"/>
      </c:catAx>
      <c:valAx>
        <c:axId val="1029081904"/>
        <c:scaling>
          <c:orientation val="minMax"/>
        </c:scaling>
        <c:delete val="1"/>
        <c:axPos val="l"/>
        <c:numFmt formatCode="#,##0" sourceLinked="1"/>
        <c:majorTickMark val="none"/>
        <c:minorTickMark val="none"/>
        <c:tickLblPos val="nextTo"/>
        <c:crossAx val="1029075376"/>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7700243696418342"/>
          <c:y val="3.3755346229319694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5.673049219285687E-2"/>
          <c:y val="2.2133779940156681E-2"/>
          <c:w val="0.94326950780714314"/>
          <c:h val="0.45104802365701974"/>
        </c:manualLayout>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Lbl>
              <c:idx val="1"/>
              <c:layout>
                <c:manualLayout>
                  <c:x val="-0.31885317048069362"/>
                  <c:y val="6.195198679422597E-3"/>
                </c:manualLayout>
              </c:layout>
              <c:tx>
                <c:rich>
                  <a:bodyPr/>
                  <a:lstStyle/>
                  <a:p>
                    <a:r>
                      <a:rPr lang="en-US" dirty="0">
                        <a:solidFill>
                          <a:srgbClr val="2C5234"/>
                        </a:solidFill>
                      </a:rPr>
                      <a:t>+%23</a:t>
                    </a:r>
                  </a:p>
                </c:rich>
              </c:tx>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029080816"/>
        <c:axId val="1029073744"/>
      </c:lineChart>
      <c:catAx>
        <c:axId val="1029080816"/>
        <c:scaling>
          <c:orientation val="minMax"/>
        </c:scaling>
        <c:delete val="1"/>
        <c:axPos val="b"/>
        <c:numFmt formatCode="General" sourceLinked="1"/>
        <c:majorTickMark val="out"/>
        <c:minorTickMark val="none"/>
        <c:tickLblPos val="nextTo"/>
        <c:crossAx val="1029073744"/>
        <c:crosses val="autoZero"/>
        <c:auto val="1"/>
        <c:lblAlgn val="ctr"/>
        <c:lblOffset val="100"/>
        <c:noMultiLvlLbl val="0"/>
      </c:catAx>
      <c:valAx>
        <c:axId val="1029073744"/>
        <c:scaling>
          <c:orientation val="minMax"/>
        </c:scaling>
        <c:delete val="1"/>
        <c:axPos val="l"/>
        <c:numFmt formatCode="0%" sourceLinked="1"/>
        <c:majorTickMark val="out"/>
        <c:minorTickMark val="none"/>
        <c:tickLblPos val="nextTo"/>
        <c:crossAx val="1029080816"/>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a:t>
            </a:r>
          </a:p>
        </c:rich>
      </c:tx>
      <c:layout>
        <c:manualLayout>
          <c:xMode val="edge"/>
          <c:yMode val="edge"/>
          <c:x val="0.21777865041557007"/>
          <c:y val="2.8414310278238989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lineChart>
        <c:grouping val="standard"/>
        <c:varyColors val="0"/>
        <c:ser>
          <c:idx val="1"/>
          <c:order val="0"/>
          <c:tx>
            <c:strRef>
              <c:f>Sayfa3!$A$3</c:f>
              <c:strCache>
                <c:ptCount val="1"/>
                <c:pt idx="0">
                  <c:v>Oran</c:v>
                </c:pt>
              </c:strCache>
            </c:strRef>
          </c:tx>
          <c:spPr>
            <a:ln w="28575" cap="rnd">
              <a:solidFill>
                <a:schemeClr val="accent2"/>
              </a:solidFill>
              <a:round/>
            </a:ln>
            <a:effectLst/>
          </c:spPr>
          <c:marker>
            <c:symbol val="none"/>
          </c:marker>
          <c:dLbls>
            <c:dLbl>
              <c:idx val="1"/>
              <c:layout>
                <c:manualLayout>
                  <c:x val="-0.28880971979528308"/>
                  <c:y val="2.9371028722598863E-2"/>
                </c:manualLayout>
              </c:layout>
              <c:tx>
                <c:rich>
                  <a:bodyPr/>
                  <a:lstStyle/>
                  <a:p>
                    <a:r>
                      <a:rPr lang="en-US" dirty="0"/>
                      <a:t>+%102</a:t>
                    </a:r>
                  </a:p>
                </c:rich>
              </c:tx>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0.91143317230273757</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smooth val="0"/>
        <c:axId val="1029082448"/>
        <c:axId val="1029078640"/>
      </c:lineChart>
      <c:catAx>
        <c:axId val="1029082448"/>
        <c:scaling>
          <c:orientation val="minMax"/>
        </c:scaling>
        <c:delete val="1"/>
        <c:axPos val="b"/>
        <c:numFmt formatCode="General" sourceLinked="1"/>
        <c:majorTickMark val="none"/>
        <c:minorTickMark val="none"/>
        <c:tickLblPos val="nextTo"/>
        <c:crossAx val="1029078640"/>
        <c:crosses val="autoZero"/>
        <c:auto val="1"/>
        <c:lblAlgn val="ctr"/>
        <c:lblOffset val="100"/>
        <c:noMultiLvlLbl val="0"/>
      </c:catAx>
      <c:valAx>
        <c:axId val="1029078640"/>
        <c:scaling>
          <c:orientation val="minMax"/>
        </c:scaling>
        <c:delete val="1"/>
        <c:axPos val="l"/>
        <c:numFmt formatCode="0%" sourceLinked="1"/>
        <c:majorTickMark val="none"/>
        <c:minorTickMark val="none"/>
        <c:tickLblPos val="nextTo"/>
        <c:crossAx val="1029082448"/>
        <c:crosses val="autoZero"/>
        <c:crossBetween val="between"/>
      </c:valAx>
      <c:spPr>
        <a:noFill/>
        <a:ln w="25400">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(Ekim vs. Ocak-Ekim)</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6.9623771736362861E-2"/>
          <c:y val="0.35820311326619875"/>
          <c:w val="0.92938862247266096"/>
          <c:h val="0.52151213966278565"/>
        </c:manualLayout>
      </c:layout>
      <c:lineChart>
        <c:grouping val="standard"/>
        <c:varyColors val="0"/>
        <c:dLbls>
          <c:dLblPos val="t"/>
          <c:showLegendKey val="0"/>
          <c:showVal val="1"/>
          <c:showCatName val="0"/>
          <c:showSerName val="0"/>
          <c:showPercent val="0"/>
          <c:showBubbleSize val="0"/>
        </c:dLbls>
        <c:marker val="1"/>
        <c:smooth val="0"/>
        <c:axId val="1029079728"/>
        <c:axId val="1029077008"/>
      </c:lineChart>
      <c:catAx>
        <c:axId val="102907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029077008"/>
        <c:crosses val="autoZero"/>
        <c:auto val="1"/>
        <c:lblAlgn val="ctr"/>
        <c:lblOffset val="100"/>
        <c:noMultiLvlLbl val="0"/>
      </c:catAx>
      <c:valAx>
        <c:axId val="1029077008"/>
        <c:scaling>
          <c:orientation val="minMax"/>
        </c:scaling>
        <c:delete val="1"/>
        <c:axPos val="l"/>
        <c:numFmt formatCode="#,##0" sourceLinked="1"/>
        <c:majorTickMark val="none"/>
        <c:minorTickMark val="none"/>
        <c:tickLblPos val="nextTo"/>
        <c:crossAx val="1029079728"/>
        <c:crosses val="autoZero"/>
        <c:crossBetween val="between"/>
      </c:valAx>
      <c:spPr>
        <a:noFill/>
        <a:ln w="25400">
          <a:noFill/>
        </a:ln>
        <a:effectLst/>
      </c:spPr>
    </c:plotArea>
    <c:legend>
      <c:legendPos val="l"/>
      <c:layout>
        <c:manualLayout>
          <c:xMode val="edge"/>
          <c:yMode val="edge"/>
          <c:x val="2.0629265699663068E-2"/>
          <c:y val="0.27359276308064251"/>
          <c:w val="0.26038011452491167"/>
          <c:h val="0.21505130672162201"/>
        </c:manualLayout>
      </c:layout>
      <c:overlay val="0"/>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95672446487446E-3"/>
          <c:y val="0.18369292289181252"/>
          <c:w val="0.93818476030886377"/>
          <c:h val="0.62785001970234311"/>
        </c:manualLayout>
      </c:layout>
      <c:barChart>
        <c:barDir val="col"/>
        <c:grouping val="clustered"/>
        <c:varyColors val="0"/>
        <c:ser>
          <c:idx val="0"/>
          <c:order val="0"/>
          <c:tx>
            <c:strRef>
              <c:f>Sayfa1!$B$1</c:f>
              <c:strCache>
                <c:ptCount val="1"/>
                <c:pt idx="0">
                  <c:v>Ocak-Aralık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2021</c:v>
                </c:pt>
                <c:pt idx="1">
                  <c:v>2022</c:v>
                </c:pt>
              </c:numCache>
            </c:numRef>
          </c:cat>
          <c:val>
            <c:numRef>
              <c:f>Sayfa1!$B$2:$B$3</c:f>
              <c:numCache>
                <c:formatCode>#,##0</c:formatCode>
                <c:ptCount val="2"/>
                <c:pt idx="0">
                  <c:v>10942</c:v>
                </c:pt>
                <c:pt idx="1">
                  <c:v>13477</c:v>
                </c:pt>
              </c:numCache>
            </c:numRef>
          </c:val>
          <c:extLst>
            <c:ext xmlns:c16="http://schemas.microsoft.com/office/drawing/2014/chart" uri="{C3380CC4-5D6E-409C-BE32-E72D297353CC}">
              <c16:uniqueId val="{00000000-ABCC-744D-AD14-A30A9DF804FA}"/>
            </c:ext>
          </c:extLst>
        </c:ser>
        <c:dLbls>
          <c:showLegendKey val="0"/>
          <c:showVal val="1"/>
          <c:showCatName val="0"/>
          <c:showSerName val="0"/>
          <c:showPercent val="0"/>
          <c:showBubbleSize val="0"/>
        </c:dLbls>
        <c:gapWidth val="219"/>
        <c:axId val="1029075920"/>
        <c:axId val="1029072112"/>
      </c:barChart>
      <c:catAx>
        <c:axId val="102907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029072112"/>
        <c:crosses val="autoZero"/>
        <c:auto val="1"/>
        <c:lblAlgn val="ctr"/>
        <c:lblOffset val="100"/>
        <c:noMultiLvlLbl val="0"/>
      </c:catAx>
      <c:valAx>
        <c:axId val="1029072112"/>
        <c:scaling>
          <c:orientation val="minMax"/>
        </c:scaling>
        <c:delete val="1"/>
        <c:axPos val="l"/>
        <c:numFmt formatCode="#,##0" sourceLinked="1"/>
        <c:majorTickMark val="none"/>
        <c:minorTickMark val="none"/>
        <c:tickLblPos val="nextTo"/>
        <c:crossAx val="102907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Aralık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3.6499016594997907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5.415183345681792E-2"/>
          <c:y val="0.32733249930240765"/>
          <c:w val="0.94326950780714314"/>
          <c:h val="0.45104802365701974"/>
        </c:manualLayout>
      </c:layout>
      <c:lineChart>
        <c:grouping val="standard"/>
        <c:varyColors val="0"/>
        <c:ser>
          <c:idx val="1"/>
          <c:order val="0"/>
          <c:tx>
            <c:strRef>
              <c:f>Sayfa2!$B$14</c:f>
              <c:strCache>
                <c:ptCount val="1"/>
                <c:pt idx="0">
                  <c:v>%</c:v>
                </c:pt>
              </c:strCache>
            </c:strRef>
          </c:tx>
          <c:spPr>
            <a:ln w="28575" cap="rnd">
              <a:solidFill>
                <a:schemeClr val="accent2"/>
              </a:solidFill>
              <a:round/>
            </a:ln>
            <a:effectLst/>
          </c:spPr>
          <c:marker>
            <c:symbol val="none"/>
          </c:marker>
          <c:dLbls>
            <c:dLbl>
              <c:idx val="1"/>
              <c:layout>
                <c:manualLayout>
                  <c:x val="-0.3120177070607128"/>
                  <c:y val="-0.25331441056373466"/>
                </c:manualLayout>
              </c:layout>
              <c:tx>
                <c:rich>
                  <a:bodyPr/>
                  <a:lstStyle/>
                  <a:p>
                    <a:r>
                      <a:rPr lang="en-US" dirty="0">
                        <a:solidFill>
                          <a:srgbClr val="506F56"/>
                        </a:solidFill>
                      </a:rPr>
                      <a:t>+%64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smooth val="0"/>
        <c:axId val="1029074288"/>
        <c:axId val="1029085712"/>
      </c:lineChart>
      <c:catAx>
        <c:axId val="1029074288"/>
        <c:scaling>
          <c:orientation val="minMax"/>
        </c:scaling>
        <c:delete val="1"/>
        <c:axPos val="b"/>
        <c:numFmt formatCode="General" sourceLinked="1"/>
        <c:majorTickMark val="out"/>
        <c:minorTickMark val="none"/>
        <c:tickLblPos val="nextTo"/>
        <c:crossAx val="1029085712"/>
        <c:crosses val="autoZero"/>
        <c:auto val="1"/>
        <c:lblAlgn val="ctr"/>
        <c:lblOffset val="100"/>
        <c:noMultiLvlLbl val="0"/>
      </c:catAx>
      <c:valAx>
        <c:axId val="1029085712"/>
        <c:scaling>
          <c:orientation val="minMax"/>
        </c:scaling>
        <c:delete val="1"/>
        <c:axPos val="l"/>
        <c:numFmt formatCode="0%" sourceLinked="1"/>
        <c:majorTickMark val="out"/>
        <c:minorTickMark val="none"/>
        <c:tickLblPos val="nextTo"/>
        <c:crossAx val="1029074288"/>
        <c:crosses val="autoZero"/>
        <c:crossBetween val="between"/>
      </c:val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112497946717598E-3"/>
          <c:y val="0.29795662576876469"/>
          <c:w val="0.93818476030886377"/>
          <c:h val="0.50003019368240809"/>
        </c:manualLayout>
      </c:layout>
      <c:barChart>
        <c:barDir val="col"/>
        <c:grouping val="clustered"/>
        <c:varyColors val="0"/>
        <c:ser>
          <c:idx val="0"/>
          <c:order val="0"/>
          <c:tx>
            <c:strRef>
              <c:f>Sayfa1!$B$1</c:f>
              <c:strCache>
                <c:ptCount val="1"/>
                <c:pt idx="0">
                  <c:v>Aralık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Sayfa1!$A$2:$A$3</c:f>
              <c:numCache>
                <c:formatCode>General</c:formatCode>
                <c:ptCount val="2"/>
                <c:pt idx="0">
                  <c:v>2021</c:v>
                </c:pt>
                <c:pt idx="1">
                  <c:v>2022</c:v>
                </c:pt>
              </c:numCache>
            </c:numRef>
          </c:cat>
          <c:val>
            <c:numRef>
              <c:f>Sayfa1!$B$2:$B$3</c:f>
              <c:numCache>
                <c:formatCode>#,##0</c:formatCode>
                <c:ptCount val="2"/>
                <c:pt idx="0">
                  <c:v>1137</c:v>
                </c:pt>
                <c:pt idx="1">
                  <c:v>1859</c:v>
                </c:pt>
              </c:numCache>
            </c:numRef>
          </c:val>
          <c:extLst>
            <c:ext xmlns:c16="http://schemas.microsoft.com/office/drawing/2014/chart" uri="{C3380CC4-5D6E-409C-BE32-E72D297353CC}">
              <c16:uniqueId val="{00000000-0CB5-4F48-99A6-60BD8E47B6AE}"/>
            </c:ext>
          </c:extLst>
        </c:ser>
        <c:dLbls>
          <c:showLegendKey val="0"/>
          <c:showVal val="1"/>
          <c:showCatName val="0"/>
          <c:showSerName val="0"/>
          <c:showPercent val="0"/>
          <c:showBubbleSize val="0"/>
        </c:dLbls>
        <c:gapWidth val="219"/>
        <c:axId val="1029086256"/>
        <c:axId val="1029079184"/>
      </c:barChart>
      <c:catAx>
        <c:axId val="102908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029079184"/>
        <c:crosses val="autoZero"/>
        <c:auto val="1"/>
        <c:lblAlgn val="ctr"/>
        <c:lblOffset val="100"/>
        <c:noMultiLvlLbl val="0"/>
      </c:catAx>
      <c:valAx>
        <c:axId val="1029079184"/>
        <c:scaling>
          <c:orientation val="minMax"/>
        </c:scaling>
        <c:delete val="1"/>
        <c:axPos val="l"/>
        <c:numFmt formatCode="#,##0" sourceLinked="1"/>
        <c:majorTickMark val="none"/>
        <c:minorTickMark val="none"/>
        <c:tickLblPos val="nextTo"/>
        <c:crossAx val="102908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25884738827555E-2"/>
          <c:y val="5.9360068814710877E-2"/>
          <c:w val="0.93818476030886377"/>
          <c:h val="0.62785001970234311"/>
        </c:manualLayout>
      </c:layout>
      <c:barChart>
        <c:barDir val="col"/>
        <c:grouping val="clustered"/>
        <c:varyColors val="0"/>
        <c:ser>
          <c:idx val="0"/>
          <c:order val="0"/>
          <c:tx>
            <c:strRef>
              <c:f>Sayfa1!$B$1</c:f>
              <c:strCache>
                <c:ptCount val="1"/>
                <c:pt idx="0">
                  <c:v>Aralık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5 Yıl. Ort.</c:v>
                </c:pt>
                <c:pt idx="1">
                  <c:v>2022</c:v>
                </c:pt>
              </c:strCache>
            </c:strRef>
          </c:cat>
          <c:val>
            <c:numRef>
              <c:f>Sayfa1!$B$2:$B$3</c:f>
              <c:numCache>
                <c:formatCode>#,##0</c:formatCode>
                <c:ptCount val="2"/>
                <c:pt idx="0">
                  <c:v>920</c:v>
                </c:pt>
                <c:pt idx="1">
                  <c:v>1859</c:v>
                </c:pt>
              </c:numCache>
            </c:numRef>
          </c:val>
          <c:extLst>
            <c:ext xmlns:c16="http://schemas.microsoft.com/office/drawing/2014/chart" uri="{C3380CC4-5D6E-409C-BE32-E72D297353CC}">
              <c16:uniqueId val="{00000000-6152-BC41-BC94-286AF09612F3}"/>
            </c:ext>
          </c:extLst>
        </c:ser>
        <c:dLbls>
          <c:showLegendKey val="0"/>
          <c:showVal val="1"/>
          <c:showCatName val="0"/>
          <c:showSerName val="0"/>
          <c:showPercent val="0"/>
          <c:showBubbleSize val="0"/>
        </c:dLbls>
        <c:gapWidth val="219"/>
        <c:axId val="1029082992"/>
        <c:axId val="1029083536"/>
      </c:barChart>
      <c:catAx>
        <c:axId val="102908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029083536"/>
        <c:crosses val="autoZero"/>
        <c:auto val="1"/>
        <c:lblAlgn val="ctr"/>
        <c:lblOffset val="100"/>
        <c:noMultiLvlLbl val="0"/>
      </c:catAx>
      <c:valAx>
        <c:axId val="1029083536"/>
        <c:scaling>
          <c:orientation val="minMax"/>
        </c:scaling>
        <c:delete val="1"/>
        <c:axPos val="l"/>
        <c:numFmt formatCode="#,##0" sourceLinked="1"/>
        <c:majorTickMark val="none"/>
        <c:minorTickMark val="none"/>
        <c:tickLblPos val="nextTo"/>
        <c:crossAx val="102908299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Semi-Treyler</a:t>
            </a:r>
            <a:r>
              <a:rPr lang="tr-TR" baseline="0"/>
              <a:t> Araç Pazar Gelişimi</a:t>
            </a:r>
          </a:p>
          <a:p>
            <a:pPr>
              <a:defRPr/>
            </a:pPr>
            <a:r>
              <a:rPr lang="tr-TR" baseline="0"/>
              <a:t>(Aralık vs. Ocak-Aralık)</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Sayfa4!$A$2</c:f>
              <c:strCache>
                <c:ptCount val="1"/>
                <c:pt idx="0">
                  <c:v>Aralık</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Sayfa4!$D$1:$I$1</c:f>
              <c:strCache>
                <c:ptCount val="6"/>
                <c:pt idx="0">
                  <c:v>2017</c:v>
                </c:pt>
                <c:pt idx="1">
                  <c:v>2018</c:v>
                </c:pt>
                <c:pt idx="2">
                  <c:v>2019</c:v>
                </c:pt>
                <c:pt idx="3">
                  <c:v>2020</c:v>
                </c:pt>
                <c:pt idx="4">
                  <c:v>2021</c:v>
                </c:pt>
                <c:pt idx="5">
                  <c:v>2022</c:v>
                </c:pt>
              </c:strCache>
            </c:strRef>
          </c:cat>
          <c:val>
            <c:numRef>
              <c:f>Sayfa4!$D$2:$I$2</c:f>
              <c:numCache>
                <c:formatCode>General</c:formatCode>
                <c:ptCount val="6"/>
                <c:pt idx="0">
                  <c:v>894</c:v>
                </c:pt>
                <c:pt idx="1">
                  <c:v>175</c:v>
                </c:pt>
                <c:pt idx="2">
                  <c:v>441</c:v>
                </c:pt>
                <c:pt idx="3">
                  <c:v>1012</c:v>
                </c:pt>
                <c:pt idx="4">
                  <c:v>1137</c:v>
                </c:pt>
                <c:pt idx="5">
                  <c:v>1859</c:v>
                </c:pt>
              </c:numCache>
            </c:numRef>
          </c:val>
          <c:smooth val="0"/>
          <c:extLst>
            <c:ext xmlns:c16="http://schemas.microsoft.com/office/drawing/2014/chart" uri="{C3380CC4-5D6E-409C-BE32-E72D297353CC}">
              <c16:uniqueId val="{00000000-5494-2B4C-A07A-141EB8FD6E01}"/>
            </c:ext>
          </c:extLst>
        </c:ser>
        <c:ser>
          <c:idx val="1"/>
          <c:order val="1"/>
          <c:tx>
            <c:strRef>
              <c:f>Sayfa4!$A$3</c:f>
              <c:strCache>
                <c:ptCount val="1"/>
                <c:pt idx="0">
                  <c:v>Ocak-Aralık</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dLbl>
              <c:idx val="1"/>
              <c:layout>
                <c:manualLayout>
                  <c:x val="-4.2075949367088611E-2"/>
                  <c:y val="-5.58836689038032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494-2B4C-A07A-141EB8FD6E0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Sayfa4!$D$1:$I$1</c:f>
              <c:strCache>
                <c:ptCount val="6"/>
                <c:pt idx="0">
                  <c:v>2017</c:v>
                </c:pt>
                <c:pt idx="1">
                  <c:v>2018</c:v>
                </c:pt>
                <c:pt idx="2">
                  <c:v>2019</c:v>
                </c:pt>
                <c:pt idx="3">
                  <c:v>2020</c:v>
                </c:pt>
                <c:pt idx="4">
                  <c:v>2021</c:v>
                </c:pt>
                <c:pt idx="5">
                  <c:v>2022</c:v>
                </c:pt>
              </c:strCache>
            </c:strRef>
          </c:cat>
          <c:val>
            <c:numRef>
              <c:f>Sayfa4!$D$3:$I$3</c:f>
              <c:numCache>
                <c:formatCode>General</c:formatCode>
                <c:ptCount val="6"/>
                <c:pt idx="0">
                  <c:v>5794</c:v>
                </c:pt>
                <c:pt idx="1">
                  <c:v>3363</c:v>
                </c:pt>
                <c:pt idx="2">
                  <c:v>2437</c:v>
                </c:pt>
                <c:pt idx="3">
                  <c:v>7231</c:v>
                </c:pt>
                <c:pt idx="4">
                  <c:v>10942</c:v>
                </c:pt>
                <c:pt idx="5">
                  <c:v>13477</c:v>
                </c:pt>
              </c:numCache>
            </c:numRef>
          </c:val>
          <c:smooth val="0"/>
          <c:extLst>
            <c:ext xmlns:c16="http://schemas.microsoft.com/office/drawing/2014/chart" uri="{C3380CC4-5D6E-409C-BE32-E72D297353CC}">
              <c16:uniqueId val="{00000001-5494-2B4C-A07A-141EB8FD6E01}"/>
            </c:ext>
          </c:extLst>
        </c:ser>
        <c:dLbls>
          <c:dLblPos val="t"/>
          <c:showLegendKey val="0"/>
          <c:showVal val="1"/>
          <c:showCatName val="0"/>
          <c:showSerName val="0"/>
          <c:showPercent val="0"/>
          <c:showBubbleSize val="0"/>
        </c:dLbls>
        <c:marker val="1"/>
        <c:smooth val="0"/>
        <c:axId val="1029076464"/>
        <c:axId val="1029084080"/>
      </c:lineChart>
      <c:catAx>
        <c:axId val="102907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029084080"/>
        <c:crosses val="autoZero"/>
        <c:auto val="1"/>
        <c:lblAlgn val="ctr"/>
        <c:lblOffset val="100"/>
        <c:noMultiLvlLbl val="0"/>
      </c:catAx>
      <c:valAx>
        <c:axId val="1029084080"/>
        <c:scaling>
          <c:orientation val="minMax"/>
        </c:scaling>
        <c:delete val="1"/>
        <c:axPos val="l"/>
        <c:numFmt formatCode="General" sourceLinked="1"/>
        <c:majorTickMark val="none"/>
        <c:minorTickMark val="none"/>
        <c:tickLblPos val="nextTo"/>
        <c:crossAx val="102907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1832</c:v>
                </c:pt>
                <c:pt idx="4">
                  <c:v>2043</c:v>
                </c:pt>
                <c:pt idx="5">
                  <c:v>2224</c:v>
                </c:pt>
                <c:pt idx="6">
                  <c:v>1541</c:v>
                </c:pt>
                <c:pt idx="7">
                  <c:v>1514</c:v>
                </c:pt>
                <c:pt idx="8">
                  <c:v>1875</c:v>
                </c:pt>
                <c:pt idx="9">
                  <c:v>1712</c:v>
                </c:pt>
                <c:pt idx="10">
                  <c:v>2107</c:v>
                </c:pt>
                <c:pt idx="11">
                  <c:v>3571</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029077552"/>
        <c:axId val="1029078096"/>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pt idx="3">
                  <c:v>1703</c:v>
                </c:pt>
                <c:pt idx="4">
                  <c:v>2128</c:v>
                </c:pt>
                <c:pt idx="5">
                  <c:v>3170</c:v>
                </c:pt>
                <c:pt idx="6">
                  <c:v>2420</c:v>
                </c:pt>
                <c:pt idx="7">
                  <c:v>3164</c:v>
                </c:pt>
                <c:pt idx="8">
                  <c:v>2993</c:v>
                </c:pt>
                <c:pt idx="9">
                  <c:v>2868</c:v>
                </c:pt>
                <c:pt idx="10">
                  <c:v>3007</c:v>
                </c:pt>
                <c:pt idx="11">
                  <c:v>5191</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pt idx="3">
                  <c:v>-0.21520737327188941</c:v>
                </c:pt>
                <c:pt idx="4">
                  <c:v>2.8275212064090482E-3</c:v>
                </c:pt>
                <c:pt idx="5">
                  <c:v>0.217357910906298</c:v>
                </c:pt>
                <c:pt idx="6">
                  <c:v>0.82779456193353473</c:v>
                </c:pt>
                <c:pt idx="7">
                  <c:v>1.4042553191489362</c:v>
                </c:pt>
                <c:pt idx="8">
                  <c:v>0.67300167691447732</c:v>
                </c:pt>
                <c:pt idx="9">
                  <c:v>0.1472</c:v>
                </c:pt>
                <c:pt idx="10">
                  <c:v>7.4696211579699787E-2</c:v>
                </c:pt>
                <c:pt idx="11">
                  <c:v>0.58989280245022968</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pt idx="3">
                  <c:v>-7.041484716157205E-2</c:v>
                </c:pt>
                <c:pt idx="4">
                  <c:v>4.1605482134116495E-2</c:v>
                </c:pt>
                <c:pt idx="5">
                  <c:v>0.42535971223021585</c:v>
                </c:pt>
                <c:pt idx="6">
                  <c:v>0.57040882543802729</c:v>
                </c:pt>
                <c:pt idx="7">
                  <c:v>1.0898282694848085</c:v>
                </c:pt>
                <c:pt idx="8">
                  <c:v>0.59626666666666661</c:v>
                </c:pt>
                <c:pt idx="9">
                  <c:v>0.67523364485981308</c:v>
                </c:pt>
                <c:pt idx="10">
                  <c:v>0.42714760322733747</c:v>
                </c:pt>
                <c:pt idx="11">
                  <c:v>0.45365443853262394</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029077552"/>
        <c:axId val="1029078096"/>
      </c:lineChart>
      <c:catAx>
        <c:axId val="1029077552"/>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029078096"/>
        <c:crosses val="autoZero"/>
        <c:auto val="1"/>
        <c:lblAlgn val="ctr"/>
        <c:lblOffset val="100"/>
        <c:noMultiLvlLbl val="0"/>
      </c:catAx>
      <c:valAx>
        <c:axId val="1029078096"/>
        <c:scaling>
          <c:orientation val="minMax"/>
        </c:scaling>
        <c:delete val="1"/>
        <c:axPos val="l"/>
        <c:numFmt formatCode="#,##0" sourceLinked="1"/>
        <c:majorTickMark val="none"/>
        <c:minorTickMark val="none"/>
        <c:tickLblPos val="nextTo"/>
        <c:crossAx val="1029077552"/>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tr-T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07393924354961"/>
          <c:y val="7.2242542336595439E-2"/>
          <c:w val="0.84445830560106239"/>
          <c:h val="0.6068582694874376"/>
        </c:manualLayout>
      </c:layout>
      <c:barChart>
        <c:barDir val="col"/>
        <c:grouping val="clustered"/>
        <c:varyColors val="0"/>
        <c:ser>
          <c:idx val="0"/>
          <c:order val="0"/>
          <c:tx>
            <c:strRef>
              <c:f>'Grafikler 1'!$B$13</c:f>
              <c:strCache>
                <c:ptCount val="1"/>
                <c:pt idx="0">
                  <c:v>5 Yıllık Ort.</c:v>
                </c:pt>
              </c:strCache>
            </c:strRef>
          </c:tx>
          <c:spPr>
            <a:solidFill>
              <a:srgbClr val="002060"/>
            </a:solidFill>
            <a:ln>
              <a:solidFill>
                <a:srgbClr val="00206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002060"/>
                    </a:solidFill>
                    <a:latin typeface="Calibri" panose="020F050202020403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'Grafikler 1'!$C$6:$N$6</c:f>
              <c:strCache>
                <c:ptCount val="12"/>
                <c:pt idx="0">
                  <c:v>Ocak</c:v>
                </c:pt>
                <c:pt idx="1">
                  <c:v>Şubat</c:v>
                </c:pt>
                <c:pt idx="2">
                  <c:v>Mart</c:v>
                </c:pt>
                <c:pt idx="3">
                  <c:v>Nisan</c:v>
                </c:pt>
                <c:pt idx="4">
                  <c:v>Mayıs</c:v>
                </c:pt>
                <c:pt idx="5">
                  <c:v>Haziran</c:v>
                </c:pt>
                <c:pt idx="6">
                  <c:v>Temmuz</c:v>
                </c:pt>
                <c:pt idx="7">
                  <c:v>Ağustos</c:v>
                </c:pt>
                <c:pt idx="8">
                  <c:v>Eylül</c:v>
                </c:pt>
                <c:pt idx="9">
                  <c:v>Ekim</c:v>
                </c:pt>
                <c:pt idx="10">
                  <c:v>Kasım</c:v>
                </c:pt>
                <c:pt idx="11">
                  <c:v>Aralık</c:v>
                </c:pt>
              </c:strCache>
            </c:strRef>
          </c:cat>
          <c:val>
            <c:numRef>
              <c:f>'Grafikler 1'!$C$13:$N$13</c:f>
              <c:numCache>
                <c:formatCode>#,##0</c:formatCode>
                <c:ptCount val="12"/>
                <c:pt idx="0">
                  <c:v>393.66666666666669</c:v>
                </c:pt>
                <c:pt idx="1">
                  <c:v>453.66666666666669</c:v>
                </c:pt>
                <c:pt idx="2">
                  <c:v>543.16666666666663</c:v>
                </c:pt>
                <c:pt idx="3">
                  <c:v>584.16666666666663</c:v>
                </c:pt>
                <c:pt idx="4">
                  <c:v>560.5</c:v>
                </c:pt>
                <c:pt idx="5">
                  <c:v>602.5</c:v>
                </c:pt>
                <c:pt idx="6">
                  <c:v>532</c:v>
                </c:pt>
                <c:pt idx="7">
                  <c:v>529.83333333333337</c:v>
                </c:pt>
                <c:pt idx="8">
                  <c:v>621.83333333333337</c:v>
                </c:pt>
                <c:pt idx="9">
                  <c:v>655.16666666666663</c:v>
                </c:pt>
                <c:pt idx="10">
                  <c:v>811.16666666666663</c:v>
                </c:pt>
                <c:pt idx="11">
                  <c:v>919.66666666666663</c:v>
                </c:pt>
              </c:numCache>
            </c:numRef>
          </c:val>
          <c:extLst>
            <c:ext xmlns:c16="http://schemas.microsoft.com/office/drawing/2014/chart" uri="{C3380CC4-5D6E-409C-BE32-E72D297353CC}">
              <c16:uniqueId val="{00000000-2689-D041-BADD-09A0697B5D06}"/>
            </c:ext>
          </c:extLst>
        </c:ser>
        <c:dLbls>
          <c:showLegendKey val="0"/>
          <c:showVal val="0"/>
          <c:showCatName val="0"/>
          <c:showSerName val="0"/>
          <c:showPercent val="0"/>
          <c:showBubbleSize val="0"/>
        </c:dLbls>
        <c:gapWidth val="150"/>
        <c:axId val="1029081360"/>
        <c:axId val="1029071024"/>
      </c:barChart>
      <c:lineChart>
        <c:grouping val="standard"/>
        <c:varyColors val="0"/>
        <c:ser>
          <c:idx val="1"/>
          <c:order val="1"/>
          <c:tx>
            <c:v>2021</c:v>
          </c:tx>
          <c:spPr>
            <a:ln w="28575" cap="rnd">
              <a:solidFill>
                <a:schemeClr val="accent2">
                  <a:lumMod val="75000"/>
                </a:schemeClr>
              </a:solidFill>
              <a:round/>
            </a:ln>
            <a:effectLst/>
          </c:spPr>
          <c:marker>
            <c:symbol val="none"/>
          </c:marker>
          <c:dLbls>
            <c:dLbl>
              <c:idx val="7"/>
              <c:tx>
                <c:rich>
                  <a:bodyPr/>
                  <a:lstStyle/>
                  <a:p>
                    <a:fld id="{1B9EE23B-D5A7-6D43-98DC-637A178AA420}"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689-D041-BADD-09A0697B5D06}"/>
                </c:ext>
              </c:extLst>
            </c:dLbl>
            <c:dLbl>
              <c:idx val="8"/>
              <c:tx>
                <c:rich>
                  <a:bodyPr/>
                  <a:lstStyle/>
                  <a:p>
                    <a:fld id="{7DAD3B09-4674-D645-9F3B-623FB7F4B9D6}"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689-D041-BADD-09A0697B5D06}"/>
                </c:ext>
              </c:extLst>
            </c:dLbl>
            <c:dLbl>
              <c:idx val="9"/>
              <c:tx>
                <c:rich>
                  <a:bodyPr/>
                  <a:lstStyle/>
                  <a:p>
                    <a:fld id="{39B443E4-50B0-434D-A5FE-49FE11FD7111}"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689-D041-BADD-09A0697B5D06}"/>
                </c:ext>
              </c:extLst>
            </c:dLbl>
            <c:dLbl>
              <c:idx val="10"/>
              <c:tx>
                <c:rich>
                  <a:bodyPr/>
                  <a:lstStyle/>
                  <a:p>
                    <a:fld id="{B343E601-4E3A-864D-9B47-4F81FF5F8878}"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689-D041-BADD-09A0697B5D06}"/>
                </c:ext>
              </c:extLst>
            </c:dLbl>
            <c:dLbl>
              <c:idx val="11"/>
              <c:tx>
                <c:rich>
                  <a:bodyPr/>
                  <a:lstStyle/>
                  <a:p>
                    <a:fld id="{49D71B27-AA29-FA4F-A447-8F80F7E051F1}" type="VALUE">
                      <a:rPr lang="en-US" b="1"/>
                      <a:pPr/>
                      <a:t>[DEĞER]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689-D041-BADD-09A0697B5D06}"/>
                </c:ext>
              </c:extLst>
            </c:dLbl>
            <c:spPr>
              <a:noFill/>
              <a:ln>
                <a:noFill/>
              </a:ln>
              <a:effectLst/>
            </c:spPr>
            <c:txPr>
              <a:bodyPr rot="0" spcFirstLastPara="1" vertOverflow="ellipsis" vert="horz" wrap="square" anchor="ctr" anchorCtr="1"/>
              <a:lstStyle/>
              <a:p>
                <a:pPr>
                  <a:defRPr sz="900" b="1" i="0" u="none" strike="noStrike" kern="1200" baseline="0">
                    <a:solidFill>
                      <a:schemeClr val="bg2">
                        <a:lumMod val="10000"/>
                      </a:schemeClr>
                    </a:solidFill>
                    <a:latin typeface="Calibri" panose="020F050202020403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'Grafikler 1'!$C$11:$N$11</c:f>
              <c:numCache>
                <c:formatCode>#,##0</c:formatCode>
                <c:ptCount val="12"/>
                <c:pt idx="0">
                  <c:v>666</c:v>
                </c:pt>
                <c:pt idx="1">
                  <c:v>693</c:v>
                </c:pt>
                <c:pt idx="2">
                  <c:v>855</c:v>
                </c:pt>
                <c:pt idx="3">
                  <c:v>918</c:v>
                </c:pt>
                <c:pt idx="4">
                  <c:v>904</c:v>
                </c:pt>
                <c:pt idx="5">
                  <c:v>1120</c:v>
                </c:pt>
                <c:pt idx="6">
                  <c:v>964</c:v>
                </c:pt>
                <c:pt idx="7">
                  <c:v>816</c:v>
                </c:pt>
                <c:pt idx="8">
                  <c:v>905</c:v>
                </c:pt>
                <c:pt idx="9">
                  <c:v>940</c:v>
                </c:pt>
                <c:pt idx="10">
                  <c:v>1024</c:v>
                </c:pt>
                <c:pt idx="11">
                  <c:v>1137</c:v>
                </c:pt>
              </c:numCache>
            </c:numRef>
          </c:val>
          <c:smooth val="1"/>
          <c:extLst>
            <c:ext xmlns:c16="http://schemas.microsoft.com/office/drawing/2014/chart" uri="{C3380CC4-5D6E-409C-BE32-E72D297353CC}">
              <c16:uniqueId val="{00000006-2689-D041-BADD-09A0697B5D06}"/>
            </c:ext>
          </c:extLst>
        </c:ser>
        <c:ser>
          <c:idx val="2"/>
          <c:order val="2"/>
          <c:tx>
            <c:v>2022</c:v>
          </c:tx>
          <c:spPr>
            <a:ln w="28575" cap="rnd">
              <a:solidFill>
                <a:schemeClr val="accent4">
                  <a:lumMod val="75000"/>
                </a:schemeClr>
              </a:solidFill>
              <a:round/>
            </a:ln>
            <a:effectLst/>
          </c:spPr>
          <c:marker>
            <c:symbol val="none"/>
          </c:marker>
          <c:dLbls>
            <c:dLbl>
              <c:idx val="5"/>
              <c:delete val="1"/>
              <c:extLst>
                <c:ext xmlns:c15="http://schemas.microsoft.com/office/drawing/2012/chart" uri="{CE6537A1-D6FC-4f65-9D91-7224C49458BB}"/>
                <c:ext xmlns:c16="http://schemas.microsoft.com/office/drawing/2014/chart" uri="{C3380CC4-5D6E-409C-BE32-E72D297353CC}">
                  <c16:uniqueId val="{00000007-2689-D041-BADD-09A0697B5D06}"/>
                </c:ext>
              </c:extLst>
            </c:dLbl>
            <c:spPr>
              <a:noFill/>
              <a:ln>
                <a:noFill/>
              </a:ln>
              <a:effectLst/>
            </c:spPr>
            <c:txPr>
              <a:bodyPr rot="0" spcFirstLastPara="1" vertOverflow="ellipsis" vert="horz" wrap="square" anchor="ctr" anchorCtr="1"/>
              <a:lstStyle/>
              <a:p>
                <a:pPr>
                  <a:defRPr sz="900" b="1" i="0" u="none" strike="noStrike" kern="1200" baseline="0">
                    <a:solidFill>
                      <a:schemeClr val="accent6">
                        <a:lumMod val="50000"/>
                      </a:schemeClr>
                    </a:solidFill>
                    <a:latin typeface="Calibri" panose="020F050202020403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'Grafikler 1'!$C$12:$N$12</c:f>
              <c:numCache>
                <c:formatCode>#,##0</c:formatCode>
                <c:ptCount val="12"/>
                <c:pt idx="0">
                  <c:v>671</c:v>
                </c:pt>
                <c:pt idx="1">
                  <c:v>705</c:v>
                </c:pt>
                <c:pt idx="2">
                  <c:v>983</c:v>
                </c:pt>
                <c:pt idx="3">
                  <c:v>1226</c:v>
                </c:pt>
                <c:pt idx="4">
                  <c:v>1060</c:v>
                </c:pt>
                <c:pt idx="5" formatCode="General">
                  <c:v>983</c:v>
                </c:pt>
                <c:pt idx="6">
                  <c:v>895</c:v>
                </c:pt>
                <c:pt idx="7">
                  <c:v>1059</c:v>
                </c:pt>
                <c:pt idx="8">
                  <c:v>1190</c:v>
                </c:pt>
                <c:pt idx="9">
                  <c:v>1314</c:v>
                </c:pt>
                <c:pt idx="10">
                  <c:v>1532</c:v>
                </c:pt>
                <c:pt idx="11">
                  <c:v>1859</c:v>
                </c:pt>
              </c:numCache>
            </c:numRef>
          </c:val>
          <c:smooth val="1"/>
          <c:extLst>
            <c:ext xmlns:c16="http://schemas.microsoft.com/office/drawing/2014/chart" uri="{C3380CC4-5D6E-409C-BE32-E72D297353CC}">
              <c16:uniqueId val="{00000008-2689-D041-BADD-09A0697B5D06}"/>
            </c:ext>
          </c:extLst>
        </c:ser>
        <c:ser>
          <c:idx val="3"/>
          <c:order val="3"/>
          <c:tx>
            <c:v>2022/2021</c:v>
          </c:tx>
          <c:spPr>
            <a:ln w="28575" cap="rnd">
              <a:noFill/>
              <a:round/>
            </a:ln>
            <a:effectLst/>
          </c:spPr>
          <c:marker>
            <c:symbol val="none"/>
          </c:marker>
          <c:val>
            <c:numRef>
              <c:f>'Grafikler 1'!$C$14:$N$14</c:f>
              <c:numCache>
                <c:formatCode>0%</c:formatCode>
                <c:ptCount val="12"/>
                <c:pt idx="0">
                  <c:v>7.5075075075075074E-3</c:v>
                </c:pt>
                <c:pt idx="1">
                  <c:v>1.7316017316017316E-2</c:v>
                </c:pt>
                <c:pt idx="2">
                  <c:v>0.14970760233918129</c:v>
                </c:pt>
                <c:pt idx="3">
                  <c:v>0.33551198257080611</c:v>
                </c:pt>
                <c:pt idx="4">
                  <c:v>0.17256637168141592</c:v>
                </c:pt>
                <c:pt idx="5">
                  <c:v>-0.12232142857142857</c:v>
                </c:pt>
                <c:pt idx="6">
                  <c:v>-7.1576763485477174E-2</c:v>
                </c:pt>
                <c:pt idx="7">
                  <c:v>0.29779411764705882</c:v>
                </c:pt>
                <c:pt idx="8">
                  <c:v>0.31491712707182318</c:v>
                </c:pt>
                <c:pt idx="9">
                  <c:v>0.39787234042553193</c:v>
                </c:pt>
                <c:pt idx="10">
                  <c:v>0.49609375</c:v>
                </c:pt>
                <c:pt idx="11">
                  <c:v>0.63500439753737903</c:v>
                </c:pt>
              </c:numCache>
            </c:numRef>
          </c:val>
          <c:smooth val="0"/>
          <c:extLst>
            <c:ext xmlns:c16="http://schemas.microsoft.com/office/drawing/2014/chart" uri="{C3380CC4-5D6E-409C-BE32-E72D297353CC}">
              <c16:uniqueId val="{00000009-2689-D041-BADD-09A0697B5D06}"/>
            </c:ext>
          </c:extLst>
        </c:ser>
        <c:ser>
          <c:idx val="4"/>
          <c:order val="4"/>
          <c:tx>
            <c:v>2022/5 Yıl. Ort</c:v>
          </c:tx>
          <c:spPr>
            <a:ln w="28575" cap="rnd">
              <a:noFill/>
              <a:round/>
            </a:ln>
            <a:effectLst/>
          </c:spPr>
          <c:marker>
            <c:symbol val="none"/>
          </c:marker>
          <c:val>
            <c:numRef>
              <c:f>'Grafikler 1'!$C$15:$N$15</c:f>
              <c:numCache>
                <c:formatCode>0%</c:formatCode>
                <c:ptCount val="12"/>
                <c:pt idx="0">
                  <c:v>0.70448772226926326</c:v>
                </c:pt>
                <c:pt idx="1">
                  <c:v>0.5540044085231447</c:v>
                </c:pt>
                <c:pt idx="2">
                  <c:v>0.80975759435409644</c:v>
                </c:pt>
                <c:pt idx="3">
                  <c:v>1.098716119828816</c:v>
                </c:pt>
                <c:pt idx="4">
                  <c:v>0.89116859946476357</c:v>
                </c:pt>
                <c:pt idx="5">
                  <c:v>0.63153526970954355</c:v>
                </c:pt>
                <c:pt idx="6">
                  <c:v>0.68233082706766912</c:v>
                </c:pt>
                <c:pt idx="7">
                  <c:v>0.99874174268637927</c:v>
                </c:pt>
                <c:pt idx="8">
                  <c:v>0.91369606003752335</c:v>
                </c:pt>
                <c:pt idx="9">
                  <c:v>1.0055965403205291</c:v>
                </c:pt>
                <c:pt idx="10">
                  <c:v>0.88863776453667565</c:v>
                </c:pt>
                <c:pt idx="11">
                  <c:v>1.021384559623052</c:v>
                </c:pt>
              </c:numCache>
            </c:numRef>
          </c:val>
          <c:smooth val="0"/>
          <c:extLst>
            <c:ext xmlns:c16="http://schemas.microsoft.com/office/drawing/2014/chart" uri="{C3380CC4-5D6E-409C-BE32-E72D297353CC}">
              <c16:uniqueId val="{0000000A-2689-D041-BADD-09A0697B5D06}"/>
            </c:ext>
          </c:extLst>
        </c:ser>
        <c:dLbls>
          <c:showLegendKey val="0"/>
          <c:showVal val="0"/>
          <c:showCatName val="0"/>
          <c:showSerName val="0"/>
          <c:showPercent val="0"/>
          <c:showBubbleSize val="0"/>
        </c:dLbls>
        <c:marker val="1"/>
        <c:smooth val="0"/>
        <c:axId val="1029081360"/>
        <c:axId val="1029071024"/>
      </c:lineChart>
      <c:catAx>
        <c:axId val="102908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panose="020F0502020204030204" pitchFamily="34" charset="0"/>
                <a:ea typeface="+mn-ea"/>
                <a:cs typeface="+mn-cs"/>
              </a:defRPr>
            </a:pPr>
            <a:endParaRPr lang="tr-TR"/>
          </a:p>
        </c:txPr>
        <c:crossAx val="1029071024"/>
        <c:crosses val="autoZero"/>
        <c:auto val="1"/>
        <c:lblAlgn val="ctr"/>
        <c:lblOffset val="100"/>
        <c:noMultiLvlLbl val="0"/>
      </c:catAx>
      <c:valAx>
        <c:axId val="1029071024"/>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029081360"/>
        <c:crosses val="autoZero"/>
        <c:crossBetween val="between"/>
      </c:val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Calibri" panose="020F0502020204030204" pitchFamily="34" charset="0"/>
                <a:ea typeface="+mn-ea"/>
                <a:cs typeface="+mn-cs"/>
              </a:defRPr>
            </a:pPr>
            <a:endParaRPr lang="tr-TR"/>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rgbClr val="002060"/>
      </a:solidFill>
      <a:round/>
    </a:ln>
    <a:effectLst/>
  </c:spPr>
  <c:txPr>
    <a:bodyPr/>
    <a:lstStyle/>
    <a:p>
      <a:pPr>
        <a:defRPr baseline="0">
          <a:latin typeface="Calibri" panose="020F0502020204030204" pitchFamily="34" charset="0"/>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32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9</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0.78821</cdr:x>
      <cdr:y>0.06599</cdr:y>
    </cdr:from>
    <cdr:to>
      <cdr:x>0.90487</cdr:x>
      <cdr:y>0.16606</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44536" y="187448"/>
          <a:ext cx="657823" cy="28423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25</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+%14</a:t>
          </a:r>
          <a:endParaRPr lang="tr-TR" sz="1100" b="1" dirty="0">
            <a:solidFill>
              <a:srgbClr val="506F56"/>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0.11076</cdr:x>
      <cdr:y>0.2385</cdr:y>
    </cdr:from>
    <cdr:to>
      <cdr:x>0.22742</cdr:x>
      <cdr:y>0.33857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690410" y="648174"/>
          <a:ext cx="727161"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+%72</a:t>
          </a:r>
        </a:p>
        <a:p xmlns:a="http://schemas.openxmlformats.org/drawingml/2006/main">
          <a:pPr algn="ctr"/>
          <a:endParaRPr lang="tr-TR"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0.39992</cdr:y>
    </cdr:from>
    <cdr:to>
      <cdr:x>0.55833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1086874"/>
          <a:ext cx="727160" cy="27199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+%4</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0.73609</cdr:x>
      <cdr:y>0.09007</cdr:y>
    </cdr:from>
    <cdr:to>
      <cdr:x>0.85276</cdr:x>
      <cdr:y>0.19014</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588184" y="244793"/>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+%45</a:t>
          </a:r>
        </a:p>
      </cdr:txBody>
    </cdr:sp>
  </cdr:relSizeAnchor>
</c:userShapes>
</file>

<file path=ppt/drawings/drawing3.xml><?xml version="1.0" encoding="utf-8"?>
<c:userShapes xmlns:c="http://schemas.openxmlformats.org/drawingml/2006/chart">
  <cdr:relSizeAnchor xmlns:cdr="http://schemas.openxmlformats.org/drawingml/2006/chartDrawing">
    <cdr:from>
      <cdr:x>0.08804</cdr:x>
      <cdr:y>0.30177</cdr:y>
    </cdr:from>
    <cdr:to>
      <cdr:x>0.2047</cdr:x>
      <cdr:y>0.40184</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48740" y="796506"/>
          <a:ext cx="727161" cy="2641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+%66</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0.3187</cdr:x>
      <cdr:y>0.47782</cdr:y>
    </cdr:from>
    <cdr:to>
      <cdr:x>0.43536</cdr:x>
      <cdr:y>0.57789</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986531" y="1261176"/>
          <a:ext cx="727160" cy="26413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+%43</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0.78302</cdr:x>
      <cdr:y>0.13913</cdr:y>
    </cdr:from>
    <cdr:to>
      <cdr:x>0.89968</cdr:x>
      <cdr:y>0.2392</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880664" y="367237"/>
          <a:ext cx="727160" cy="26413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62</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0.54797</cdr:x>
      <cdr:y>0.5</cdr:y>
    </cdr:from>
    <cdr:to>
      <cdr:x>0.66463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415584" y="1319732"/>
          <a:ext cx="727160" cy="26413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82</a:t>
          </a:r>
          <a:endParaRPr lang="tr-TR" sz="1100" b="1" dirty="0">
            <a:solidFill>
              <a:srgbClr val="506F56"/>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7.01.2023</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a:t>
            </a:r>
          </a:p>
        </p:txBody>
      </p:sp>
      <p:sp>
        <p:nvSpPr>
          <p:cNvPr id="4" name="Slayt Numarası Yer Tutucusu 3"/>
          <p:cNvSpPr>
            <a:spLocks noGrp="1"/>
          </p:cNvSpPr>
          <p:nvPr>
            <p:ph type="sldNum" sz="quarter" idx="5"/>
          </p:nvPr>
        </p:nvSpPr>
        <p:spPr/>
        <p:txBody>
          <a:bodyPr/>
          <a:lstStyle/>
          <a:p>
            <a:fld id="{5878AFAC-FD06-4E32-AD8A-B630BB3E74C1}" type="slidenum">
              <a:rPr lang="tr-TR" smtClean="0"/>
              <a:t>1</a:t>
            </a:fld>
            <a:endParaRPr lang="tr-TR"/>
          </a:p>
        </p:txBody>
      </p:sp>
    </p:spTree>
    <p:extLst>
      <p:ext uri="{BB962C8B-B14F-4D97-AF65-F5344CB8AC3E}">
        <p14:creationId xmlns:p14="http://schemas.microsoft.com/office/powerpoint/2010/main" val="23549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8</a:t>
            </a:fld>
            <a:endParaRPr lang="tr-TR"/>
          </a:p>
        </p:txBody>
      </p:sp>
    </p:spTree>
    <p:extLst>
      <p:ext uri="{BB962C8B-B14F-4D97-AF65-F5344CB8AC3E}">
        <p14:creationId xmlns:p14="http://schemas.microsoft.com/office/powerpoint/2010/main" val="1477837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9</a:t>
            </a:fld>
            <a:endParaRPr lang="tr-TR"/>
          </a:p>
        </p:txBody>
      </p:sp>
    </p:spTree>
    <p:extLst>
      <p:ext uri="{BB962C8B-B14F-4D97-AF65-F5344CB8AC3E}">
        <p14:creationId xmlns:p14="http://schemas.microsoft.com/office/powerpoint/2010/main" val="3952879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5878AFAC-FD06-4E32-AD8A-B630BB3E74C1}" type="slidenum">
              <a:rPr lang="tr-TR" smtClean="0"/>
              <a:t>10</a:t>
            </a:fld>
            <a:endParaRPr lang="tr-TR"/>
          </a:p>
        </p:txBody>
      </p:sp>
    </p:spTree>
    <p:extLst>
      <p:ext uri="{BB962C8B-B14F-4D97-AF65-F5344CB8AC3E}">
        <p14:creationId xmlns:p14="http://schemas.microsoft.com/office/powerpoint/2010/main" val="2016470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7.01.2023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7.01.2023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7.01.2023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7.01.2023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7.01.2023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7.01.2023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7.01.2023</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7.xml"/><Relationship Id="rId11" Type="http://schemas.openxmlformats.org/officeDocument/2006/relationships/chart" Target="../charts/chart12.xml"/><Relationship Id="rId5" Type="http://schemas.openxmlformats.org/officeDocument/2006/relationships/chart" Target="../charts/chart6.xml"/><Relationship Id="rId10" Type="http://schemas.openxmlformats.org/officeDocument/2006/relationships/chart" Target="../charts/chart11.xml"/><Relationship Id="rId4" Type="http://schemas.openxmlformats.org/officeDocument/2006/relationships/chart" Target="../charts/chart5.xml"/><Relationship Id="rId9" Type="http://schemas.openxmlformats.org/officeDocument/2006/relationships/chart" Target="../charts/chart10.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jp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ARALIK</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Ocak-Aralık dönemi Ağır Ticari araç pazarı, bir önceki yılın aynı dönemine göre %25 oranında arttı. Bu dönemde satılan toplam araç sayısı 38.149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Ocak-Aralık döneminde geçen yıla göre %32 oranında artarak 23.286 adet olurken, 16 ton ve üstü kamyon satışları %9 oranında artarak 9.102 adet oldu. 16 ton altı kamyon satışları da %14 oranında artarak 5.392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1260613988"/>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Aralık ayında bir önceki yılın Aralık ayına göre %62 artmıştır. Çekici satışları %66 artarken 16 ton ve üstü kamyon satışları %43 artmış, 16 ton altı kamyon satışları da %82 oranında artmıştır. </a:t>
            </a:r>
          </a:p>
          <a:p>
            <a:pPr>
              <a:spcAft>
                <a:spcPts val="600"/>
              </a:spcAft>
            </a:pPr>
            <a:r>
              <a:rPr lang="tr-TR" sz="1400" dirty="0">
                <a:latin typeface="Century Gothic" panose="020B0502020202020204" pitchFamily="34" charset="0"/>
                <a:ea typeface="Verdana" panose="020B0604030504040204" pitchFamily="34" charset="0"/>
              </a:rPr>
              <a:t>2022 yılı Aralık ayı Ağır Ticari araç pazarı 2021 yılı Aralık ayına göre %61  artarak 5.973 adet oldu.</a:t>
            </a:r>
          </a:p>
          <a:p>
            <a:pPr>
              <a:spcAft>
                <a:spcPts val="600"/>
              </a:spcAft>
            </a:pPr>
            <a:r>
              <a:rPr lang="tr-TR" sz="1400" dirty="0">
                <a:latin typeface="Century Gothic" panose="020B0502020202020204" pitchFamily="34" charset="0"/>
                <a:ea typeface="Verdana" panose="020B0604030504040204" pitchFamily="34" charset="0"/>
              </a:rPr>
              <a:t>2022 yılı Aralık ayında Çekici satışları bir önceki yılın aynı ayına göre %66 oranında artarak 3.729 adet, 16 ton ve üstü Kamyon satışları %43 oranında artarak 1.462 adet ve 16 ton altı kamyon satışları da %82 oranında artarak 782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Aralık ayı ortalama satışlarına göre %45 arttı. Çekici satışları son 10 yıllık Aralık ayı ortalama satışlarına göre %72 oranında, Kamyon satışları da %4 oranında artış gösterdi.</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2558600734"/>
              </p:ext>
            </p:extLst>
          </p:nvPr>
        </p:nvGraphicFramePr>
        <p:xfrm>
          <a:off x="312420" y="3904074"/>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3462003869"/>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3460951430"/>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Ocak-Aralık dönemi Semi-Treyler araç pazarı, bir önceki yılın aynı dönemine göre %23 oranında arttı. Satış adedi ise 13.477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53218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Aralık ayında bir önceki yılın Aralık ayına göre %64 oranında artarak 1.859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3491690279"/>
              </p:ext>
            </p:extLst>
          </p:nvPr>
        </p:nvGraphicFramePr>
        <p:xfrm>
          <a:off x="868576" y="1592449"/>
          <a:ext cx="4899721" cy="18181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3539251531"/>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2627863266"/>
              </p:ext>
            </p:extLst>
          </p:nvPr>
        </p:nvGraphicFramePr>
        <p:xfrm>
          <a:off x="867415" y="7622707"/>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 name="Grafik 1">
            <a:extLst>
              <a:ext uri="{FF2B5EF4-FFF2-40B4-BE49-F238E27FC236}">
                <a16:creationId xmlns:a16="http://schemas.microsoft.com/office/drawing/2014/main" id="{A1767B6D-56BE-0569-A849-F75DB7206208}"/>
              </a:ext>
            </a:extLst>
          </p:cNvPr>
          <p:cNvGraphicFramePr/>
          <p:nvPr>
            <p:extLst>
              <p:ext uri="{D42A27DB-BD31-4B8C-83A1-F6EECF244321}">
                <p14:modId xmlns:p14="http://schemas.microsoft.com/office/powerpoint/2010/main" val="1476349519"/>
              </p:ext>
            </p:extLst>
          </p:nvPr>
        </p:nvGraphicFramePr>
        <p:xfrm>
          <a:off x="1248376" y="1748837"/>
          <a:ext cx="4519921" cy="173202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1826228390"/>
              </p:ext>
            </p:extLst>
          </p:nvPr>
        </p:nvGraphicFramePr>
        <p:xfrm>
          <a:off x="843256" y="3901936"/>
          <a:ext cx="4925041" cy="162344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 name="Grafik 2">
            <a:extLst>
              <a:ext uri="{FF2B5EF4-FFF2-40B4-BE49-F238E27FC236}">
                <a16:creationId xmlns:a16="http://schemas.microsoft.com/office/drawing/2014/main" id="{7B1988C2-87E3-9DD1-F1F9-536D305077A5}"/>
              </a:ext>
            </a:extLst>
          </p:cNvPr>
          <p:cNvGraphicFramePr/>
          <p:nvPr>
            <p:extLst>
              <p:ext uri="{D42A27DB-BD31-4B8C-83A1-F6EECF244321}">
                <p14:modId xmlns:p14="http://schemas.microsoft.com/office/powerpoint/2010/main" val="3666556443"/>
              </p:ext>
            </p:extLst>
          </p:nvPr>
        </p:nvGraphicFramePr>
        <p:xfrm>
          <a:off x="966479" y="4064815"/>
          <a:ext cx="4925041" cy="149037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 name="Grafik 3">
            <a:extLst>
              <a:ext uri="{FF2B5EF4-FFF2-40B4-BE49-F238E27FC236}">
                <a16:creationId xmlns:a16="http://schemas.microsoft.com/office/drawing/2014/main" id="{B5A8B2D2-0195-5DCC-50D5-56789A626F3A}"/>
              </a:ext>
            </a:extLst>
          </p:cNvPr>
          <p:cNvGraphicFramePr/>
          <p:nvPr>
            <p:extLst>
              <p:ext uri="{D42A27DB-BD31-4B8C-83A1-F6EECF244321}">
                <p14:modId xmlns:p14="http://schemas.microsoft.com/office/powerpoint/2010/main" val="1255524715"/>
              </p:ext>
            </p:extLst>
          </p:nvPr>
        </p:nvGraphicFramePr>
        <p:xfrm>
          <a:off x="966478" y="5976549"/>
          <a:ext cx="4925041" cy="149037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5" name="Grafik 4">
            <a:extLst>
              <a:ext uri="{FF2B5EF4-FFF2-40B4-BE49-F238E27FC236}">
                <a16:creationId xmlns:a16="http://schemas.microsoft.com/office/drawing/2014/main" id="{254B84CE-D310-D2DB-3C64-25B84B7997D0}"/>
              </a:ext>
            </a:extLst>
          </p:cNvPr>
          <p:cNvGraphicFramePr/>
          <p:nvPr>
            <p:extLst>
              <p:ext uri="{D42A27DB-BD31-4B8C-83A1-F6EECF244321}">
                <p14:modId xmlns:p14="http://schemas.microsoft.com/office/powerpoint/2010/main" val="4088658827"/>
              </p:ext>
            </p:extLst>
          </p:nvPr>
        </p:nvGraphicFramePr>
        <p:xfrm>
          <a:off x="812799" y="7622707"/>
          <a:ext cx="5016500" cy="2197178"/>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16462" y="934244"/>
            <a:ext cx="642507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entury Gothic" panose="020B0502020202020204" pitchFamily="34" charset="0"/>
                <a:ea typeface="Verdana" panose="020B0604030504040204" pitchFamily="34" charset="0"/>
              </a:rPr>
              <a:t>Genel Ekonomik</a:t>
            </a:r>
            <a:r>
              <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0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2285732"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Metin kutusu 12"/>
          <p:cNvSpPr txBox="1"/>
          <p:nvPr/>
        </p:nvSpPr>
        <p:spPr>
          <a:xfrm>
            <a:off x="155575" y="1439661"/>
            <a:ext cx="6638222" cy="163121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PMI VE İLİŞKİLİ TEMEL VERİLER</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İstanbul Sanayi Odası ve S&amp;P Global’den elde edilen son PMI® anket verileri  yılın son ayında uzun bir dönemden sonra kısmi bir iyileşme sinyali vermiştir. Kasım ayında 45,7 olan manşet PMI, Aralık’ta 48,1’e yükselmiştir. Ancak talep özellikle yurt dışında kırılganlığını sürdürmektedir. Maliyet baskıları ise 2022 başlarındaki kadar kötü olmamakla birlikte tedarik zinciri koşullarında da iyileşme gözlenmektedir.  </a:t>
            </a:r>
          </a:p>
          <a:p>
            <a:r>
              <a:rPr lang="tr-TR" sz="1250" dirty="0">
                <a:latin typeface="Century Gothic" panose="020B0502020202020204" pitchFamily="34" charset="0"/>
                <a:ea typeface="Calibri" panose="020F0502020204030204" pitchFamily="34" charset="0"/>
                <a:cs typeface="Times New Roman" panose="02020603050405020304" pitchFamily="18" charset="0"/>
              </a:rPr>
              <a:t>ediyoruz</a:t>
            </a:r>
          </a:p>
        </p:txBody>
      </p:sp>
      <p:sp>
        <p:nvSpPr>
          <p:cNvPr id="17" name="Metin kutusu 16"/>
          <p:cNvSpPr txBox="1"/>
          <p:nvPr/>
        </p:nvSpPr>
        <p:spPr>
          <a:xfrm>
            <a:off x="287193" y="3184796"/>
            <a:ext cx="1723861" cy="3362459"/>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 TÜİK verilerine göre göre TÜFE'deki (2003=100) değişim 2022 yılı Aralık ayında bir önceki aya göre %1,18, bir önceki yılın Aralık ayına göre %64,27, bir önceki yılın aynı ayına göre %64,27 ve on iki aylık ortalamalara göre %72,31 olarak gerçekleşti.</a:t>
            </a:r>
          </a:p>
        </p:txBody>
      </p:sp>
      <p:pic>
        <p:nvPicPr>
          <p:cNvPr id="2" name="Resim 1"/>
          <p:cNvPicPr>
            <a:picLocks noChangeAspect="1"/>
          </p:cNvPicPr>
          <p:nvPr/>
        </p:nvPicPr>
        <p:blipFill>
          <a:blip r:embed="rId4"/>
          <a:stretch>
            <a:fillRect/>
          </a:stretch>
        </p:blipFill>
        <p:spPr>
          <a:xfrm>
            <a:off x="2182761" y="2983069"/>
            <a:ext cx="4458776" cy="2263338"/>
          </a:xfrm>
          <a:prstGeom prst="rect">
            <a:avLst/>
          </a:prstGeom>
        </p:spPr>
      </p:pic>
      <p:pic>
        <p:nvPicPr>
          <p:cNvPr id="18" name="Resim 17"/>
          <p:cNvPicPr>
            <a:picLocks noChangeAspect="1"/>
          </p:cNvPicPr>
          <p:nvPr/>
        </p:nvPicPr>
        <p:blipFill>
          <a:blip r:embed="rId5"/>
          <a:stretch>
            <a:fillRect/>
          </a:stretch>
        </p:blipFill>
        <p:spPr>
          <a:xfrm>
            <a:off x="2182761" y="5158450"/>
            <a:ext cx="4299494" cy="2182484"/>
          </a:xfrm>
          <a:prstGeom prst="rect">
            <a:avLst/>
          </a:prstGeom>
        </p:spPr>
      </p:pic>
      <p:pic>
        <p:nvPicPr>
          <p:cNvPr id="19" name="Resim 18"/>
          <p:cNvPicPr>
            <a:picLocks noChangeAspect="1"/>
          </p:cNvPicPr>
          <p:nvPr/>
        </p:nvPicPr>
        <p:blipFill>
          <a:blip r:embed="rId6"/>
          <a:stretch>
            <a:fillRect/>
          </a:stretch>
        </p:blipFill>
        <p:spPr>
          <a:xfrm>
            <a:off x="2831849" y="7783375"/>
            <a:ext cx="3730047" cy="1719111"/>
          </a:xfrm>
          <a:prstGeom prst="rect">
            <a:avLst/>
          </a:prstGeom>
        </p:spPr>
      </p:pic>
      <p:sp>
        <p:nvSpPr>
          <p:cNvPr id="20" name="Metin kutusu 19"/>
          <p:cNvSpPr txBox="1"/>
          <p:nvPr/>
        </p:nvSpPr>
        <p:spPr>
          <a:xfrm>
            <a:off x="128015" y="6806568"/>
            <a:ext cx="2875725" cy="2977738"/>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Ekonomik güven endeksi Kasım ayında 96,9 iken, Aralık ayında %0,7 oranında artarak 97,6 değerini aldı. Bir önceki aya göre Aralık ayında reel kesim (imalat sanayi) güven endeksi %0,3 oranında artarak 101,6 değerini, hizmet sektörü güven endeksi %1,7 oranında artarak 120,1 değerini, perakende ticaret sektörü güven endeksi %4,5 oranında artarak 127,5 değerini, inşaat sektörü güven endeksi %1,2 oranında artarak 92,6 değerini almıştır. </a:t>
            </a:r>
            <a:endParaRPr lang="tr-TR" sz="1250" b="1" dirty="0">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355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etin kutusu 10"/>
          <p:cNvSpPr txBox="1"/>
          <p:nvPr/>
        </p:nvSpPr>
        <p:spPr>
          <a:xfrm>
            <a:off x="321623" y="260654"/>
            <a:ext cx="6485823" cy="669414"/>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İŞSİZLİK ORANI</a:t>
            </a:r>
            <a:r>
              <a:rPr lang="tr-TR" sz="1250" dirty="0">
                <a:latin typeface="Century Gothic" panose="020B0502020202020204" pitchFamily="34" charset="0"/>
                <a:ea typeface="Calibri" panose="020F0502020204030204" pitchFamily="34" charset="0"/>
                <a:cs typeface="Times New Roman" panose="02020603050405020304" pitchFamily="18" charset="0"/>
              </a:rPr>
              <a:t>. TÜİK verilerine göre; 15 ve daha yukarı yaştaki kişilerde işsiz sayısı 2022 yılı Ekim ayında bir önceki aya göre 57 bin kişi artarak 3 milyon 534 bin kişi olmuştur. İşsizlik oranı ise 0,1 puanlık artış ile %10,2 seviyesinde gerçekleşmiştir.  </a:t>
            </a:r>
          </a:p>
        </p:txBody>
      </p:sp>
      <p:pic>
        <p:nvPicPr>
          <p:cNvPr id="5" name="Resim 4"/>
          <p:cNvPicPr>
            <a:picLocks noChangeAspect="1"/>
          </p:cNvPicPr>
          <p:nvPr/>
        </p:nvPicPr>
        <p:blipFill>
          <a:blip r:embed="rId2"/>
          <a:stretch>
            <a:fillRect/>
          </a:stretch>
        </p:blipFill>
        <p:spPr>
          <a:xfrm>
            <a:off x="2578025" y="3090814"/>
            <a:ext cx="3654596" cy="2057614"/>
          </a:xfrm>
          <a:prstGeom prst="rect">
            <a:avLst/>
          </a:prstGeom>
        </p:spPr>
      </p:pic>
      <p:pic>
        <p:nvPicPr>
          <p:cNvPr id="6" name="Resim 5"/>
          <p:cNvPicPr>
            <a:picLocks noChangeAspect="1"/>
          </p:cNvPicPr>
          <p:nvPr/>
        </p:nvPicPr>
        <p:blipFill>
          <a:blip r:embed="rId3"/>
          <a:stretch>
            <a:fillRect/>
          </a:stretch>
        </p:blipFill>
        <p:spPr>
          <a:xfrm>
            <a:off x="2578025" y="7073103"/>
            <a:ext cx="4102843" cy="2306648"/>
          </a:xfrm>
          <a:prstGeom prst="rect">
            <a:avLst/>
          </a:prstGeom>
        </p:spPr>
      </p:pic>
      <p:pic>
        <p:nvPicPr>
          <p:cNvPr id="10" name="Resim 9"/>
          <p:cNvPicPr>
            <a:picLocks noChangeAspect="1"/>
          </p:cNvPicPr>
          <p:nvPr/>
        </p:nvPicPr>
        <p:blipFill>
          <a:blip r:embed="rId4"/>
          <a:stretch>
            <a:fillRect/>
          </a:stretch>
        </p:blipFill>
        <p:spPr>
          <a:xfrm>
            <a:off x="2578025" y="5126398"/>
            <a:ext cx="3557494" cy="2002943"/>
          </a:xfrm>
          <a:prstGeom prst="rect">
            <a:avLst/>
          </a:prstGeom>
        </p:spPr>
      </p:pic>
      <p:pic>
        <p:nvPicPr>
          <p:cNvPr id="14" name="Resim 13"/>
          <p:cNvPicPr>
            <a:picLocks noChangeAspect="1"/>
          </p:cNvPicPr>
          <p:nvPr/>
        </p:nvPicPr>
        <p:blipFill>
          <a:blip r:embed="rId5"/>
          <a:stretch>
            <a:fillRect/>
          </a:stretch>
        </p:blipFill>
        <p:spPr>
          <a:xfrm>
            <a:off x="321623" y="1183984"/>
            <a:ext cx="5971235" cy="1906830"/>
          </a:xfrm>
          <a:prstGeom prst="rect">
            <a:avLst/>
          </a:prstGeom>
        </p:spPr>
      </p:pic>
      <p:sp>
        <p:nvSpPr>
          <p:cNvPr id="15" name="Metin kutusu 14"/>
          <p:cNvSpPr txBox="1"/>
          <p:nvPr/>
        </p:nvSpPr>
        <p:spPr>
          <a:xfrm>
            <a:off x="186088" y="3053713"/>
            <a:ext cx="2331699" cy="701730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VERİLERİ</a:t>
            </a:r>
            <a:r>
              <a:rPr lang="tr-TR" sz="1250" dirty="0">
                <a:latin typeface="Century Gothic" panose="020B0502020202020204" pitchFamily="34" charset="0"/>
                <a:ea typeface="Calibri" panose="020F0502020204030204" pitchFamily="34" charset="0"/>
                <a:cs typeface="Times New Roman" panose="02020603050405020304" pitchFamily="18" charset="0"/>
              </a:rPr>
              <a:t>. DEİK’in rapor sayfalarından alınan veri ve grafiklere göre 2022 yılı Kasım ayında ihracat önceki yılın aynı ayına göre (YY) %2,1 artarak 21,9 milyar USD, ithalat ise aynı dönemde %14 yükselerek 30,7 milyar USD olmuştur. 2022’un ilk 11 ayında ihracat önceki yılın aynı dönemine göre %13,9 artarak 231,3 milyar USD seviyesine yükselirken ithalat ise aynı dönemde %36,6 artarak 331,1 milyar USD seviyesine ulaşmıştır.</a:t>
            </a:r>
          </a:p>
          <a:p>
            <a:r>
              <a:rPr lang="tr-TR" sz="1250" dirty="0">
                <a:latin typeface="Century Gothic" panose="020B0502020202020204" pitchFamily="34" charset="0"/>
                <a:ea typeface="Calibri" panose="020F0502020204030204" pitchFamily="34" charset="0"/>
                <a:cs typeface="Times New Roman" panose="02020603050405020304" pitchFamily="18" charset="0"/>
              </a:rPr>
              <a:t>2021’in Ekim ayında 4,1 milyar USD fazla veren cari işlemler dengesi, Ekim 2022’de 359 milyon USD açık vermiştir. 2021 yılının ilk on ayında 1,95 milyar USD olan cari açık 2022 yılının</a:t>
            </a:r>
          </a:p>
          <a:p>
            <a:r>
              <a:rPr lang="tr-TR" sz="1250" dirty="0">
                <a:latin typeface="Century Gothic" panose="020B0502020202020204" pitchFamily="34" charset="0"/>
                <a:ea typeface="Calibri" panose="020F0502020204030204" pitchFamily="34" charset="0"/>
                <a:cs typeface="Times New Roman" panose="02020603050405020304" pitchFamily="18" charset="0"/>
              </a:rPr>
              <a:t>aynı döneminde 38,2 milyar USD seviyesine yükselmiştir. Diğer yandan 2022’nin Ekim ayında TCMB’nin brüt döviz rezervleri önceki aya göre 4,8 milyar USD artışla 72</a:t>
            </a:r>
          </a:p>
          <a:p>
            <a:r>
              <a:rPr lang="tr-TR" sz="1250" dirty="0">
                <a:latin typeface="Century Gothic" panose="020B0502020202020204" pitchFamily="34" charset="0"/>
                <a:ea typeface="Calibri" panose="020F0502020204030204" pitchFamily="34" charset="0"/>
                <a:cs typeface="Times New Roman" panose="02020603050405020304" pitchFamily="18" charset="0"/>
              </a:rPr>
              <a:t>milyar USD olurken, altın rezervleri ise önceki aya göre 3,9 milyar USD artışla 43 milyar USD </a:t>
            </a:r>
          </a:p>
          <a:p>
            <a:r>
              <a:rPr lang="tr-TR" sz="1250" dirty="0">
                <a:latin typeface="Century Gothic" panose="020B0502020202020204" pitchFamily="34" charset="0"/>
                <a:ea typeface="Calibri" panose="020F0502020204030204" pitchFamily="34" charset="0"/>
                <a:cs typeface="Times New Roman" panose="02020603050405020304" pitchFamily="18" charset="0"/>
              </a:rPr>
              <a:t>olmuştur.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935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3393857723"/>
              </p:ext>
            </p:extLst>
          </p:nvPr>
        </p:nvGraphicFramePr>
        <p:xfrm>
          <a:off x="150840" y="1813748"/>
          <a:ext cx="6508982" cy="4961647"/>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198178" y="1917548"/>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a:extLst>
              <a:ext uri="{FF2B5EF4-FFF2-40B4-BE49-F238E27FC236}">
                <a16:creationId xmlns:a16="http://schemas.microsoft.com/office/drawing/2014/main" id="{30BCA67B-4392-9F03-AD80-FE3AF55BB7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136420"/>
            <a:ext cx="6858000" cy="2246120"/>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1390630857"/>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(ARALIK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1647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1647</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391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391</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663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663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168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2009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264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2273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350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350</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132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132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366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366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4047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1926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5973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2044953577"/>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(OCAK-ARALIK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dirty="0">
                          <a:solidFill>
                            <a:srgbClr val="000000"/>
                          </a:solidFill>
                          <a:effectLst/>
                          <a:latin typeface="Century Gothic" panose="020B0502020202020204" pitchFamily="34" charset="0"/>
                        </a:rPr>
                        <a:t>8966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8966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2924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2924</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3571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3571</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2203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2203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12898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1343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14241</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2430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2430</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1804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1804</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1641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0" i="0" u="none" strike="noStrike">
                          <a:solidFill>
                            <a:srgbClr val="000000"/>
                          </a:solidFill>
                          <a:effectLst/>
                          <a:latin typeface="Century Gothic" panose="020B0502020202020204" pitchFamily="34" charset="0"/>
                        </a:rPr>
                        <a:t>1641</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24788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12992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i="0" u="none" strike="noStrike" dirty="0">
                          <a:solidFill>
                            <a:srgbClr val="000000"/>
                          </a:solidFill>
                          <a:effectLst/>
                          <a:latin typeface="Century Gothic" panose="020B0502020202020204" pitchFamily="34" charset="0"/>
                        </a:rPr>
                        <a:t>37780</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k 4">
            <a:extLst>
              <a:ext uri="{FF2B5EF4-FFF2-40B4-BE49-F238E27FC236}">
                <a16:creationId xmlns:a16="http://schemas.microsoft.com/office/drawing/2014/main" id="{92515C5F-20E8-6B9A-A268-394C3D078B9A}"/>
              </a:ext>
            </a:extLst>
          </p:cNvPr>
          <p:cNvGraphicFramePr>
            <a:graphicFrameLocks/>
          </p:cNvGraphicFramePr>
          <p:nvPr>
            <p:extLst>
              <p:ext uri="{D42A27DB-BD31-4B8C-83A1-F6EECF244321}">
                <p14:modId xmlns:p14="http://schemas.microsoft.com/office/powerpoint/2010/main" val="262530232"/>
              </p:ext>
            </p:extLst>
          </p:nvPr>
        </p:nvGraphicFramePr>
        <p:xfrm>
          <a:off x="128014" y="1563358"/>
          <a:ext cx="6548557" cy="4565067"/>
        </p:xfrm>
        <a:graphic>
          <a:graphicData uri="http://schemas.openxmlformats.org/drawingml/2006/chart">
            <c:chart xmlns:c="http://schemas.openxmlformats.org/drawingml/2006/chart" xmlns:r="http://schemas.openxmlformats.org/officeDocument/2006/relationships" r:id="rId3"/>
          </a:graphicData>
        </a:graphic>
      </p:graphicFrame>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pic>
        <p:nvPicPr>
          <p:cNvPr id="8" name="Resim 7">
            <a:extLst>
              <a:ext uri="{FF2B5EF4-FFF2-40B4-BE49-F238E27FC236}">
                <a16:creationId xmlns:a16="http://schemas.microsoft.com/office/drawing/2014/main" id="{6BFA74BA-ED84-9D3D-624B-275D04DAB1A5}"/>
              </a:ext>
            </a:extLst>
          </p:cNvPr>
          <p:cNvPicPr>
            <a:picLocks noChangeAspect="1"/>
          </p:cNvPicPr>
          <p:nvPr/>
        </p:nvPicPr>
        <p:blipFill rotWithShape="1">
          <a:blip r:embed="rId6">
            <a:extLst>
              <a:ext uri="{28A0092B-C50C-407E-A947-70E740481C1C}">
                <a14:useLocalDpi xmlns:a14="http://schemas.microsoft.com/office/drawing/2010/main" val="0"/>
              </a:ext>
            </a:extLst>
          </a:blip>
          <a:srcRect b="21010"/>
          <a:stretch/>
        </p:blipFill>
        <p:spPr>
          <a:xfrm>
            <a:off x="0" y="6939512"/>
            <a:ext cx="6858000" cy="1071274"/>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13883810"/>
              </p:ext>
            </p:extLst>
          </p:nvPr>
        </p:nvGraphicFramePr>
        <p:xfrm>
          <a:off x="266640" y="1525158"/>
          <a:ext cx="6324713" cy="4017792"/>
        </p:xfrm>
        <a:graphic>
          <a:graphicData uri="http://schemas.openxmlformats.org/drawingml/2006/table">
            <a:tbl>
              <a:tblPr/>
              <a:tblGrid>
                <a:gridCol w="1768388">
                  <a:extLst>
                    <a:ext uri="{9D8B030D-6E8A-4147-A177-3AD203B41FA5}">
                      <a16:colId xmlns:a16="http://schemas.microsoft.com/office/drawing/2014/main" val="3575480647"/>
                    </a:ext>
                  </a:extLst>
                </a:gridCol>
                <a:gridCol w="1092220">
                  <a:extLst>
                    <a:ext uri="{9D8B030D-6E8A-4147-A177-3AD203B41FA5}">
                      <a16:colId xmlns:a16="http://schemas.microsoft.com/office/drawing/2014/main" val="328010473"/>
                    </a:ext>
                  </a:extLst>
                </a:gridCol>
                <a:gridCol w="896112">
                  <a:extLst>
                    <a:ext uri="{9D8B030D-6E8A-4147-A177-3AD203B41FA5}">
                      <a16:colId xmlns:a16="http://schemas.microsoft.com/office/drawing/2014/main" val="488796281"/>
                    </a:ext>
                  </a:extLst>
                </a:gridCol>
                <a:gridCol w="877824">
                  <a:extLst>
                    <a:ext uri="{9D8B030D-6E8A-4147-A177-3AD203B41FA5}">
                      <a16:colId xmlns:a16="http://schemas.microsoft.com/office/drawing/2014/main" val="3504982965"/>
                    </a:ext>
                  </a:extLst>
                </a:gridCol>
                <a:gridCol w="768096">
                  <a:extLst>
                    <a:ext uri="{9D8B030D-6E8A-4147-A177-3AD203B41FA5}">
                      <a16:colId xmlns:a16="http://schemas.microsoft.com/office/drawing/2014/main" val="1004929445"/>
                    </a:ext>
                  </a:extLst>
                </a:gridCol>
                <a:gridCol w="922073">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(ARALIK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algn="ctr" fontAlgn="t"/>
                      <a:r>
                        <a:rPr lang="tr-TR" sz="1400" b="1">
                          <a:solidFill>
                            <a:srgbClr val="000000"/>
                          </a:solidFill>
                          <a:effectLst/>
                          <a:latin typeface="Century Gothic" panose="020B0502020202020204" pitchFamily="34" charset="0"/>
                        </a:rPr>
                        <a:t>MARKA</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KOLUMAN</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KRONE</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SCHMITZ</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TIRSAN</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TOPLAM</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fontAlgn="t"/>
                      <a:r>
                        <a:rPr lang="tr-TR" sz="1400" b="1" dirty="0">
                          <a:solidFill>
                            <a:srgbClr val="000000"/>
                          </a:solidFill>
                          <a:effectLst/>
                          <a:latin typeface="Century Gothic" panose="020B0502020202020204" pitchFamily="34" charset="0"/>
                        </a:rPr>
                        <a:t>TENTELİ/PERDELİ</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207</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209</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219</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589</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1224</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fontAlgn="t"/>
                      <a:r>
                        <a:rPr lang="tr-TR" sz="1400" b="1" dirty="0">
                          <a:solidFill>
                            <a:srgbClr val="000000"/>
                          </a:solidFill>
                          <a:effectLst/>
                          <a:latin typeface="Century Gothic" panose="020B0502020202020204" pitchFamily="34" charset="0"/>
                        </a:rPr>
                        <a:t>KUTU TİPİ</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0</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fontAlgn="t"/>
                      <a:r>
                        <a:rPr lang="tr-TR" sz="1400" b="1" dirty="0">
                          <a:solidFill>
                            <a:srgbClr val="000000"/>
                          </a:solidFill>
                          <a:effectLst/>
                          <a:latin typeface="Century Gothic" panose="020B0502020202020204" pitchFamily="34" charset="0"/>
                        </a:rPr>
                        <a:t>FRİGORİFİK</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126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220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50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396</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fontAlgn="t"/>
                      <a:r>
                        <a:rPr lang="tr-TR" sz="1400" b="1">
                          <a:solidFill>
                            <a:srgbClr val="000000"/>
                          </a:solidFill>
                          <a:effectLst/>
                          <a:latin typeface="Century Gothic" panose="020B0502020202020204" pitchFamily="34" charset="0"/>
                        </a:rPr>
                        <a:t>PLATFORM</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68</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32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47</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147</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fontAlgn="t"/>
                      <a:r>
                        <a:rPr lang="tr-TR" sz="1400" b="1" dirty="0">
                          <a:solidFill>
                            <a:srgbClr val="000000"/>
                          </a:solidFill>
                          <a:effectLst/>
                          <a:latin typeface="Century Gothic" panose="020B0502020202020204" pitchFamily="34" charset="0"/>
                        </a:rPr>
                        <a:t>SASİ ARAÇLAR</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7</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5</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12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fontAlgn="t"/>
                      <a:r>
                        <a:rPr lang="tr-TR" sz="1400" b="1" dirty="0">
                          <a:solidFill>
                            <a:srgbClr val="000000"/>
                          </a:solidFill>
                          <a:effectLst/>
                          <a:latin typeface="Century Gothic" panose="020B0502020202020204" pitchFamily="34" charset="0"/>
                        </a:rPr>
                        <a:t>DÖKME YÜK</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3</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19</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fontAlgn="t"/>
                      <a:r>
                        <a:rPr lang="tr-TR" sz="1400" b="1" dirty="0">
                          <a:solidFill>
                            <a:srgbClr val="000000"/>
                          </a:solidFill>
                          <a:effectLst/>
                          <a:latin typeface="Century Gothic" panose="020B0502020202020204" pitchFamily="34" charset="0"/>
                        </a:rPr>
                        <a:t>SIVI YÜK</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18</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19</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fontAlgn="t"/>
                      <a:r>
                        <a:rPr lang="tr-TR" sz="1400" b="1" dirty="0">
                          <a:solidFill>
                            <a:srgbClr val="000000"/>
                          </a:solidFill>
                          <a:effectLst/>
                          <a:latin typeface="Century Gothic" panose="020B0502020202020204" pitchFamily="34" charset="0"/>
                        </a:rPr>
                        <a:t>ÖZEL</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42</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42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algn="ctr" fontAlgn="t"/>
                      <a:r>
                        <a:rPr lang="tr-TR" sz="1400" b="1">
                          <a:solidFill>
                            <a:srgbClr val="000000"/>
                          </a:solidFill>
                          <a:effectLst/>
                          <a:latin typeface="Century Gothic" panose="020B0502020202020204" pitchFamily="34" charset="0"/>
                        </a:rPr>
                        <a:t>TOPLAM</a:t>
                      </a:r>
                    </a:p>
                  </a:txBody>
                  <a:tcPr marL="76200" marR="76200" marT="76200" marB="7620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292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374</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439</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a:solidFill>
                            <a:srgbClr val="000000"/>
                          </a:solidFill>
                          <a:effectLst/>
                          <a:latin typeface="Century Gothic" panose="020B0502020202020204" pitchFamily="34" charset="0"/>
                        </a:rPr>
                        <a:t>754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1859</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4116233796"/>
              </p:ext>
            </p:extLst>
          </p:nvPr>
        </p:nvGraphicFramePr>
        <p:xfrm>
          <a:off x="266640" y="5671585"/>
          <a:ext cx="6324713" cy="3999721"/>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850361">
                  <a:extLst>
                    <a:ext uri="{9D8B030D-6E8A-4147-A177-3AD203B41FA5}">
                      <a16:colId xmlns:a16="http://schemas.microsoft.com/office/drawing/2014/main" val="488796281"/>
                    </a:ext>
                  </a:extLst>
                </a:gridCol>
                <a:gridCol w="859536">
                  <a:extLst>
                    <a:ext uri="{9D8B030D-6E8A-4147-A177-3AD203B41FA5}">
                      <a16:colId xmlns:a16="http://schemas.microsoft.com/office/drawing/2014/main" val="3504982965"/>
                    </a:ext>
                  </a:extLst>
                </a:gridCol>
                <a:gridCol w="749808">
                  <a:extLst>
                    <a:ext uri="{9D8B030D-6E8A-4147-A177-3AD203B41FA5}">
                      <a16:colId xmlns:a16="http://schemas.microsoft.com/office/drawing/2014/main" val="1004929445"/>
                    </a:ext>
                  </a:extLst>
                </a:gridCol>
                <a:gridCol w="922073">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(OCAK-ARALIK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KOLUMAN</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KRONE</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SCHMITZ</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TIRSAN</a:t>
                      </a:r>
                      <a:endParaRPr lang="tr-TR" sz="1400" b="1" i="0" u="none" strike="noStrike" dirty="0">
                        <a:effectLst/>
                        <a:latin typeface="Century Gothic" panose="020B0502020202020204" pitchFamily="34" charset="0"/>
                      </a:endParaRP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a:effectLst/>
                          <a:latin typeface="Century Gothic" panose="020B0502020202020204" pitchFamily="34" charset="0"/>
                        </a:rPr>
                        <a:t>T</a:t>
                      </a:r>
                      <a:r>
                        <a:rPr lang="tr-TR" sz="1400" b="1" i="0" u="none" strike="noStrike" kern="1200">
                          <a:solidFill>
                            <a:schemeClr val="tx1"/>
                          </a:solidFill>
                          <a:effectLst/>
                          <a:latin typeface="Century Gothic" panose="020B0502020202020204" pitchFamily="34" charset="0"/>
                          <a:ea typeface="+mn-ea"/>
                          <a:cs typeface="+mn-cs"/>
                        </a:rPr>
                        <a:t>OPLAM</a:t>
                      </a:r>
                      <a:endParaRPr lang="tr-TR" sz="1400" b="1" i="0" u="none" strike="noStrike" kern="1200" dirty="0">
                        <a:solidFill>
                          <a:schemeClr val="tx1"/>
                        </a:solidFill>
                        <a:effectLst/>
                        <a:latin typeface="Century Gothic" panose="020B0502020202020204" pitchFamily="34" charset="0"/>
                        <a:ea typeface="+mn-ea"/>
                        <a:cs typeface="+mn-cs"/>
                      </a:endParaRP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a:effectLst/>
                          <a:latin typeface="Century Gothic" panose="020B0502020202020204" pitchFamily="34" charset="0"/>
                        </a:rPr>
                        <a:t>TENTELİ/PERDELİ</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1517</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1454</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1505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5016</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9492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a:effectLst/>
                          <a:latin typeface="Century Gothic" panose="020B0502020202020204" pitchFamily="34" charset="0"/>
                        </a:rPr>
                        <a:t>KUTU TİPİ</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112</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112</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a:effectLst/>
                          <a:latin typeface="Century Gothic" panose="020B0502020202020204" pitchFamily="34" charset="0"/>
                        </a:rPr>
                        <a:t>FRİGORİFİK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292</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1606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250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2148</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a:effectLst/>
                          <a:latin typeface="Century Gothic" panose="020B0502020202020204" pitchFamily="34" charset="0"/>
                        </a:rPr>
                        <a:t>PLATFORM</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443</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333</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351</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1127</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a:effectLst/>
                          <a:latin typeface="Century Gothic" panose="020B0502020202020204" pitchFamily="34" charset="0"/>
                        </a:rPr>
                        <a:t>SASİ ARAÇLAR</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4</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7</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119</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130</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a:effectLst/>
                          <a:latin typeface="Century Gothic" panose="020B0502020202020204" pitchFamily="34" charset="0"/>
                        </a:rPr>
                        <a:t>DÖKME YÜK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37</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154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191</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a:effectLst/>
                          <a:latin typeface="Century Gothic" panose="020B0502020202020204" pitchFamily="34" charset="0"/>
                        </a:rPr>
                        <a:t>SIVI YÜK</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5</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172</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177</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a:effectLst/>
                          <a:latin typeface="Century Gothic" panose="020B0502020202020204" pitchFamily="34" charset="0"/>
                        </a:rPr>
                        <a:t>ÖZEL</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a:solidFill>
                            <a:srgbClr val="000000"/>
                          </a:solidFill>
                          <a:effectLst/>
                          <a:latin typeface="Century Gothic" panose="020B0502020202020204" pitchFamily="34" charset="0"/>
                        </a:rPr>
                        <a:t>0</a:t>
                      </a:r>
                      <a:endParaRPr lang="tr-TR" sz="1400" dirty="0">
                        <a:solidFill>
                          <a:srgbClr val="000000"/>
                        </a:solidFill>
                        <a:effectLst/>
                        <a:latin typeface="Century Gothic" panose="020B0502020202020204" pitchFamily="34" charset="0"/>
                      </a:endParaRP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dirty="0">
                          <a:solidFill>
                            <a:srgbClr val="000000"/>
                          </a:solidFill>
                          <a:effectLst/>
                          <a:latin typeface="Century Gothic" panose="020B0502020202020204" pitchFamily="34" charset="0"/>
                        </a:rPr>
                        <a:t>100</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100</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a:effectLst/>
                          <a:latin typeface="Century Gothic" panose="020B0502020202020204" pitchFamily="34" charset="0"/>
                        </a:rPr>
                        <a:t>TOPLAM</a:t>
                      </a:r>
                      <a:endParaRPr lang="tr-TR" sz="1400" b="1" i="0" u="none" strike="noStrike" dirty="0">
                        <a:effectLst/>
                        <a:latin typeface="Century Gothic" panose="020B0502020202020204" pitchFamily="34" charset="0"/>
                      </a:endParaRP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2006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2086</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3111</a:t>
                      </a:r>
                    </a:p>
                  </a:txBody>
                  <a:tcPr marL="76200" marR="76200" marT="76200" marB="7620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6274</a:t>
                      </a:r>
                    </a:p>
                  </a:txBody>
                  <a:tcPr marL="76200" marR="76200" marT="76200" marB="7620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r>
                        <a:rPr lang="tr-TR" sz="1400" b="1" dirty="0">
                          <a:solidFill>
                            <a:srgbClr val="000000"/>
                          </a:solidFill>
                          <a:effectLst/>
                          <a:latin typeface="Century Gothic" panose="020B0502020202020204" pitchFamily="34" charset="0"/>
                        </a:rPr>
                        <a:t>13477</a:t>
                      </a:r>
                    </a:p>
                  </a:txBody>
                  <a:tcPr marL="76200" marR="76200" marT="76200" marB="762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47500</TotalTime>
  <Words>1393</Words>
  <Application>Microsoft Macintosh PowerPoint</Application>
  <PresentationFormat>A4 Kağıt (210x297 mm)</PresentationFormat>
  <Paragraphs>330</Paragraphs>
  <Slides>11</Slides>
  <Notes>9</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Microsoft Office User</cp:lastModifiedBy>
  <cp:revision>597</cp:revision>
  <dcterms:created xsi:type="dcterms:W3CDTF">2020-08-20T08:13:56Z</dcterms:created>
  <dcterms:modified xsi:type="dcterms:W3CDTF">2023-01-07T21:09:54Z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