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4.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5.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6.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7.xml" ContentType="application/vnd.openxmlformats-officedocument.drawingml.chartshape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9" r:id="rId2"/>
    <p:sldId id="257" r:id="rId3"/>
    <p:sldId id="260" r:id="rId4"/>
    <p:sldId id="276" r:id="rId5"/>
    <p:sldId id="277" r:id="rId6"/>
    <p:sldId id="278" r:id="rId7"/>
    <p:sldId id="263" r:id="rId8"/>
    <p:sldId id="266" r:id="rId9"/>
    <p:sldId id="272" r:id="rId10"/>
    <p:sldId id="273" r:id="rId11"/>
    <p:sldId id="269" r:id="rId1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6F56"/>
    <a:srgbClr val="2C5234"/>
    <a:srgbClr val="D6001C"/>
    <a:srgbClr val="E35205"/>
    <a:srgbClr val="041E42"/>
    <a:srgbClr val="0FB4E1"/>
    <a:srgbClr val="E6E6E6"/>
    <a:srgbClr val="5D7A63"/>
    <a:srgbClr val="262626"/>
    <a:srgbClr val="CEB8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96" autoAdjust="0"/>
    <p:restoredTop sz="91432" autoAdjust="0"/>
  </p:normalViewPr>
  <p:slideViewPr>
    <p:cSldViewPr snapToGrid="0">
      <p:cViewPr>
        <p:scale>
          <a:sx n="86" d="100"/>
          <a:sy n="86" d="100"/>
        </p:scale>
        <p:origin x="1312" y="40"/>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al__ma_Sayfas_1.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al__ma_Sayfas_2.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al__ma_Sayfas_3.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al__ma_Sayfas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5.xml"/></Relationships>
</file>

<file path=ppt/charts/_rels/chart7.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6.xml"/></Relationships>
</file>

<file path=ppt/charts/_rels/chart8.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_al__ma_Sayfas_5.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000" b="1" dirty="0">
                <a:latin typeface="Century Gothic" panose="020B0502020202020204" pitchFamily="34" charset="0"/>
              </a:rPr>
              <a:t>Ağır Ticari</a:t>
            </a:r>
            <a:r>
              <a:rPr lang="tr-TR" sz="1000" b="1" baseline="0" dirty="0">
                <a:latin typeface="Century Gothic" panose="020B0502020202020204" pitchFamily="34" charset="0"/>
              </a:rPr>
              <a:t> Araç Pazar Gelişimi</a:t>
            </a:r>
          </a:p>
          <a:p>
            <a:pPr>
              <a:defRPr sz="1050" b="1">
                <a:latin typeface="Century Gothic" panose="020B0502020202020204" pitchFamily="34" charset="0"/>
              </a:defRPr>
            </a:pPr>
            <a:r>
              <a:rPr lang="tr-TR" sz="1000" b="1" baseline="0" dirty="0">
                <a:latin typeface="Century Gothic" panose="020B0502020202020204" pitchFamily="34" charset="0"/>
              </a:rPr>
              <a:t>(Ocak-Ekim)</a:t>
            </a:r>
            <a:endParaRPr lang="tr-TR" sz="1000" b="1" dirty="0">
              <a:latin typeface="Century Gothic" panose="020B0502020202020204" pitchFamily="34" charset="0"/>
            </a:endParaRPr>
          </a:p>
        </c:rich>
      </c:tx>
      <c:layout>
        <c:manualLayout>
          <c:xMode val="edge"/>
          <c:yMode val="edge"/>
          <c:x val="0.30688667740465025"/>
          <c:y val="2.138297686058838E-2"/>
        </c:manualLayout>
      </c:layout>
      <c:overlay val="0"/>
      <c:spPr>
        <a:noFill/>
        <a:ln>
          <a:noFill/>
        </a:ln>
        <a:effectLst/>
      </c:spPr>
      <c:txPr>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0555473098179353E-2"/>
          <c:y val="0.19909740265862802"/>
          <c:w val="0.93888888888888888"/>
          <c:h val="0.58385426979322841"/>
        </c:manualLayout>
      </c:layout>
      <c:barChart>
        <c:barDir val="col"/>
        <c:grouping val="clustered"/>
        <c:varyColors val="0"/>
        <c:ser>
          <c:idx val="0"/>
          <c:order val="0"/>
          <c:tx>
            <c:strRef>
              <c:f>Sheet1!$B$1</c:f>
              <c:strCache>
                <c:ptCount val="1"/>
                <c:pt idx="0">
                  <c:v>2020</c:v>
                </c:pt>
              </c:strCache>
            </c:strRef>
          </c:tx>
          <c:spPr>
            <a:solidFill>
              <a:schemeClr val="tx1">
                <a:lumMod val="85000"/>
                <a:lumOff val="1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Sheet1!$B$2:$B$4</c:f>
              <c:numCache>
                <c:formatCode>#,##0</c:formatCode>
                <c:ptCount val="3"/>
                <c:pt idx="0">
                  <c:v>7748</c:v>
                </c:pt>
                <c:pt idx="1">
                  <c:v>3978</c:v>
                </c:pt>
                <c:pt idx="2">
                  <c:v>11726</c:v>
                </c:pt>
              </c:numCache>
            </c:numRef>
          </c:val>
          <c:extLst xmlns:c16r2="http://schemas.microsoft.com/office/drawing/2015/06/chart">
            <c:ext xmlns:c16="http://schemas.microsoft.com/office/drawing/2014/chart" uri="{C3380CC4-5D6E-409C-BE32-E72D297353CC}">
              <c16:uniqueId val="{00000000-02EF-482A-BBBE-01E2358E4D2F}"/>
            </c:ext>
          </c:extLst>
        </c:ser>
        <c:ser>
          <c:idx val="1"/>
          <c:order val="1"/>
          <c:tx>
            <c:strRef>
              <c:f>Sheet1!$C$1</c:f>
              <c:strCache>
                <c:ptCount val="1"/>
                <c:pt idx="0">
                  <c:v>2021</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Sheet1!$C$2:$C$4</c:f>
              <c:numCache>
                <c:formatCode>#,##0</c:formatCode>
                <c:ptCount val="3"/>
                <c:pt idx="0">
                  <c:v>13406</c:v>
                </c:pt>
                <c:pt idx="1">
                  <c:v>6439</c:v>
                </c:pt>
                <c:pt idx="2">
                  <c:v>19845</c:v>
                </c:pt>
              </c:numCache>
            </c:numRef>
          </c:val>
          <c:extLst xmlns:c16r2="http://schemas.microsoft.com/office/drawing/2015/06/chart">
            <c:ext xmlns:c16="http://schemas.microsoft.com/office/drawing/2014/chart" uri="{C3380CC4-5D6E-409C-BE32-E72D297353CC}">
              <c16:uniqueId val="{00000001-02EF-482A-BBBE-01E2358E4D2F}"/>
            </c:ext>
          </c:extLst>
        </c:ser>
        <c:dLbls>
          <c:dLblPos val="outEnd"/>
          <c:showLegendKey val="0"/>
          <c:showVal val="1"/>
          <c:showCatName val="0"/>
          <c:showSerName val="0"/>
          <c:showPercent val="0"/>
          <c:showBubbleSize val="0"/>
        </c:dLbls>
        <c:gapWidth val="219"/>
        <c:overlap val="-27"/>
        <c:axId val="142797104"/>
        <c:axId val="142788944"/>
      </c:barChart>
      <c:catAx>
        <c:axId val="142797104"/>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42788944"/>
        <c:crosses val="autoZero"/>
        <c:auto val="1"/>
        <c:lblAlgn val="ctr"/>
        <c:lblOffset val="100"/>
        <c:noMultiLvlLbl val="0"/>
      </c:catAx>
      <c:valAx>
        <c:axId val="142788944"/>
        <c:scaling>
          <c:orientation val="minMax"/>
        </c:scaling>
        <c:delete val="1"/>
        <c:axPos val="l"/>
        <c:numFmt formatCode="#,##0" sourceLinked="1"/>
        <c:majorTickMark val="none"/>
        <c:minorTickMark val="none"/>
        <c:tickLblPos val="nextTo"/>
        <c:crossAx val="142797104"/>
        <c:crosses val="autoZero"/>
        <c:crossBetween val="between"/>
      </c:valAx>
      <c:spPr>
        <a:noFill/>
        <a:ln>
          <a:noFill/>
        </a:ln>
        <a:effectLst/>
      </c:spPr>
    </c:plotArea>
    <c:legend>
      <c:legendPos val="b"/>
      <c:layout>
        <c:manualLayout>
          <c:xMode val="edge"/>
          <c:yMode val="edge"/>
          <c:x val="0.26210824849644249"/>
          <c:y val="0.88760871644219597"/>
          <c:w val="0.50005446633502726"/>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Ağır Ticari</a:t>
            </a:r>
            <a:r>
              <a:rPr lang="tr-TR" sz="1100" b="1" baseline="0" dirty="0">
                <a:latin typeface="Century Gothic" panose="020B0502020202020204" pitchFamily="34" charset="0"/>
              </a:rPr>
              <a:t> Araç Pazar Gelişimi</a:t>
            </a:r>
          </a:p>
          <a:p>
            <a:pPr>
              <a:defRPr sz="1200" b="1">
                <a:latin typeface="Century Gothic" panose="020B0502020202020204" pitchFamily="34" charset="0"/>
              </a:defRPr>
            </a:pPr>
            <a:r>
              <a:rPr lang="tr-TR" sz="1100" b="1" baseline="0" dirty="0">
                <a:latin typeface="Century Gothic" panose="020B0502020202020204" pitchFamily="34" charset="0"/>
              </a:rPr>
              <a:t>(Ekim)</a:t>
            </a:r>
            <a:endParaRPr lang="tr-TR" sz="1100" b="1" dirty="0">
              <a:latin typeface="Century Gothic" panose="020B0502020202020204" pitchFamily="34" charset="0"/>
            </a:endParaRPr>
          </a:p>
        </c:rich>
      </c:tx>
      <c:layout>
        <c:manualLayout>
          <c:xMode val="edge"/>
          <c:yMode val="edge"/>
          <c:x val="0.33619079247123451"/>
          <c:y val="3.5758373150891885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2593098845529397E-2"/>
          <c:y val="0.25041641007654064"/>
          <c:w val="0.93888888888888888"/>
          <c:h val="0.51970538057742777"/>
        </c:manualLayout>
      </c:layout>
      <c:barChart>
        <c:barDir val="col"/>
        <c:grouping val="clustered"/>
        <c:varyColors val="0"/>
        <c:ser>
          <c:idx val="0"/>
          <c:order val="0"/>
          <c:tx>
            <c:strRef>
              <c:f>Sheet1!$B$1</c:f>
              <c:strCache>
                <c:ptCount val="1"/>
                <c:pt idx="0">
                  <c:v>2020</c:v>
                </c:pt>
              </c:strCache>
            </c:strRef>
          </c:tx>
          <c:spPr>
            <a:solidFill>
              <a:srgbClr val="26262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Sheet1!$B$2:$B$4</c:f>
              <c:numCache>
                <c:formatCode>#,##0</c:formatCode>
                <c:ptCount val="3"/>
                <c:pt idx="0">
                  <c:v>1255</c:v>
                </c:pt>
                <c:pt idx="1">
                  <c:v>602</c:v>
                </c:pt>
                <c:pt idx="2">
                  <c:v>1857</c:v>
                </c:pt>
              </c:numCache>
            </c:numRef>
          </c:val>
          <c:extLst xmlns:c16r2="http://schemas.microsoft.com/office/drawing/2015/06/chart">
            <c:ext xmlns:c16="http://schemas.microsoft.com/office/drawing/2014/chart" uri="{C3380CC4-5D6E-409C-BE32-E72D297353CC}">
              <c16:uniqueId val="{00000000-02EF-482A-BBBE-01E2358E4D2F}"/>
            </c:ext>
          </c:extLst>
        </c:ser>
        <c:ser>
          <c:idx val="1"/>
          <c:order val="1"/>
          <c:tx>
            <c:strRef>
              <c:f>Sheet1!$C$1</c:f>
              <c:strCache>
                <c:ptCount val="1"/>
                <c:pt idx="0">
                  <c:v>2021</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Sheet1!$C$2:$C$4</c:f>
              <c:numCache>
                <c:formatCode>#,##0</c:formatCode>
                <c:ptCount val="3"/>
                <c:pt idx="0">
                  <c:v>1529</c:v>
                </c:pt>
                <c:pt idx="1">
                  <c:v>971</c:v>
                </c:pt>
                <c:pt idx="2">
                  <c:v>2500</c:v>
                </c:pt>
              </c:numCache>
            </c:numRef>
          </c:val>
          <c:extLst xmlns:c16r2="http://schemas.microsoft.com/office/drawing/2015/06/chart">
            <c:ext xmlns:c16="http://schemas.microsoft.com/office/drawing/2014/chart" uri="{C3380CC4-5D6E-409C-BE32-E72D297353CC}">
              <c16:uniqueId val="{00000001-02EF-482A-BBBE-01E2358E4D2F}"/>
            </c:ext>
          </c:extLst>
        </c:ser>
        <c:dLbls>
          <c:dLblPos val="outEnd"/>
          <c:showLegendKey val="0"/>
          <c:showVal val="1"/>
          <c:showCatName val="0"/>
          <c:showSerName val="0"/>
          <c:showPercent val="0"/>
          <c:showBubbleSize val="0"/>
        </c:dLbls>
        <c:gapWidth val="219"/>
        <c:overlap val="-27"/>
        <c:axId val="142787856"/>
        <c:axId val="142781872"/>
      </c:barChart>
      <c:catAx>
        <c:axId val="142787856"/>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42781872"/>
        <c:crosses val="autoZero"/>
        <c:auto val="1"/>
        <c:lblAlgn val="ctr"/>
        <c:lblOffset val="100"/>
        <c:noMultiLvlLbl val="0"/>
      </c:catAx>
      <c:valAx>
        <c:axId val="142781872"/>
        <c:scaling>
          <c:orientation val="minMax"/>
        </c:scaling>
        <c:delete val="1"/>
        <c:axPos val="l"/>
        <c:numFmt formatCode="#,##0" sourceLinked="1"/>
        <c:majorTickMark val="none"/>
        <c:minorTickMark val="none"/>
        <c:tickLblPos val="nextTo"/>
        <c:crossAx val="142787856"/>
        <c:crosses val="autoZero"/>
        <c:crossBetween val="between"/>
      </c:valAx>
      <c:spPr>
        <a:noFill/>
        <a:ln>
          <a:noFill/>
        </a:ln>
        <a:effectLst/>
      </c:spPr>
    </c:plotArea>
    <c:legend>
      <c:legendPos val="b"/>
      <c:layout>
        <c:manualLayout>
          <c:xMode val="edge"/>
          <c:yMode val="edge"/>
          <c:x val="0.37941776027996493"/>
          <c:y val="0.88760859580052498"/>
          <c:w val="0.24116426071741032"/>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10 Yıllık</a:t>
            </a:r>
            <a:r>
              <a:rPr lang="tr-TR" sz="1100" b="1" baseline="0" dirty="0">
                <a:latin typeface="Century Gothic" panose="020B0502020202020204" pitchFamily="34" charset="0"/>
              </a:rPr>
              <a:t> Ortalama Satışlara Göre Değişim</a:t>
            </a:r>
          </a:p>
          <a:p>
            <a:pPr>
              <a:defRPr sz="1200" b="1">
                <a:latin typeface="Century Gothic" panose="020B0502020202020204" pitchFamily="34" charset="0"/>
              </a:defRPr>
            </a:pPr>
            <a:r>
              <a:rPr lang="tr-TR" sz="1100" b="1" baseline="0" dirty="0">
                <a:latin typeface="Century Gothic" panose="020B0502020202020204" pitchFamily="34" charset="0"/>
              </a:rPr>
              <a:t>(Ekim)</a:t>
            </a:r>
            <a:endParaRPr lang="tr-TR" sz="1100" b="1" dirty="0">
              <a:latin typeface="Century Gothic" panose="020B0502020202020204" pitchFamily="34" charset="0"/>
            </a:endParaRPr>
          </a:p>
        </c:rich>
      </c:tx>
      <c:layout>
        <c:manualLayout>
          <c:xMode val="edge"/>
          <c:yMode val="edge"/>
          <c:x val="0.27588109401972677"/>
          <c:y val="2.8400980094714659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2593098845529397E-2"/>
          <c:y val="0.24094951707152351"/>
          <c:w val="0.93888888888888888"/>
          <c:h val="0.51970538057742777"/>
        </c:manualLayout>
      </c:layout>
      <c:barChart>
        <c:barDir val="col"/>
        <c:grouping val="clustered"/>
        <c:varyColors val="0"/>
        <c:ser>
          <c:idx val="0"/>
          <c:order val="0"/>
          <c:tx>
            <c:strRef>
              <c:f>Sheet1!$B$1</c:f>
              <c:strCache>
                <c:ptCount val="1"/>
                <c:pt idx="0">
                  <c:v>10 Yıl.Ort.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Sheet1!$B$2:$B$4</c:f>
              <c:numCache>
                <c:formatCode>#,##0</c:formatCode>
                <c:ptCount val="3"/>
                <c:pt idx="0">
                  <c:v>1005</c:v>
                </c:pt>
                <c:pt idx="1">
                  <c:v>701</c:v>
                </c:pt>
                <c:pt idx="2">
                  <c:v>1706</c:v>
                </c:pt>
              </c:numCache>
            </c:numRef>
          </c:val>
          <c:extLst xmlns:c16r2="http://schemas.microsoft.com/office/drawing/2015/06/chart">
            <c:ext xmlns:c16="http://schemas.microsoft.com/office/drawing/2014/chart" uri="{C3380CC4-5D6E-409C-BE32-E72D297353CC}">
              <c16:uniqueId val="{00000000-3E96-4F70-BB0B-AF9F94A9A503}"/>
            </c:ext>
          </c:extLst>
        </c:ser>
        <c:ser>
          <c:idx val="1"/>
          <c:order val="1"/>
          <c:tx>
            <c:strRef>
              <c:f>Sheet1!$C$1</c:f>
              <c:strCache>
                <c:ptCount val="1"/>
                <c:pt idx="0">
                  <c:v>2021</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Sheet1!$C$2:$C$4</c:f>
              <c:numCache>
                <c:formatCode>#,##0</c:formatCode>
                <c:ptCount val="3"/>
                <c:pt idx="0">
                  <c:v>1529</c:v>
                </c:pt>
                <c:pt idx="1">
                  <c:v>971</c:v>
                </c:pt>
                <c:pt idx="2">
                  <c:v>2500</c:v>
                </c:pt>
              </c:numCache>
            </c:numRef>
          </c:val>
          <c:extLst xmlns:c16r2="http://schemas.microsoft.com/office/drawing/2015/06/chart">
            <c:ext xmlns:c16="http://schemas.microsoft.com/office/drawing/2014/chart" uri="{C3380CC4-5D6E-409C-BE32-E72D297353CC}">
              <c16:uniqueId val="{00000001-3E96-4F70-BB0B-AF9F94A9A503}"/>
            </c:ext>
          </c:extLst>
        </c:ser>
        <c:dLbls>
          <c:dLblPos val="outEnd"/>
          <c:showLegendKey val="0"/>
          <c:showVal val="1"/>
          <c:showCatName val="0"/>
          <c:showSerName val="0"/>
          <c:showPercent val="0"/>
          <c:showBubbleSize val="0"/>
        </c:dLbls>
        <c:gapWidth val="219"/>
        <c:overlap val="-27"/>
        <c:axId val="142795472"/>
        <c:axId val="142792752"/>
      </c:barChart>
      <c:catAx>
        <c:axId val="142795472"/>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42792752"/>
        <c:crosses val="autoZero"/>
        <c:auto val="1"/>
        <c:lblAlgn val="ctr"/>
        <c:lblOffset val="100"/>
        <c:noMultiLvlLbl val="0"/>
      </c:catAx>
      <c:valAx>
        <c:axId val="142792752"/>
        <c:scaling>
          <c:orientation val="minMax"/>
        </c:scaling>
        <c:delete val="1"/>
        <c:axPos val="l"/>
        <c:numFmt formatCode="#,##0" sourceLinked="1"/>
        <c:majorTickMark val="none"/>
        <c:minorTickMark val="none"/>
        <c:tickLblPos val="nextTo"/>
        <c:crossAx val="142795472"/>
        <c:crosses val="autoZero"/>
        <c:crossBetween val="between"/>
      </c:valAx>
      <c:spPr>
        <a:solidFill>
          <a:schemeClr val="bg1"/>
        </a:solidFill>
        <a:ln>
          <a:noFill/>
        </a:ln>
        <a:effectLst/>
      </c:spPr>
    </c:plotArea>
    <c:legend>
      <c:legendPos val="b"/>
      <c:layout>
        <c:manualLayout>
          <c:xMode val="edge"/>
          <c:yMode val="edge"/>
          <c:x val="0.37941776027996493"/>
          <c:y val="0.88760859580052498"/>
          <c:w val="0.24116426071741032"/>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Ağır Ticari Araç Pazar Gelişimi</a:t>
            </a:r>
            <a:endParaRPr lang="tr-TR" sz="1100" b="1" baseline="0" dirty="0">
              <a:latin typeface="Century Gothic" panose="020B0502020202020204" pitchFamily="34" charset="0"/>
            </a:endParaRPr>
          </a:p>
          <a:p>
            <a:pPr>
              <a:defRPr sz="1200" b="1">
                <a:latin typeface="Century Gothic" panose="020B0502020202020204" pitchFamily="34" charset="0"/>
              </a:defRPr>
            </a:pPr>
            <a:r>
              <a:rPr lang="tr-TR" sz="1100" b="1" baseline="0" dirty="0">
                <a:latin typeface="Century Gothic" panose="020B0502020202020204" pitchFamily="34" charset="0"/>
              </a:rPr>
              <a:t>(Ekim vs. Ocak-Ekim)</a:t>
            </a:r>
            <a:endParaRPr lang="tr-TR" sz="1100" b="1" dirty="0">
              <a:latin typeface="Century Gothic" panose="020B0502020202020204" pitchFamily="34" charset="0"/>
            </a:endParaRPr>
          </a:p>
        </c:rich>
      </c:tx>
      <c:layout>
        <c:manualLayout>
          <c:xMode val="edge"/>
          <c:yMode val="edge"/>
          <c:x val="0.33004311891764415"/>
          <c:y val="2.9192785014676845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4529272099967685E-2"/>
          <c:y val="0.19620145714357956"/>
          <c:w val="0.94290638365919399"/>
          <c:h val="0.56975023257356561"/>
        </c:manualLayout>
      </c:layout>
      <c:lineChart>
        <c:grouping val="standard"/>
        <c:varyColors val="0"/>
        <c:ser>
          <c:idx val="0"/>
          <c:order val="0"/>
          <c:tx>
            <c:strRef>
              <c:f>Sheet1!$A$2</c:f>
              <c:strCache>
                <c:ptCount val="1"/>
                <c:pt idx="0">
                  <c:v>Ekim</c:v>
                </c:pt>
              </c:strCache>
            </c:strRef>
          </c:tx>
          <c:spPr>
            <a:ln w="28575" cap="rnd">
              <a:solidFill>
                <a:srgbClr val="262626"/>
              </a:solidFill>
              <a:round/>
            </a:ln>
            <a:effectLst/>
          </c:spPr>
          <c:marker>
            <c:symbol val="square"/>
            <c:size val="7"/>
            <c:spPr>
              <a:solidFill>
                <a:srgbClr val="041E42"/>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tr-TR"/>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2011</c:v>
                </c:pt>
                <c:pt idx="1">
                  <c:v>2012</c:v>
                </c:pt>
                <c:pt idx="2">
                  <c:v>2013</c:v>
                </c:pt>
                <c:pt idx="3">
                  <c:v>2014</c:v>
                </c:pt>
                <c:pt idx="4">
                  <c:v>2015</c:v>
                </c:pt>
                <c:pt idx="5">
                  <c:v>2016</c:v>
                </c:pt>
                <c:pt idx="6">
                  <c:v>2017</c:v>
                </c:pt>
                <c:pt idx="7">
                  <c:v>2018</c:v>
                </c:pt>
                <c:pt idx="8">
                  <c:v>2019</c:v>
                </c:pt>
                <c:pt idx="9">
                  <c:v>2020</c:v>
                </c:pt>
                <c:pt idx="10">
                  <c:v>2021</c:v>
                </c:pt>
              </c:strCache>
            </c:strRef>
          </c:cat>
          <c:val>
            <c:numRef>
              <c:f>Sheet1!$B$2:$L$2</c:f>
              <c:numCache>
                <c:formatCode>#,##0</c:formatCode>
                <c:ptCount val="11"/>
                <c:pt idx="0">
                  <c:v>2803</c:v>
                </c:pt>
                <c:pt idx="1">
                  <c:v>1931</c:v>
                </c:pt>
                <c:pt idx="2">
                  <c:v>1562</c:v>
                </c:pt>
                <c:pt idx="3">
                  <c:v>2280</c:v>
                </c:pt>
                <c:pt idx="4">
                  <c:v>1567</c:v>
                </c:pt>
                <c:pt idx="5">
                  <c:v>1738</c:v>
                </c:pt>
                <c:pt idx="6">
                  <c:v>1521</c:v>
                </c:pt>
                <c:pt idx="7">
                  <c:v>301</c:v>
                </c:pt>
                <c:pt idx="8">
                  <c:v>707</c:v>
                </c:pt>
                <c:pt idx="9">
                  <c:v>1857</c:v>
                </c:pt>
                <c:pt idx="10">
                  <c:v>2500</c:v>
                </c:pt>
              </c:numCache>
            </c:numRef>
          </c:val>
          <c:smooth val="0"/>
          <c:extLst xmlns:c16r2="http://schemas.microsoft.com/office/drawing/2015/06/chart">
            <c:ext xmlns:c16="http://schemas.microsoft.com/office/drawing/2014/chart" uri="{C3380CC4-5D6E-409C-BE32-E72D297353CC}">
              <c16:uniqueId val="{00000000-087D-4BCC-B7F6-F96B40FA860D}"/>
            </c:ext>
          </c:extLst>
        </c:ser>
        <c:ser>
          <c:idx val="1"/>
          <c:order val="1"/>
          <c:tx>
            <c:strRef>
              <c:f>Sheet1!$A$3</c:f>
              <c:strCache>
                <c:ptCount val="1"/>
                <c:pt idx="0">
                  <c:v>Ocak-Ekim</c:v>
                </c:pt>
              </c:strCache>
            </c:strRef>
          </c:tx>
          <c:spPr>
            <a:ln w="28575" cap="rnd">
              <a:solidFill>
                <a:srgbClr val="E35205"/>
              </a:solidFill>
              <a:round/>
            </a:ln>
            <a:effectLst/>
          </c:spPr>
          <c:marker>
            <c:symbol val="square"/>
            <c:size val="7"/>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tr-TR"/>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2011</c:v>
                </c:pt>
                <c:pt idx="1">
                  <c:v>2012</c:v>
                </c:pt>
                <c:pt idx="2">
                  <c:v>2013</c:v>
                </c:pt>
                <c:pt idx="3">
                  <c:v>2014</c:v>
                </c:pt>
                <c:pt idx="4">
                  <c:v>2015</c:v>
                </c:pt>
                <c:pt idx="5">
                  <c:v>2016</c:v>
                </c:pt>
                <c:pt idx="6">
                  <c:v>2017</c:v>
                </c:pt>
                <c:pt idx="7">
                  <c:v>2018</c:v>
                </c:pt>
                <c:pt idx="8">
                  <c:v>2019</c:v>
                </c:pt>
                <c:pt idx="9">
                  <c:v>2020</c:v>
                </c:pt>
                <c:pt idx="10">
                  <c:v>2021</c:v>
                </c:pt>
              </c:strCache>
            </c:strRef>
          </c:cat>
          <c:val>
            <c:numRef>
              <c:f>Sheet1!$B$3:$L$3</c:f>
              <c:numCache>
                <c:formatCode>#,##0</c:formatCode>
                <c:ptCount val="11"/>
                <c:pt idx="0">
                  <c:v>30497</c:v>
                </c:pt>
                <c:pt idx="1">
                  <c:v>23928</c:v>
                </c:pt>
                <c:pt idx="2">
                  <c:v>20787</c:v>
                </c:pt>
                <c:pt idx="3">
                  <c:v>22921</c:v>
                </c:pt>
                <c:pt idx="4">
                  <c:v>25115</c:v>
                </c:pt>
                <c:pt idx="5">
                  <c:v>14533</c:v>
                </c:pt>
                <c:pt idx="6">
                  <c:v>13335</c:v>
                </c:pt>
                <c:pt idx="7">
                  <c:v>9962</c:v>
                </c:pt>
                <c:pt idx="8">
                  <c:v>5119</c:v>
                </c:pt>
                <c:pt idx="9">
                  <c:v>11726</c:v>
                </c:pt>
                <c:pt idx="10">
                  <c:v>19845</c:v>
                </c:pt>
              </c:numCache>
            </c:numRef>
          </c:val>
          <c:smooth val="0"/>
          <c:extLst xmlns:c16r2="http://schemas.microsoft.com/office/drawing/2015/06/chart">
            <c:ext xmlns:c16="http://schemas.microsoft.com/office/drawing/2014/chart" uri="{C3380CC4-5D6E-409C-BE32-E72D297353CC}">
              <c16:uniqueId val="{00000001-CE48-4FE8-8594-80061B85DEAF}"/>
            </c:ext>
          </c:extLst>
        </c:ser>
        <c:dLbls>
          <c:dLblPos val="t"/>
          <c:showLegendKey val="0"/>
          <c:showVal val="1"/>
          <c:showCatName val="0"/>
          <c:showSerName val="0"/>
          <c:showPercent val="0"/>
          <c:showBubbleSize val="0"/>
        </c:dLbls>
        <c:marker val="1"/>
        <c:smooth val="0"/>
        <c:axId val="142782960"/>
        <c:axId val="142783504"/>
      </c:lineChart>
      <c:catAx>
        <c:axId val="142782960"/>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42783504"/>
        <c:crosses val="autoZero"/>
        <c:auto val="1"/>
        <c:lblAlgn val="ctr"/>
        <c:lblOffset val="100"/>
        <c:noMultiLvlLbl val="0"/>
      </c:catAx>
      <c:valAx>
        <c:axId val="142783504"/>
        <c:scaling>
          <c:orientation val="minMax"/>
        </c:scaling>
        <c:delete val="1"/>
        <c:axPos val="l"/>
        <c:numFmt formatCode="#,##0" sourceLinked="1"/>
        <c:majorTickMark val="none"/>
        <c:minorTickMark val="none"/>
        <c:tickLblPos val="nextTo"/>
        <c:crossAx val="142782960"/>
        <c:crosses val="autoZero"/>
        <c:crossBetween val="between"/>
      </c:valAx>
      <c:spPr>
        <a:noFill/>
        <a:ln>
          <a:noFill/>
        </a:ln>
        <a:effectLst/>
      </c:spPr>
    </c:plotArea>
    <c:legend>
      <c:legendPos val="b"/>
      <c:layout>
        <c:manualLayout>
          <c:xMode val="edge"/>
          <c:yMode val="edge"/>
          <c:x val="0.34862374873127316"/>
          <c:y val="0.91316213685932268"/>
          <c:w val="0.3353522770176533"/>
          <c:h val="7.912886627898385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a:solidFill>
        <a:srgbClr val="A6A6A6"/>
      </a:solidFill>
    </a:ln>
    <a:effectLst/>
  </c:spPr>
  <c:txPr>
    <a:bodyPr/>
    <a:lstStyle/>
    <a:p>
      <a:pPr>
        <a:defRPr/>
      </a:pPr>
      <a:endParaRPr lang="tr-T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Semi-</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Treyler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Pazar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Gelişimi</a:t>
            </a:r>
            <a:endParaRPr lang="en-US" sz="1200" b="1" i="0" u="none" strike="noStrike" kern="1200" spc="0" baseline="0" dirty="0">
              <a:solidFill>
                <a:prstClr val="black">
                  <a:lumMod val="65000"/>
                  <a:lumOff val="35000"/>
                </a:prstClr>
              </a:solidFill>
              <a:latin typeface="Century Gothic" panose="020B0502020202020204" pitchFamily="34" charset="0"/>
              <a:ea typeface="+mn-ea"/>
              <a:cs typeface="+mn-cs"/>
            </a:endParaRPr>
          </a:p>
          <a:p>
            <a:pPr algn="ctr" rtl="0">
              <a:defRPr sz="1200"/>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Ocak</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Ekim</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p>
        </c:rich>
      </c:tx>
      <c:layout>
        <c:manualLayout>
          <c:xMode val="edge"/>
          <c:yMode val="edge"/>
          <c:x val="0.29179899213021782"/>
          <c:y val="4.4322012801034878E-2"/>
        </c:manualLayout>
      </c:layout>
      <c:overlay val="0"/>
      <c:spPr>
        <a:noFill/>
        <a:ln>
          <a:noFill/>
        </a:ln>
        <a:effectLst/>
      </c:spPr>
      <c:txPr>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8365246096428435E-2"/>
          <c:y val="0.34297850905867489"/>
          <c:w val="0.94326950780714314"/>
          <c:h val="0.45104802365701974"/>
        </c:manualLayout>
      </c:layout>
      <c:barChart>
        <c:barDir val="col"/>
        <c:grouping val="clustered"/>
        <c:varyColors val="0"/>
        <c:ser>
          <c:idx val="0"/>
          <c:order val="0"/>
          <c:tx>
            <c:strRef>
              <c:f>Sayfa2!$B$13</c:f>
              <c:strCache>
                <c:ptCount val="1"/>
                <c:pt idx="0">
                  <c:v>Kümüle Ocak</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Sayfa2!$C$12:$D$12</c:f>
              <c:numCache>
                <c:formatCode>General</c:formatCode>
                <c:ptCount val="2"/>
                <c:pt idx="0">
                  <c:v>2020</c:v>
                </c:pt>
                <c:pt idx="1">
                  <c:v>2021</c:v>
                </c:pt>
              </c:numCache>
            </c:numRef>
          </c:cat>
          <c:val>
            <c:numRef>
              <c:f>Sayfa2!$C$13:$D$13</c:f>
              <c:numCache>
                <c:formatCode>#,##0</c:formatCode>
                <c:ptCount val="2"/>
                <c:pt idx="0">
                  <c:v>5180</c:v>
                </c:pt>
                <c:pt idx="1">
                  <c:v>8781</c:v>
                </c:pt>
              </c:numCache>
            </c:numRef>
          </c:val>
          <c:extLst xmlns:c16r2="http://schemas.microsoft.com/office/drawing/2015/06/chart">
            <c:ext xmlns:c16="http://schemas.microsoft.com/office/drawing/2014/chart" uri="{C3380CC4-5D6E-409C-BE32-E72D297353CC}">
              <c16:uniqueId val="{00000000-36B0-4444-A258-4BE7F8F68F0C}"/>
            </c:ext>
          </c:extLst>
        </c:ser>
        <c:dLbls>
          <c:showLegendKey val="0"/>
          <c:showVal val="1"/>
          <c:showCatName val="0"/>
          <c:showSerName val="0"/>
          <c:showPercent val="0"/>
          <c:showBubbleSize val="0"/>
        </c:dLbls>
        <c:gapWidth val="300"/>
        <c:overlap val="-27"/>
        <c:axId val="2081084576"/>
        <c:axId val="2081090016"/>
      </c:barChart>
      <c:lineChart>
        <c:grouping val="standard"/>
        <c:varyColors val="0"/>
        <c:ser>
          <c:idx val="1"/>
          <c:order val="1"/>
          <c:tx>
            <c:strRef>
              <c:f>Sayfa2!$B$14</c:f>
              <c:strCache>
                <c:ptCount val="1"/>
                <c:pt idx="0">
                  <c:v>%</c:v>
                </c:pt>
              </c:strCache>
            </c:strRef>
          </c:tx>
          <c:spPr>
            <a:ln w="28575" cap="rnd">
              <a:solidFill>
                <a:schemeClr val="accent2"/>
              </a:solidFill>
              <a:round/>
            </a:ln>
            <a:effectLst/>
          </c:spPr>
          <c:marker>
            <c:symbol val="none"/>
          </c:marker>
          <c:dLbls>
            <c:dLbl>
              <c:idx val="1"/>
              <c:layout>
                <c:manualLayout>
                  <c:x val="-0.27591648475616753"/>
                  <c:y val="-0.36196310454178493"/>
                </c:manualLayout>
              </c:layout>
              <c:tx>
                <c:rich>
                  <a:bodyPr/>
                  <a:lstStyle/>
                  <a:p>
                    <a:r>
                      <a:rPr lang="en-US" dirty="0"/>
                      <a:t>+%70</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36B0-4444-A258-4BE7F8F68F0C}"/>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0">
                <a:spAutoFit/>
              </a:bodyPr>
              <a:lstStyle/>
              <a:p>
                <a:pPr algn="ctr" rtl="0">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Sayfa2!$C$12:$D$12</c:f>
              <c:numCache>
                <c:formatCode>General</c:formatCode>
                <c:ptCount val="2"/>
                <c:pt idx="0">
                  <c:v>2020</c:v>
                </c:pt>
                <c:pt idx="1">
                  <c:v>2021</c:v>
                </c:pt>
              </c:numCache>
            </c:numRef>
          </c:cat>
          <c:val>
            <c:numRef>
              <c:f>Sayfa2!$C$14:$D$14</c:f>
              <c:numCache>
                <c:formatCode>0%</c:formatCode>
                <c:ptCount val="2"/>
                <c:pt idx="1">
                  <c:v>0</c:v>
                </c:pt>
              </c:numCache>
            </c:numRef>
          </c:val>
          <c:smooth val="0"/>
          <c:extLst xmlns:c16r2="http://schemas.microsoft.com/office/drawing/2015/06/chart">
            <c:ext xmlns:c16="http://schemas.microsoft.com/office/drawing/2014/chart" uri="{C3380CC4-5D6E-409C-BE32-E72D297353CC}">
              <c16:uniqueId val="{00000002-36B0-4444-A258-4BE7F8F68F0C}"/>
            </c:ext>
          </c:extLst>
        </c:ser>
        <c:dLbls>
          <c:showLegendKey val="0"/>
          <c:showVal val="1"/>
          <c:showCatName val="0"/>
          <c:showSerName val="0"/>
          <c:showPercent val="0"/>
          <c:showBubbleSize val="0"/>
        </c:dLbls>
        <c:marker val="1"/>
        <c:smooth val="0"/>
        <c:axId val="2081086208"/>
        <c:axId val="2081087840"/>
      </c:lineChart>
      <c:catAx>
        <c:axId val="208108457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2081090016"/>
        <c:crosses val="autoZero"/>
        <c:auto val="1"/>
        <c:lblAlgn val="ctr"/>
        <c:lblOffset val="100"/>
        <c:noMultiLvlLbl val="0"/>
      </c:catAx>
      <c:valAx>
        <c:axId val="2081090016"/>
        <c:scaling>
          <c:orientation val="minMax"/>
        </c:scaling>
        <c:delete val="1"/>
        <c:axPos val="l"/>
        <c:numFmt formatCode="#,##0" sourceLinked="1"/>
        <c:majorTickMark val="out"/>
        <c:minorTickMark val="none"/>
        <c:tickLblPos val="nextTo"/>
        <c:crossAx val="2081084576"/>
        <c:crosses val="autoZero"/>
        <c:crossBetween val="between"/>
      </c:valAx>
      <c:valAx>
        <c:axId val="2081087840"/>
        <c:scaling>
          <c:orientation val="minMax"/>
        </c:scaling>
        <c:delete val="1"/>
        <c:axPos val="r"/>
        <c:numFmt formatCode="0%" sourceLinked="1"/>
        <c:majorTickMark val="out"/>
        <c:minorTickMark val="none"/>
        <c:tickLblPos val="nextTo"/>
        <c:crossAx val="2081086208"/>
        <c:crosses val="max"/>
        <c:crossBetween val="between"/>
      </c:valAx>
      <c:catAx>
        <c:axId val="2081086208"/>
        <c:scaling>
          <c:orientation val="minMax"/>
        </c:scaling>
        <c:delete val="1"/>
        <c:axPos val="t"/>
        <c:numFmt formatCode="General" sourceLinked="1"/>
        <c:majorTickMark val="out"/>
        <c:minorTickMark val="none"/>
        <c:tickLblPos val="nextTo"/>
        <c:crossAx val="2081087840"/>
        <c:crosses val="max"/>
        <c:auto val="1"/>
        <c:lblAlgn val="ctr"/>
        <c:lblOffset val="100"/>
        <c:noMultiLvlLbl val="0"/>
      </c:catAx>
      <c:spPr>
        <a:noFill/>
        <a:ln w="25400">
          <a:noFill/>
        </a:ln>
        <a:effectLst/>
      </c:spPr>
    </c:plotArea>
    <c:plotVisOnly val="1"/>
    <c:dispBlanksAs val="gap"/>
    <c:showDLblsOverMax val="0"/>
  </c:chart>
  <c:spPr>
    <a:solidFill>
      <a:schemeClr val="bg1"/>
    </a:solidFill>
    <a:ln w="3175" cap="flat" cmpd="sng" algn="ctr">
      <a:solidFill>
        <a:schemeClr val="bg2">
          <a:lumMod val="50000"/>
        </a:schemeClr>
      </a:solidFill>
      <a:round/>
    </a:ln>
    <a:effectLst/>
  </c:spPr>
  <c:txPr>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Semi-Treyler Pazar Gelişimi</a:t>
            </a:r>
          </a:p>
          <a:p>
            <a:pPr algn="ctr" rtl="0">
              <a:defRPr lang="tr-TR" sz="1200" b="1">
                <a:solidFill>
                  <a:prstClr val="black">
                    <a:lumMod val="65000"/>
                    <a:lumOff val="35000"/>
                  </a:prstClr>
                </a:solidFill>
                <a:latin typeface="Century Gothic" panose="020B0502020202020204" pitchFamily="34" charset="0"/>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(Ekim)</a:t>
            </a:r>
          </a:p>
        </c:rich>
      </c:tx>
      <c:layout>
        <c:manualLayout>
          <c:xMode val="edge"/>
          <c:yMode val="edge"/>
          <c:x val="0.29179899213021782"/>
          <c:y val="7.6854973454776293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8365246096428435E-2"/>
          <c:y val="0.38757963113243687"/>
          <c:w val="0.94326950780714314"/>
          <c:h val="0.42886588080943416"/>
        </c:manualLayout>
      </c:layout>
      <c:barChart>
        <c:barDir val="col"/>
        <c:grouping val="clustered"/>
        <c:varyColors val="0"/>
        <c:ser>
          <c:idx val="0"/>
          <c:order val="0"/>
          <c:tx>
            <c:strRef>
              <c:f>Sayfa2!$B$3</c:f>
              <c:strCache>
                <c:ptCount val="1"/>
                <c:pt idx="0">
                  <c:v>Ağustos</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Sayfa2!$C$2:$D$2</c:f>
              <c:numCache>
                <c:formatCode>General</c:formatCode>
                <c:ptCount val="2"/>
                <c:pt idx="0">
                  <c:v>2020</c:v>
                </c:pt>
                <c:pt idx="1">
                  <c:v>2021</c:v>
                </c:pt>
              </c:numCache>
            </c:numRef>
          </c:cat>
          <c:val>
            <c:numRef>
              <c:f>Sayfa2!$C$3:$D$3</c:f>
              <c:numCache>
                <c:formatCode>#,##0</c:formatCode>
                <c:ptCount val="2"/>
                <c:pt idx="0" formatCode="General">
                  <c:v>787</c:v>
                </c:pt>
                <c:pt idx="1">
                  <c:v>940</c:v>
                </c:pt>
              </c:numCache>
            </c:numRef>
          </c:val>
          <c:extLst xmlns:c16r2="http://schemas.microsoft.com/office/drawing/2015/06/chart">
            <c:ext xmlns:c16="http://schemas.microsoft.com/office/drawing/2014/chart" uri="{C3380CC4-5D6E-409C-BE32-E72D297353CC}">
              <c16:uniqueId val="{00000000-E37F-4C61-8BA0-9E864FC10F63}"/>
            </c:ext>
          </c:extLst>
        </c:ser>
        <c:dLbls>
          <c:showLegendKey val="0"/>
          <c:showVal val="1"/>
          <c:showCatName val="0"/>
          <c:showSerName val="0"/>
          <c:showPercent val="0"/>
          <c:showBubbleSize val="0"/>
        </c:dLbls>
        <c:gapWidth val="300"/>
        <c:overlap val="-27"/>
        <c:axId val="2081090560"/>
        <c:axId val="2081088928"/>
      </c:barChart>
      <c:lineChart>
        <c:grouping val="standard"/>
        <c:varyColors val="0"/>
        <c:ser>
          <c:idx val="1"/>
          <c:order val="1"/>
          <c:tx>
            <c:strRef>
              <c:f>Sayfa2!$B$4</c:f>
              <c:strCache>
                <c:ptCount val="1"/>
                <c:pt idx="0">
                  <c:v>Market %</c:v>
                </c:pt>
              </c:strCache>
            </c:strRef>
          </c:tx>
          <c:spPr>
            <a:ln w="28575" cap="rnd">
              <a:solidFill>
                <a:schemeClr val="accent2"/>
              </a:solidFill>
              <a:round/>
            </a:ln>
            <a:effectLst/>
          </c:spPr>
          <c:marker>
            <c:symbol val="none"/>
          </c:marker>
          <c:dLbls>
            <c:dLbl>
              <c:idx val="1"/>
              <c:layout>
                <c:manualLayout>
                  <c:x val="-0.28880977843636224"/>
                  <c:y val="-0.30741989381910517"/>
                </c:manualLayout>
              </c:layout>
              <c:tx>
                <c:rich>
                  <a:bodyPr/>
                  <a:lstStyle/>
                  <a:p>
                    <a:r>
                      <a:rPr lang="en-US" dirty="0">
                        <a:solidFill>
                          <a:srgbClr val="2C5234"/>
                        </a:solidFill>
                      </a:rPr>
                      <a:t>+%19</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E37F-4C61-8BA0-9E864FC10F63}"/>
                </c:ext>
                <c:ext xmlns:c15="http://schemas.microsoft.com/office/drawing/2012/chart" uri="{CE6537A1-D6FC-4f65-9D91-7224C49458BB}">
                  <c15:layout>
                    <c:manualLayout>
                      <c:w val="8.5327817575528805E-2"/>
                      <c:h val="0.12200757293809301"/>
                    </c:manualLayout>
                  </c15:layout>
                </c:ext>
              </c:extLst>
            </c:dLbl>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Sayfa2!$C$2:$D$2</c:f>
              <c:numCache>
                <c:formatCode>General</c:formatCode>
                <c:ptCount val="2"/>
                <c:pt idx="0">
                  <c:v>2020</c:v>
                </c:pt>
                <c:pt idx="1">
                  <c:v>2021</c:v>
                </c:pt>
              </c:numCache>
            </c:numRef>
          </c:cat>
          <c:val>
            <c:numRef>
              <c:f>Sayfa2!$C$4:$D$4</c:f>
              <c:numCache>
                <c:formatCode>0.0%</c:formatCode>
                <c:ptCount val="2"/>
                <c:pt idx="1">
                  <c:v>0.19440914866581949</c:v>
                </c:pt>
              </c:numCache>
            </c:numRef>
          </c:val>
          <c:smooth val="0"/>
          <c:extLst xmlns:c16r2="http://schemas.microsoft.com/office/drawing/2015/06/chart">
            <c:ext xmlns:c16="http://schemas.microsoft.com/office/drawing/2014/chart" uri="{C3380CC4-5D6E-409C-BE32-E72D297353CC}">
              <c16:uniqueId val="{00000002-E37F-4C61-8BA0-9E864FC10F63}"/>
            </c:ext>
          </c:extLst>
        </c:ser>
        <c:dLbls>
          <c:showLegendKey val="0"/>
          <c:showVal val="1"/>
          <c:showCatName val="0"/>
          <c:showSerName val="0"/>
          <c:showPercent val="0"/>
          <c:showBubbleSize val="0"/>
        </c:dLbls>
        <c:marker val="1"/>
        <c:smooth val="0"/>
        <c:axId val="2081086752"/>
        <c:axId val="2081089472"/>
      </c:lineChart>
      <c:catAx>
        <c:axId val="2081090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2081088928"/>
        <c:crosses val="autoZero"/>
        <c:auto val="1"/>
        <c:lblAlgn val="ctr"/>
        <c:lblOffset val="100"/>
        <c:noMultiLvlLbl val="0"/>
      </c:catAx>
      <c:valAx>
        <c:axId val="2081088928"/>
        <c:scaling>
          <c:orientation val="minMax"/>
        </c:scaling>
        <c:delete val="1"/>
        <c:axPos val="l"/>
        <c:numFmt formatCode="General" sourceLinked="1"/>
        <c:majorTickMark val="none"/>
        <c:minorTickMark val="none"/>
        <c:tickLblPos val="nextTo"/>
        <c:crossAx val="2081090560"/>
        <c:crosses val="autoZero"/>
        <c:crossBetween val="between"/>
      </c:valAx>
      <c:valAx>
        <c:axId val="2081089472"/>
        <c:scaling>
          <c:orientation val="minMax"/>
        </c:scaling>
        <c:delete val="1"/>
        <c:axPos val="r"/>
        <c:numFmt formatCode="0.0%" sourceLinked="1"/>
        <c:majorTickMark val="none"/>
        <c:minorTickMark val="none"/>
        <c:tickLblPos val="nextTo"/>
        <c:crossAx val="2081086752"/>
        <c:crosses val="max"/>
        <c:crossBetween val="between"/>
      </c:valAx>
      <c:catAx>
        <c:axId val="2081086752"/>
        <c:scaling>
          <c:orientation val="minMax"/>
        </c:scaling>
        <c:delete val="1"/>
        <c:axPos val="b"/>
        <c:numFmt formatCode="General" sourceLinked="1"/>
        <c:majorTickMark val="none"/>
        <c:minorTickMark val="none"/>
        <c:tickLblPos val="nextTo"/>
        <c:crossAx val="2081089472"/>
        <c:crosses val="autoZero"/>
        <c:auto val="1"/>
        <c:lblAlgn val="ctr"/>
        <c:lblOffset val="100"/>
        <c:noMultiLvlLbl val="0"/>
      </c:catAx>
      <c:spPr>
        <a:noFill/>
        <a:ln>
          <a:noFill/>
        </a:ln>
        <a:effectLst/>
      </c:spPr>
    </c:plotArea>
    <c:plotVisOnly val="1"/>
    <c:dispBlanksAs val="gap"/>
    <c:showDLblsOverMax val="0"/>
  </c:chart>
  <c:spPr>
    <a:solidFill>
      <a:schemeClr val="bg1"/>
    </a:solidFill>
    <a:ln w="3175" cap="flat" cmpd="sng" algn="ctr">
      <a:solidFill>
        <a:schemeClr val="bg2">
          <a:lumMod val="50000"/>
        </a:schemeClr>
      </a:solidFill>
      <a:round/>
    </a:ln>
    <a:effectLst/>
  </c:spPr>
  <c:txPr>
    <a:bodyPr/>
    <a:lstStyle/>
    <a:p>
      <a:pPr>
        <a:defRPr/>
      </a:pPr>
      <a:endParaRPr lang="tr-TR"/>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5 Yıllık Ortalama Satışlara Göre Değişim</a:t>
            </a:r>
          </a:p>
          <a:p>
            <a:pPr algn="ctr" rtl="0">
              <a:defRPr lang="tr-TR" sz="1200" b="1">
                <a:solidFill>
                  <a:prstClr val="black">
                    <a:lumMod val="65000"/>
                    <a:lumOff val="35000"/>
                  </a:prstClr>
                </a:solidFill>
                <a:latin typeface="Century Gothic" panose="020B0502020202020204" pitchFamily="34" charset="0"/>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(Ekim)</a:t>
            </a:r>
          </a:p>
        </c:rich>
      </c:tx>
      <c:layout>
        <c:manualLayout>
          <c:xMode val="edge"/>
          <c:yMode val="edge"/>
          <c:x val="0.19714938471590698"/>
          <c:y val="5.7309324014282848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barChart>
        <c:barDir val="col"/>
        <c:grouping val="clustered"/>
        <c:varyColors val="0"/>
        <c:ser>
          <c:idx val="0"/>
          <c:order val="0"/>
          <c:tx>
            <c:strRef>
              <c:f>Sayfa3!$A$2</c:f>
              <c:strCache>
                <c:ptCount val="1"/>
                <c:pt idx="0">
                  <c:v>Treyler</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Sayfa3!$B$1:$C$1</c:f>
              <c:strCache>
                <c:ptCount val="2"/>
                <c:pt idx="0">
                  <c:v>5 Yıl.Ort.</c:v>
                </c:pt>
                <c:pt idx="1">
                  <c:v>2021</c:v>
                </c:pt>
              </c:strCache>
            </c:strRef>
          </c:cat>
          <c:val>
            <c:numRef>
              <c:f>Sayfa3!$B$2:$C$2</c:f>
              <c:numCache>
                <c:formatCode>#,##0</c:formatCode>
                <c:ptCount val="2"/>
                <c:pt idx="0" formatCode="General">
                  <c:v>527</c:v>
                </c:pt>
                <c:pt idx="1">
                  <c:v>940</c:v>
                </c:pt>
              </c:numCache>
            </c:numRef>
          </c:val>
          <c:extLst xmlns:c16r2="http://schemas.microsoft.com/office/drawing/2015/06/chart">
            <c:ext xmlns:c16="http://schemas.microsoft.com/office/drawing/2014/chart" uri="{C3380CC4-5D6E-409C-BE32-E72D297353CC}">
              <c16:uniqueId val="{00000000-BDBB-4721-B260-ABD192540BAD}"/>
            </c:ext>
          </c:extLst>
        </c:ser>
        <c:dLbls>
          <c:showLegendKey val="0"/>
          <c:showVal val="1"/>
          <c:showCatName val="0"/>
          <c:showSerName val="0"/>
          <c:showPercent val="0"/>
          <c:showBubbleSize val="0"/>
        </c:dLbls>
        <c:gapWidth val="300"/>
        <c:overlap val="-27"/>
        <c:axId val="2081085664"/>
        <c:axId val="2081087296"/>
      </c:barChart>
      <c:lineChart>
        <c:grouping val="standard"/>
        <c:varyColors val="0"/>
        <c:ser>
          <c:idx val="1"/>
          <c:order val="1"/>
          <c:tx>
            <c:strRef>
              <c:f>Sayfa3!$A$3</c:f>
              <c:strCache>
                <c:ptCount val="1"/>
                <c:pt idx="0">
                  <c:v>Oran</c:v>
                </c:pt>
              </c:strCache>
            </c:strRef>
          </c:tx>
          <c:spPr>
            <a:ln w="28575" cap="rnd">
              <a:solidFill>
                <a:schemeClr val="accent2"/>
              </a:solidFill>
              <a:round/>
            </a:ln>
            <a:effectLst/>
          </c:spPr>
          <c:marker>
            <c:symbol val="none"/>
          </c:marker>
          <c:dLbls>
            <c:dLbl>
              <c:idx val="1"/>
              <c:layout>
                <c:manualLayout>
                  <c:x val="-0.29138837800774092"/>
                  <c:y val="-0.30292071264692366"/>
                </c:manualLayout>
              </c:layout>
              <c:tx>
                <c:rich>
                  <a:bodyPr/>
                  <a:lstStyle/>
                  <a:p>
                    <a:r>
                      <a:rPr lang="en-US" dirty="0"/>
                      <a:t>+%78</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BDBB-4721-B260-ABD192540BAD}"/>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Sayfa3!$B$1:$C$1</c:f>
              <c:strCache>
                <c:ptCount val="2"/>
                <c:pt idx="0">
                  <c:v>5 Yıl.Ort.</c:v>
                </c:pt>
                <c:pt idx="1">
                  <c:v>2021</c:v>
                </c:pt>
              </c:strCache>
            </c:strRef>
          </c:cat>
          <c:val>
            <c:numRef>
              <c:f>Sayfa3!$B$3:$C$3</c:f>
              <c:numCache>
                <c:formatCode>0%</c:formatCode>
                <c:ptCount val="2"/>
                <c:pt idx="1">
                  <c:v>0.78368121442125238</c:v>
                </c:pt>
              </c:numCache>
            </c:numRef>
          </c:val>
          <c:smooth val="0"/>
          <c:extLst xmlns:c16r2="http://schemas.microsoft.com/office/drawing/2015/06/chart">
            <c:ext xmlns:c16="http://schemas.microsoft.com/office/drawing/2014/chart" uri="{C3380CC4-5D6E-409C-BE32-E72D297353CC}">
              <c16:uniqueId val="{00000002-BDBB-4721-B260-ABD192540BAD}"/>
            </c:ext>
          </c:extLst>
        </c:ser>
        <c:dLbls>
          <c:showLegendKey val="0"/>
          <c:showVal val="1"/>
          <c:showCatName val="0"/>
          <c:showSerName val="0"/>
          <c:showPercent val="0"/>
          <c:showBubbleSize val="0"/>
        </c:dLbls>
        <c:marker val="1"/>
        <c:smooth val="0"/>
        <c:axId val="2081083488"/>
        <c:axId val="2081088384"/>
      </c:lineChart>
      <c:catAx>
        <c:axId val="2081085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2081087296"/>
        <c:crosses val="autoZero"/>
        <c:auto val="1"/>
        <c:lblAlgn val="ctr"/>
        <c:lblOffset val="100"/>
        <c:noMultiLvlLbl val="0"/>
      </c:catAx>
      <c:valAx>
        <c:axId val="2081087296"/>
        <c:scaling>
          <c:orientation val="minMax"/>
        </c:scaling>
        <c:delete val="1"/>
        <c:axPos val="l"/>
        <c:numFmt formatCode="General" sourceLinked="1"/>
        <c:majorTickMark val="none"/>
        <c:minorTickMark val="none"/>
        <c:tickLblPos val="nextTo"/>
        <c:crossAx val="2081085664"/>
        <c:crosses val="autoZero"/>
        <c:crossBetween val="between"/>
      </c:valAx>
      <c:valAx>
        <c:axId val="2081088384"/>
        <c:scaling>
          <c:orientation val="minMax"/>
        </c:scaling>
        <c:delete val="1"/>
        <c:axPos val="r"/>
        <c:numFmt formatCode="0%" sourceLinked="1"/>
        <c:majorTickMark val="none"/>
        <c:minorTickMark val="none"/>
        <c:tickLblPos val="nextTo"/>
        <c:crossAx val="2081083488"/>
        <c:crosses val="max"/>
        <c:crossBetween val="between"/>
      </c:valAx>
      <c:catAx>
        <c:axId val="2081083488"/>
        <c:scaling>
          <c:orientation val="minMax"/>
        </c:scaling>
        <c:delete val="1"/>
        <c:axPos val="b"/>
        <c:numFmt formatCode="General" sourceLinked="1"/>
        <c:majorTickMark val="none"/>
        <c:minorTickMark val="none"/>
        <c:tickLblPos val="nextTo"/>
        <c:crossAx val="2081088384"/>
        <c:crosses val="autoZero"/>
        <c:auto val="1"/>
        <c:lblAlgn val="ctr"/>
        <c:lblOffset val="100"/>
        <c:noMultiLvlLbl val="0"/>
      </c:catAx>
      <c:spPr>
        <a:noFill/>
        <a:ln>
          <a:noFill/>
        </a:ln>
        <a:effectLst/>
      </c:spPr>
    </c:plotArea>
    <c:plotVisOnly val="1"/>
    <c:dispBlanksAs val="gap"/>
    <c:showDLblsOverMax val="0"/>
  </c:chart>
  <c:spPr>
    <a:solidFill>
      <a:schemeClr val="bg1"/>
    </a:solidFill>
    <a:ln>
      <a:solidFill>
        <a:schemeClr val="tx1">
          <a:lumMod val="50000"/>
          <a:lumOff val="50000"/>
        </a:schemeClr>
      </a:solidFill>
    </a:ln>
    <a:effectLst/>
  </c:spPr>
  <c:txPr>
    <a:bodyPr/>
    <a:lstStyle/>
    <a:p>
      <a:pPr>
        <a:defRPr/>
      </a:pPr>
      <a:endParaRPr lang="tr-TR"/>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Semi-Treyler Araç Pazar Gelişimi</a:t>
            </a:r>
          </a:p>
          <a:p>
            <a:pPr algn="ctr" rtl="0">
              <a:defRPr lang="tr-TR" sz="1200" b="1">
                <a:solidFill>
                  <a:prstClr val="black">
                    <a:lumMod val="65000"/>
                    <a:lumOff val="35000"/>
                  </a:prstClr>
                </a:solidFill>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(Ekim vs. Ocak-Ekim)</a:t>
            </a:r>
          </a:p>
        </c:rich>
      </c:tx>
      <c:layout>
        <c:manualLayout>
          <c:xMode val="edge"/>
          <c:yMode val="edge"/>
          <c:x val="0.25096598160990302"/>
          <c:y val="2.800717689421138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0"/>
          <c:y val="0.27972920863447487"/>
          <c:w val="0.95517522412387934"/>
          <c:h val="0.57931372712008111"/>
        </c:manualLayout>
      </c:layout>
      <c:lineChart>
        <c:grouping val="standard"/>
        <c:varyColors val="0"/>
        <c:ser>
          <c:idx val="0"/>
          <c:order val="0"/>
          <c:tx>
            <c:strRef>
              <c:f>Sayfa4!$A$2</c:f>
              <c:strCache>
                <c:ptCount val="1"/>
                <c:pt idx="0">
                  <c:v>Ekim</c:v>
                </c:pt>
              </c:strCache>
            </c:strRef>
          </c:tx>
          <c:spPr>
            <a:ln w="28575" cap="rnd">
              <a:solidFill>
                <a:srgbClr val="041E42"/>
              </a:solidFill>
              <a:round/>
            </a:ln>
            <a:effectLst/>
          </c:spPr>
          <c:marker>
            <c:symbol val="square"/>
            <c:size val="7"/>
            <c:spPr>
              <a:solidFill>
                <a:srgbClr val="041E42"/>
              </a:solidFill>
              <a:ln w="9525">
                <a:solidFill>
                  <a:srgbClr val="041E42"/>
                </a:solidFill>
              </a:ln>
              <a:effectLst/>
            </c:spPr>
          </c:marker>
          <c:dLbls>
            <c:spPr>
              <a:noFill/>
              <a:ln>
                <a:noFill/>
              </a:ln>
              <a:effectLst/>
            </c:spPr>
            <c:txPr>
              <a:bodyPr rot="0" spcFirstLastPara="1" vertOverflow="ellipsis" vert="horz" wrap="square" anchor="ctr" anchorCtr="1"/>
              <a:lstStyle/>
              <a:p>
                <a:pPr>
                  <a:defRPr lang="en-US" sz="900" b="1" i="0" u="none" strike="noStrike" kern="1200" baseline="0">
                    <a:solidFill>
                      <a:schemeClr val="tx1"/>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Sayfa4!$B$1:$G$1</c:f>
              <c:numCache>
                <c:formatCode>General</c:formatCode>
                <c:ptCount val="6"/>
                <c:pt idx="0">
                  <c:v>2016</c:v>
                </c:pt>
                <c:pt idx="1">
                  <c:v>2017</c:v>
                </c:pt>
                <c:pt idx="2">
                  <c:v>2018</c:v>
                </c:pt>
                <c:pt idx="3">
                  <c:v>2019</c:v>
                </c:pt>
                <c:pt idx="4">
                  <c:v>2020</c:v>
                </c:pt>
                <c:pt idx="5">
                  <c:v>2021</c:v>
                </c:pt>
              </c:numCache>
            </c:numRef>
          </c:cat>
          <c:val>
            <c:numRef>
              <c:f>Sayfa4!$B$2:$G$2</c:f>
              <c:numCache>
                <c:formatCode>#,##0</c:formatCode>
                <c:ptCount val="6"/>
                <c:pt idx="0">
                  <c:v>542</c:v>
                </c:pt>
                <c:pt idx="1">
                  <c:v>511</c:v>
                </c:pt>
                <c:pt idx="2">
                  <c:v>137</c:v>
                </c:pt>
                <c:pt idx="3">
                  <c:v>242</c:v>
                </c:pt>
                <c:pt idx="4">
                  <c:v>787</c:v>
                </c:pt>
                <c:pt idx="5">
                  <c:v>940</c:v>
                </c:pt>
              </c:numCache>
            </c:numRef>
          </c:val>
          <c:smooth val="0"/>
          <c:extLst xmlns:c16r2="http://schemas.microsoft.com/office/drawing/2015/06/chart">
            <c:ext xmlns:c16="http://schemas.microsoft.com/office/drawing/2014/chart" uri="{C3380CC4-5D6E-409C-BE32-E72D297353CC}">
              <c16:uniqueId val="{00000000-272B-4319-ABAB-B353750F8A95}"/>
            </c:ext>
          </c:extLst>
        </c:ser>
        <c:ser>
          <c:idx val="1"/>
          <c:order val="1"/>
          <c:tx>
            <c:strRef>
              <c:f>Sayfa4!$A$3</c:f>
              <c:strCache>
                <c:ptCount val="1"/>
                <c:pt idx="0">
                  <c:v>Ocak-Ekim</c:v>
                </c:pt>
              </c:strCache>
            </c:strRef>
          </c:tx>
          <c:spPr>
            <a:ln w="28575" cap="rnd">
              <a:solidFill>
                <a:srgbClr val="E35205"/>
              </a:solidFill>
              <a:round/>
            </a:ln>
            <a:effectLst/>
          </c:spPr>
          <c:marker>
            <c:symbol val="square"/>
            <c:size val="7"/>
            <c:spPr>
              <a:solidFill>
                <a:srgbClr val="E35205"/>
              </a:solidFill>
              <a:ln w="9525">
                <a:solidFill>
                  <a:srgbClr val="E35205"/>
                </a:solidFill>
              </a:ln>
              <a:effectLst/>
            </c:spPr>
          </c:marker>
          <c:dLbls>
            <c:spPr>
              <a:noFill/>
              <a:ln>
                <a:noFill/>
              </a:ln>
              <a:effectLst/>
            </c:spPr>
            <c:txPr>
              <a:bodyPr rot="0" spcFirstLastPara="1" vertOverflow="ellipsis" vert="horz" wrap="square" anchor="ctr" anchorCtr="1"/>
              <a:lstStyle/>
              <a:p>
                <a:pPr>
                  <a:defRPr lang="en-US" sz="900" b="1" i="0" u="none" strike="noStrike" kern="1200" baseline="0">
                    <a:solidFill>
                      <a:schemeClr val="tx1"/>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Sayfa4!$B$1:$G$1</c:f>
              <c:numCache>
                <c:formatCode>General</c:formatCode>
                <c:ptCount val="6"/>
                <c:pt idx="0">
                  <c:v>2016</c:v>
                </c:pt>
                <c:pt idx="1">
                  <c:v>2017</c:v>
                </c:pt>
                <c:pt idx="2">
                  <c:v>2018</c:v>
                </c:pt>
                <c:pt idx="3">
                  <c:v>2019</c:v>
                </c:pt>
                <c:pt idx="4">
                  <c:v>2020</c:v>
                </c:pt>
                <c:pt idx="5">
                  <c:v>2021</c:v>
                </c:pt>
              </c:numCache>
            </c:numRef>
          </c:cat>
          <c:val>
            <c:numRef>
              <c:f>Sayfa4!$B$3:$G$3</c:f>
              <c:numCache>
                <c:formatCode>#,##0</c:formatCode>
                <c:ptCount val="6"/>
                <c:pt idx="0">
                  <c:v>5068</c:v>
                </c:pt>
                <c:pt idx="1">
                  <c:v>4177</c:v>
                </c:pt>
                <c:pt idx="2">
                  <c:v>2980</c:v>
                </c:pt>
                <c:pt idx="3">
                  <c:v>1655</c:v>
                </c:pt>
                <c:pt idx="4">
                  <c:v>5180</c:v>
                </c:pt>
                <c:pt idx="5">
                  <c:v>8781</c:v>
                </c:pt>
              </c:numCache>
            </c:numRef>
          </c:val>
          <c:smooth val="0"/>
          <c:extLst xmlns:c16r2="http://schemas.microsoft.com/office/drawing/2015/06/chart">
            <c:ext xmlns:c16="http://schemas.microsoft.com/office/drawing/2014/chart" uri="{C3380CC4-5D6E-409C-BE32-E72D297353CC}">
              <c16:uniqueId val="{00000001-272B-4319-ABAB-B353750F8A95}"/>
            </c:ext>
          </c:extLst>
        </c:ser>
        <c:dLbls>
          <c:dLblPos val="t"/>
          <c:showLegendKey val="0"/>
          <c:showVal val="1"/>
          <c:showCatName val="0"/>
          <c:showSerName val="0"/>
          <c:showPercent val="0"/>
          <c:showBubbleSize val="0"/>
        </c:dLbls>
        <c:marker val="1"/>
        <c:smooth val="0"/>
        <c:axId val="334456304"/>
        <c:axId val="399639184"/>
      </c:lineChart>
      <c:catAx>
        <c:axId val="334456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399639184"/>
        <c:crosses val="autoZero"/>
        <c:auto val="1"/>
        <c:lblAlgn val="ctr"/>
        <c:lblOffset val="100"/>
        <c:noMultiLvlLbl val="0"/>
      </c:catAx>
      <c:valAx>
        <c:axId val="399639184"/>
        <c:scaling>
          <c:orientation val="minMax"/>
        </c:scaling>
        <c:delete val="1"/>
        <c:axPos val="l"/>
        <c:numFmt formatCode="#,##0" sourceLinked="1"/>
        <c:majorTickMark val="none"/>
        <c:minorTickMark val="none"/>
        <c:tickLblPos val="nextTo"/>
        <c:crossAx val="334456304"/>
        <c:crosses val="autoZero"/>
        <c:crossBetween val="between"/>
      </c:valAx>
      <c:spPr>
        <a:noFill/>
        <a:ln>
          <a:noFill/>
        </a:ln>
        <a:effectLst/>
      </c:spPr>
    </c:plotArea>
    <c:legend>
      <c:legendPos val="r"/>
      <c:layout>
        <c:manualLayout>
          <c:xMode val="edge"/>
          <c:yMode val="edge"/>
          <c:x val="8.3286193295407443E-2"/>
          <c:y val="0.18536825688623706"/>
          <c:w val="0.25657730431537434"/>
          <c:h val="0.20596257359051126"/>
        </c:manualLayout>
      </c:layout>
      <c:overlay val="0"/>
      <c:spPr>
        <a:noFill/>
        <a:ln>
          <a:noFill/>
        </a:ln>
        <a:effectLst/>
      </c:spPr>
      <c:txPr>
        <a:bodyPr rot="0" spcFirstLastPara="1" vertOverflow="ellipsis" vert="horz" wrap="square" anchor="ctr" anchorCtr="1"/>
        <a:lstStyle/>
        <a:p>
          <a:pP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showDLblsOverMax val="0"/>
  </c:chart>
  <c:spPr>
    <a:noFill/>
    <a:ln w="9525" cap="flat" cmpd="sng" algn="ctr">
      <a:solidFill>
        <a:schemeClr val="tx1">
          <a:lumMod val="50000"/>
          <a:lumOff val="50000"/>
        </a:schemeClr>
      </a:solidFill>
      <a:round/>
    </a:ln>
    <a:effectLst/>
  </c:spPr>
  <c:txPr>
    <a:bodyPr/>
    <a:lstStyle/>
    <a:p>
      <a:pPr algn="ct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510653825858586"/>
          <c:y val="1.939490851213433E-2"/>
          <c:w val="0.79315461208291016"/>
          <c:h val="0.77319016896246195"/>
        </c:manualLayout>
      </c:layout>
      <c:barChart>
        <c:barDir val="col"/>
        <c:grouping val="clustered"/>
        <c:varyColors val="0"/>
        <c:ser>
          <c:idx val="0"/>
          <c:order val="0"/>
          <c:tx>
            <c:strRef>
              <c:f>Sheet1!$B$1</c:f>
              <c:strCache>
                <c:ptCount val="1"/>
                <c:pt idx="0">
                  <c:v>10 Yıllık 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Sheet1!$B$2:$B$13</c:f>
              <c:numCache>
                <c:formatCode>#,##0</c:formatCode>
                <c:ptCount val="12"/>
                <c:pt idx="0">
                  <c:v>963</c:v>
                </c:pt>
                <c:pt idx="1">
                  <c:v>1584</c:v>
                </c:pt>
                <c:pt idx="2">
                  <c:v>2462</c:v>
                </c:pt>
                <c:pt idx="3">
                  <c:v>2028</c:v>
                </c:pt>
                <c:pt idx="4">
                  <c:v>2185</c:v>
                </c:pt>
                <c:pt idx="5">
                  <c:v>2249</c:v>
                </c:pt>
                <c:pt idx="6">
                  <c:v>1485</c:v>
                </c:pt>
                <c:pt idx="7">
                  <c:v>1431</c:v>
                </c:pt>
                <c:pt idx="8">
                  <c:v>1887</c:v>
                </c:pt>
                <c:pt idx="9">
                  <c:v>1706</c:v>
                </c:pt>
                <c:pt idx="10">
                  <c:v>1970</c:v>
                </c:pt>
                <c:pt idx="11">
                  <c:v>3527</c:v>
                </c:pt>
              </c:numCache>
            </c:numRef>
          </c:val>
          <c:extLst xmlns:c16r2="http://schemas.microsoft.com/office/drawing/2015/06/chart">
            <c:ext xmlns:c16="http://schemas.microsoft.com/office/drawing/2014/chart" uri="{C3380CC4-5D6E-409C-BE32-E72D297353CC}">
              <c16:uniqueId val="{00000000-3C6E-4F82-A3EF-8C8B7AF621C7}"/>
            </c:ext>
          </c:extLst>
        </c:ser>
        <c:dLbls>
          <c:showLegendKey val="0"/>
          <c:showVal val="0"/>
          <c:showCatName val="0"/>
          <c:showSerName val="0"/>
          <c:showPercent val="0"/>
          <c:showBubbleSize val="0"/>
        </c:dLbls>
        <c:gapWidth val="48"/>
        <c:overlap val="-27"/>
        <c:axId val="142793296"/>
        <c:axId val="142790032"/>
      </c:barChart>
      <c:lineChart>
        <c:grouping val="standard"/>
        <c:varyColors val="0"/>
        <c:ser>
          <c:idx val="1"/>
          <c:order val="1"/>
          <c:tx>
            <c:strRef>
              <c:f>Sheet1!$C$1</c:f>
              <c:strCache>
                <c:ptCount val="1"/>
                <c:pt idx="0">
                  <c:v>2020</c:v>
                </c:pt>
              </c:strCache>
            </c:strRef>
          </c:tx>
          <c:spPr>
            <a:ln w="38100" cap="rnd">
              <a:solidFill>
                <a:srgbClr val="E35205"/>
              </a:solidFill>
              <a:round/>
            </a:ln>
            <a:effectLst/>
          </c:spPr>
          <c:marker>
            <c:symbol val="none"/>
          </c:marker>
          <c:dLbls>
            <c:dLbl>
              <c:idx val="0"/>
              <c:layout>
                <c:manualLayout>
                  <c:x val="-3.1738720501415824E-2"/>
                  <c:y val="1.3326618872455785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3C6E-4F82-A3EF-8C8B7AF621C7}"/>
                </c:ext>
                <c:ext xmlns:c15="http://schemas.microsoft.com/office/drawing/2012/chart" uri="{CE6537A1-D6FC-4f65-9D91-7224C49458BB}">
                  <c15:layout/>
                </c:ext>
              </c:extLst>
            </c:dLbl>
            <c:dLbl>
              <c:idx val="6"/>
              <c:layout>
                <c:manualLayout>
                  <c:x val="-5.9406191728562291E-2"/>
                  <c:y val="4.883276304022853E-2"/>
                </c:manualLayout>
              </c:layout>
              <c:tx>
                <c:rich>
                  <a:bodyPr rot="0" spcFirstLastPara="1" vertOverflow="ellipsis" vert="horz" wrap="square" lIns="38100" tIns="19050" rIns="38100" bIns="19050" anchor="ctr" anchorCtr="1">
                    <a:noAutofit/>
                  </a:bodyPr>
                  <a:lstStyle/>
                  <a:p>
                    <a:pPr>
                      <a:defRPr sz="700" b="1" i="0" u="none" strike="noStrike" kern="1200" baseline="0">
                        <a:solidFill>
                          <a:srgbClr val="94A596"/>
                        </a:solidFill>
                        <a:latin typeface="Century Gothic" panose="020B0502020202020204" pitchFamily="34" charset="0"/>
                        <a:ea typeface="+mn-ea"/>
                        <a:cs typeface="+mn-cs"/>
                      </a:defRPr>
                    </a:pPr>
                    <a:r>
                      <a:rPr lang="en-US" sz="700" dirty="0"/>
                      <a:t>1.404</a:t>
                    </a:r>
                  </a:p>
                </c:rich>
              </c:tx>
              <c:spPr>
                <a:noFill/>
                <a:ln>
                  <a:noFill/>
                </a:ln>
                <a:effectLst/>
              </c:spPr>
              <c:txPr>
                <a:bodyPr rot="0" spcFirstLastPara="1" vertOverflow="ellipsis" vert="horz" wrap="square" lIns="38100" tIns="19050" rIns="38100" bIns="19050" anchor="ctr" anchorCtr="1">
                  <a:noAutofit/>
                </a:bodyPr>
                <a:lstStyle/>
                <a:p>
                  <a:pPr>
                    <a:defRPr sz="700" b="1" i="0" u="none" strike="noStrike" kern="1200" baseline="0">
                      <a:solidFill>
                        <a:srgbClr val="94A596"/>
                      </a:solidFill>
                      <a:latin typeface="Century Gothic" panose="020B0502020202020204" pitchFamily="34" charset="0"/>
                      <a:ea typeface="+mn-ea"/>
                      <a:cs typeface="+mn-cs"/>
                    </a:defRPr>
                  </a:pPr>
                  <a:endParaRPr lang="tr-TR"/>
                </a:p>
              </c:tx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3C6E-4F82-A3EF-8C8B7AF621C7}"/>
                </c:ext>
                <c:ext xmlns:c15="http://schemas.microsoft.com/office/drawing/2012/chart" uri="{CE6537A1-D6FC-4f65-9D91-7224C49458BB}">
                  <c15:layout>
                    <c:manualLayout>
                      <c:w val="0.10102636314024764"/>
                      <c:h val="5.6552315587723175E-2"/>
                    </c:manualLayout>
                  </c15:layout>
                </c:ext>
              </c:extLst>
            </c:dLbl>
            <c:dLbl>
              <c:idx val="7"/>
              <c:layout>
                <c:manualLayout>
                  <c:x val="-4.1620015800735898E-2"/>
                  <c:y val="2.8283366265752057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3C6E-4F82-A3EF-8C8B7AF621C7}"/>
                </c:ext>
                <c:ext xmlns:c15="http://schemas.microsoft.com/office/drawing/2012/chart" uri="{CE6537A1-D6FC-4f65-9D91-7224C49458BB}">
                  <c15:layout/>
                </c:ext>
              </c:extLst>
            </c:dLbl>
            <c:dLbl>
              <c:idx val="8"/>
              <c:layout>
                <c:manualLayout>
                  <c:x val="-3.869515239213725E-2"/>
                  <c:y val="0.10960872826491258"/>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3C6E-4F82-A3EF-8C8B7AF621C7}"/>
                </c:ext>
                <c:ext xmlns:c15="http://schemas.microsoft.com/office/drawing/2012/chart" uri="{CE6537A1-D6FC-4f65-9D91-7224C49458BB}">
                  <c15:layout/>
                </c:ext>
              </c:extLst>
            </c:dLbl>
            <c:dLbl>
              <c:idx val="9"/>
              <c:layout>
                <c:manualLayout>
                  <c:x val="-3.8695152392137104E-2"/>
                  <c:y val="7.2989691061371278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3C6E-4F82-A3EF-8C8B7AF621C7}"/>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94A596"/>
                    </a:solidFill>
                    <a:latin typeface="Century Gothic" panose="020B0502020202020204" pitchFamily="34" charset="0"/>
                    <a:ea typeface="+mn-ea"/>
                    <a:cs typeface="+mn-cs"/>
                  </a:defRPr>
                </a:pPr>
                <a:endParaRPr lang="tr-TR"/>
              </a:p>
            </c:txPr>
            <c:dLblPos val="b"/>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Sheet1!$C$2:$C$13</c:f>
              <c:numCache>
                <c:formatCode>#,##0</c:formatCode>
                <c:ptCount val="12"/>
                <c:pt idx="0">
                  <c:v>361</c:v>
                </c:pt>
                <c:pt idx="1">
                  <c:v>1154</c:v>
                </c:pt>
                <c:pt idx="2">
                  <c:v>911</c:v>
                </c:pt>
                <c:pt idx="3">
                  <c:v>482</c:v>
                </c:pt>
                <c:pt idx="4">
                  <c:v>669</c:v>
                </c:pt>
                <c:pt idx="5">
                  <c:v>1199</c:v>
                </c:pt>
                <c:pt idx="6">
                  <c:v>1404</c:v>
                </c:pt>
                <c:pt idx="7">
                  <c:v>1478</c:v>
                </c:pt>
                <c:pt idx="8">
                  <c:v>2211</c:v>
                </c:pt>
                <c:pt idx="9">
                  <c:v>1857</c:v>
                </c:pt>
                <c:pt idx="10">
                  <c:v>1684</c:v>
                </c:pt>
                <c:pt idx="11">
                  <c:v>2770</c:v>
                </c:pt>
              </c:numCache>
            </c:numRef>
          </c:val>
          <c:smooth val="1"/>
          <c:extLst xmlns:c16r2="http://schemas.microsoft.com/office/drawing/2015/06/chart">
            <c:ext xmlns:c16="http://schemas.microsoft.com/office/drawing/2014/chart" uri="{C3380CC4-5D6E-409C-BE32-E72D297353CC}">
              <c16:uniqueId val="{00000006-3C6E-4F82-A3EF-8C8B7AF621C7}"/>
            </c:ext>
          </c:extLst>
        </c:ser>
        <c:ser>
          <c:idx val="2"/>
          <c:order val="2"/>
          <c:tx>
            <c:strRef>
              <c:f>Sheet1!$D$1</c:f>
              <c:strCache>
                <c:ptCount val="1"/>
                <c:pt idx="0">
                  <c:v>2021</c:v>
                </c:pt>
              </c:strCache>
            </c:strRef>
          </c:tx>
          <c:spPr>
            <a:ln w="38100" cap="rnd">
              <a:solidFill>
                <a:srgbClr val="CEB888"/>
              </a:solidFill>
              <a:round/>
            </a:ln>
            <a:effectLst/>
          </c:spPr>
          <c:marker>
            <c:symbol val="none"/>
          </c:marker>
          <c:dLbls>
            <c:dLbl>
              <c:idx val="4"/>
              <c:layout>
                <c:manualLayout>
                  <c:x val="-3.6718893332273107E-2"/>
                  <c:y val="-7.560513061957026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C13F-4274-AD93-1E5DDD6CC8EE}"/>
                </c:ext>
                <c:ext xmlns:c15="http://schemas.microsoft.com/office/drawing/2012/chart" uri="{CE6537A1-D6FC-4f65-9D91-7224C49458BB}">
                  <c15:layout/>
                </c:ext>
              </c:extLst>
            </c:dLbl>
            <c:dLbl>
              <c:idx val="6"/>
              <c:layout>
                <c:manualLayout>
                  <c:x val="-3.474263427240918E-2"/>
                  <c:y val="1.650389937138006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3C6E-4F82-A3EF-8C8B7AF621C7}"/>
                </c:ext>
                <c:ext xmlns:c15="http://schemas.microsoft.com/office/drawing/2012/chart" uri="{CE6537A1-D6FC-4f65-9D91-7224C49458BB}">
                  <c15:layout/>
                </c:ext>
              </c:extLst>
            </c:dLbl>
            <c:dLbl>
              <c:idx val="7"/>
              <c:layout>
                <c:manualLayout>
                  <c:x val="-3.6718893332273107E-2"/>
                  <c:y val="2.9164447487106105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3C6E-4F82-A3EF-8C8B7AF621C7}"/>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FB4E1"/>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Sheet1!$D$2:$D$13</c:f>
              <c:numCache>
                <c:formatCode>#,##0</c:formatCode>
                <c:ptCount val="12"/>
                <c:pt idx="0">
                  <c:v>1150</c:v>
                </c:pt>
                <c:pt idx="1">
                  <c:v>2153</c:v>
                </c:pt>
                <c:pt idx="2">
                  <c:v>2717</c:v>
                </c:pt>
                <c:pt idx="3">
                  <c:v>2170</c:v>
                </c:pt>
                <c:pt idx="4">
                  <c:v>2122</c:v>
                </c:pt>
                <c:pt idx="5">
                  <c:v>2604</c:v>
                </c:pt>
                <c:pt idx="6">
                  <c:v>1324</c:v>
                </c:pt>
                <c:pt idx="7">
                  <c:v>1316</c:v>
                </c:pt>
                <c:pt idx="8">
                  <c:v>1789</c:v>
                </c:pt>
                <c:pt idx="9">
                  <c:v>2500</c:v>
                </c:pt>
              </c:numCache>
            </c:numRef>
          </c:val>
          <c:smooth val="1"/>
          <c:extLst xmlns:c16r2="http://schemas.microsoft.com/office/drawing/2015/06/chart">
            <c:ext xmlns:c16="http://schemas.microsoft.com/office/drawing/2014/chart" uri="{C3380CC4-5D6E-409C-BE32-E72D297353CC}">
              <c16:uniqueId val="{00000009-3C6E-4F82-A3EF-8C8B7AF621C7}"/>
            </c:ext>
          </c:extLst>
        </c:ser>
        <c:ser>
          <c:idx val="3"/>
          <c:order val="3"/>
          <c:tx>
            <c:strRef>
              <c:f>Sheet1!$E$1</c:f>
              <c:strCache>
                <c:ptCount val="1"/>
                <c:pt idx="0">
                  <c:v>2021/2020</c:v>
                </c:pt>
              </c:strCache>
            </c:strRef>
          </c:tx>
          <c:spPr>
            <a:ln w="3175" cap="rnd">
              <a:solidFill>
                <a:schemeClr val="bg1"/>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Sheet1!$E$2:$E$13</c:f>
              <c:numCache>
                <c:formatCode>0%</c:formatCode>
                <c:ptCount val="12"/>
                <c:pt idx="0">
                  <c:v>2.1855955678670358</c:v>
                </c:pt>
                <c:pt idx="1">
                  <c:v>0.86568457538994803</c:v>
                </c:pt>
                <c:pt idx="2">
                  <c:v>1.9824368825466521</c:v>
                </c:pt>
                <c:pt idx="3">
                  <c:v>3.5020746887966805</c:v>
                </c:pt>
                <c:pt idx="4">
                  <c:v>2.1718983557548581</c:v>
                </c:pt>
                <c:pt idx="5">
                  <c:v>1.1718098415346121</c:v>
                </c:pt>
                <c:pt idx="6">
                  <c:v>-5.6980056980056981E-2</c:v>
                </c:pt>
                <c:pt idx="7">
                  <c:v>-0.10960757780784844</c:v>
                </c:pt>
                <c:pt idx="8">
                  <c:v>-0.19086386250565354</c:v>
                </c:pt>
                <c:pt idx="9">
                  <c:v>0.34625740441572428</c:v>
                </c:pt>
              </c:numCache>
            </c:numRef>
          </c:val>
          <c:smooth val="0"/>
          <c:extLst xmlns:c16r2="http://schemas.microsoft.com/office/drawing/2015/06/chart">
            <c:ext xmlns:c16="http://schemas.microsoft.com/office/drawing/2014/chart" uri="{C3380CC4-5D6E-409C-BE32-E72D297353CC}">
              <c16:uniqueId val="{0000000A-3C6E-4F82-A3EF-8C8B7AF621C7}"/>
            </c:ext>
          </c:extLst>
        </c:ser>
        <c:ser>
          <c:idx val="4"/>
          <c:order val="4"/>
          <c:tx>
            <c:strRef>
              <c:f>Sheet1!$F$1</c:f>
              <c:strCache>
                <c:ptCount val="1"/>
                <c:pt idx="0">
                  <c:v>2021/10 Yıl Ort.</c:v>
                </c:pt>
              </c:strCache>
            </c:strRef>
          </c:tx>
          <c:spPr>
            <a:ln w="3175" cap="rnd">
              <a:solidFill>
                <a:srgbClr val="041E42"/>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Sheet1!$F$2:$F$13</c:f>
              <c:numCache>
                <c:formatCode>0%</c:formatCode>
                <c:ptCount val="12"/>
                <c:pt idx="0">
                  <c:v>0.19418483904465214</c:v>
                </c:pt>
                <c:pt idx="1">
                  <c:v>0.35921717171717171</c:v>
                </c:pt>
                <c:pt idx="2">
                  <c:v>0.10357432981316003</c:v>
                </c:pt>
                <c:pt idx="3">
                  <c:v>7.0019723865877709E-2</c:v>
                </c:pt>
                <c:pt idx="4">
                  <c:v>-2.8832951945080093E-2</c:v>
                </c:pt>
                <c:pt idx="5">
                  <c:v>0.15784793241440639</c:v>
                </c:pt>
                <c:pt idx="6">
                  <c:v>-0.10841750841750841</c:v>
                </c:pt>
                <c:pt idx="7">
                  <c:v>-8.0363382250174697E-2</c:v>
                </c:pt>
                <c:pt idx="8">
                  <c:v>-5.1934287228404874E-2</c:v>
                </c:pt>
                <c:pt idx="9">
                  <c:v>0.46541617819460729</c:v>
                </c:pt>
              </c:numCache>
            </c:numRef>
          </c:val>
          <c:smooth val="0"/>
          <c:extLst xmlns:c16r2="http://schemas.microsoft.com/office/drawing/2015/06/chart">
            <c:ext xmlns:c16="http://schemas.microsoft.com/office/drawing/2014/chart" uri="{C3380CC4-5D6E-409C-BE32-E72D297353CC}">
              <c16:uniqueId val="{0000000B-3C6E-4F82-A3EF-8C8B7AF621C7}"/>
            </c:ext>
          </c:extLst>
        </c:ser>
        <c:dLbls>
          <c:showLegendKey val="0"/>
          <c:showVal val="0"/>
          <c:showCatName val="0"/>
          <c:showSerName val="0"/>
          <c:showPercent val="0"/>
          <c:showBubbleSize val="0"/>
        </c:dLbls>
        <c:marker val="1"/>
        <c:smooth val="0"/>
        <c:axId val="142793296"/>
        <c:axId val="142790032"/>
      </c:lineChart>
      <c:catAx>
        <c:axId val="142793296"/>
        <c:scaling>
          <c:orientation val="minMax"/>
        </c:scaling>
        <c:delete val="0"/>
        <c:axPos val="b"/>
        <c:numFmt formatCode="General" sourceLinked="1"/>
        <c:majorTickMark val="none"/>
        <c:minorTickMark val="none"/>
        <c:tickLblPos val="nextTo"/>
        <c:spPr>
          <a:noFill/>
          <a:ln w="9525" cap="flat" cmpd="sng" algn="ctr">
            <a:solidFill>
              <a:srgbClr val="041E42"/>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42790032"/>
        <c:crosses val="autoZero"/>
        <c:auto val="1"/>
        <c:lblAlgn val="ctr"/>
        <c:lblOffset val="100"/>
        <c:noMultiLvlLbl val="0"/>
      </c:catAx>
      <c:valAx>
        <c:axId val="142790032"/>
        <c:scaling>
          <c:orientation val="minMax"/>
        </c:scaling>
        <c:delete val="1"/>
        <c:axPos val="l"/>
        <c:numFmt formatCode="#,##0" sourceLinked="1"/>
        <c:majorTickMark val="none"/>
        <c:minorTickMark val="none"/>
        <c:tickLblPos val="nextTo"/>
        <c:crossAx val="142793296"/>
        <c:crosses val="autoZero"/>
        <c:crossBetween val="between"/>
      </c:valAx>
      <c:dTable>
        <c:showHorzBorder val="1"/>
        <c:showVertBorder val="1"/>
        <c:showOutline val="1"/>
        <c:showKeys val="1"/>
        <c:spPr>
          <a:noFill/>
          <a:ln w="9525" cap="flat" cmpd="sng" algn="ctr">
            <a:solidFill>
              <a:srgbClr val="041E42"/>
            </a:solidFill>
            <a:round/>
          </a:ln>
          <a:effectLst/>
        </c:spPr>
        <c:txPr>
          <a:bodyPr rot="0" spcFirstLastPara="1" vertOverflow="ellipsis" vert="horz" wrap="square" anchor="ctr" anchorCtr="1"/>
          <a:lstStyle/>
          <a:p>
            <a:pPr rtl="0">
              <a:defRPr sz="700" b="0" i="0" u="none" strike="noStrike" kern="1200" baseline="0">
                <a:solidFill>
                  <a:schemeClr val="tx1"/>
                </a:solidFill>
                <a:latin typeface="Century Gothic" panose="020B0502020202020204" pitchFamily="34" charset="0"/>
                <a:ea typeface="+mn-ea"/>
                <a:cs typeface="+mn-cs"/>
              </a:defRPr>
            </a:pPr>
            <a:endParaRPr lang="tr-TR"/>
          </a:p>
        </c:txPr>
      </c:dTable>
      <c:spPr>
        <a:solidFill>
          <a:schemeClr val="bg1"/>
        </a:solid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a:solidFill>
        <a:srgbClr val="A6A6A6"/>
      </a:solidFill>
    </a:ln>
    <a:effectLst/>
  </c:spPr>
  <c:txPr>
    <a:bodyPr/>
    <a:lstStyle/>
    <a:p>
      <a:pPr>
        <a:defRPr/>
      </a:pPr>
      <a:endParaRPr lang="tr-T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152611147001999"/>
          <c:y val="1.4636880572568843E-2"/>
          <c:w val="0.79150852785576131"/>
          <c:h val="0.70334543153058471"/>
        </c:manualLayout>
      </c:layout>
      <c:barChart>
        <c:barDir val="col"/>
        <c:grouping val="clustered"/>
        <c:varyColors val="0"/>
        <c:ser>
          <c:idx val="0"/>
          <c:order val="0"/>
          <c:tx>
            <c:strRef>
              <c:f>Sayfa1!$B$1</c:f>
              <c:strCache>
                <c:ptCount val="1"/>
                <c:pt idx="0">
                  <c:v>5 Yıllık Ort.</c:v>
                </c:pt>
              </c:strCache>
            </c:strRef>
          </c:tx>
          <c:spPr>
            <a:solidFill>
              <a:srgbClr val="041E42"/>
            </a:solidFill>
            <a:ln>
              <a:noFill/>
            </a:ln>
            <a:effectLst/>
          </c:spPr>
          <c:invertIfNegative val="0"/>
          <c:dLbls>
            <c:dLbl>
              <c:idx val="1"/>
              <c:layout>
                <c:manualLayout>
                  <c:x val="3.5864803121347503E-17"/>
                  <c:y val="8.7559294993699646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CD48-4E5E-8702-7DC13E61AC28}"/>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Sayfa1!$B$2:$B$13</c:f>
              <c:numCache>
                <c:formatCode>General</c:formatCode>
                <c:ptCount val="12"/>
                <c:pt idx="0">
                  <c:v>347</c:v>
                </c:pt>
                <c:pt idx="1">
                  <c:v>420</c:v>
                </c:pt>
                <c:pt idx="2">
                  <c:v>486</c:v>
                </c:pt>
                <c:pt idx="3">
                  <c:v>472</c:v>
                </c:pt>
                <c:pt idx="4">
                  <c:v>479</c:v>
                </c:pt>
                <c:pt idx="5">
                  <c:v>572</c:v>
                </c:pt>
                <c:pt idx="6">
                  <c:v>422</c:v>
                </c:pt>
                <c:pt idx="7">
                  <c:v>421</c:v>
                </c:pt>
                <c:pt idx="8">
                  <c:v>496</c:v>
                </c:pt>
                <c:pt idx="9">
                  <c:v>527</c:v>
                </c:pt>
                <c:pt idx="10">
                  <c:v>580</c:v>
                </c:pt>
                <c:pt idx="11">
                  <c:v>644</c:v>
                </c:pt>
              </c:numCache>
            </c:numRef>
          </c:val>
          <c:extLst xmlns:c16r2="http://schemas.microsoft.com/office/drawing/2015/06/chart">
            <c:ext xmlns:c16="http://schemas.microsoft.com/office/drawing/2014/chart" uri="{C3380CC4-5D6E-409C-BE32-E72D297353CC}">
              <c16:uniqueId val="{00000000-D8A1-4449-9442-A6AC4FA03A9B}"/>
            </c:ext>
          </c:extLst>
        </c:ser>
        <c:dLbls>
          <c:showLegendKey val="0"/>
          <c:showVal val="0"/>
          <c:showCatName val="0"/>
          <c:showSerName val="0"/>
          <c:showPercent val="0"/>
          <c:showBubbleSize val="0"/>
        </c:dLbls>
        <c:gapWidth val="65"/>
        <c:axId val="399638640"/>
        <c:axId val="399638096"/>
      </c:barChart>
      <c:lineChart>
        <c:grouping val="standard"/>
        <c:varyColors val="0"/>
        <c:ser>
          <c:idx val="1"/>
          <c:order val="1"/>
          <c:tx>
            <c:strRef>
              <c:f>Sayfa1!$C$1</c:f>
              <c:strCache>
                <c:ptCount val="1"/>
                <c:pt idx="0">
                  <c:v>2020</c:v>
                </c:pt>
              </c:strCache>
            </c:strRef>
          </c:tx>
          <c:spPr>
            <a:ln w="28575" cap="rnd">
              <a:solidFill>
                <a:srgbClr val="E35205"/>
              </a:solidFill>
              <a:round/>
            </a:ln>
            <a:effectLst/>
          </c:spPr>
          <c:marker>
            <c:symbol val="none"/>
          </c:marker>
          <c:dLbls>
            <c:dLbl>
              <c:idx val="0"/>
              <c:layout>
                <c:manualLayout>
                  <c:x val="-3.1372549019607877E-2"/>
                  <c:y val="2.3349145331653238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D8A1-4449-9442-A6AC4FA03A9B}"/>
                </c:ext>
                <c:ext xmlns:c15="http://schemas.microsoft.com/office/drawing/2012/chart" uri="{CE6537A1-D6FC-4f65-9D91-7224C49458BB}"/>
              </c:extLst>
            </c:dLbl>
            <c:dLbl>
              <c:idx val="1"/>
              <c:layout>
                <c:manualLayout>
                  <c:x val="-3.3333394948595926E-2"/>
                  <c:y val="7.004743599495966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D8A1-4449-9442-A6AC4FA03A9B}"/>
                </c:ext>
                <c:ext xmlns:c15="http://schemas.microsoft.com/office/drawing/2012/chart" uri="{CE6537A1-D6FC-4f65-9D91-7224C49458BB}"/>
              </c:extLst>
            </c:dLbl>
            <c:dLbl>
              <c:idx val="2"/>
              <c:layout>
                <c:manualLayout>
                  <c:x val="-3.1372549019607843E-2"/>
                  <c:y val="2.33491453316531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D8A1-4449-9442-A6AC4FA03A9B}"/>
                </c:ext>
                <c:ext xmlns:c15="http://schemas.microsoft.com/office/drawing/2012/chart" uri="{CE6537A1-D6FC-4f65-9D91-7224C49458BB}"/>
              </c:extLst>
            </c:dLbl>
            <c:dLbl>
              <c:idx val="3"/>
              <c:layout>
                <c:manualLayout>
                  <c:x val="-3.1372549019607843E-2"/>
                  <c:y val="2.043050216519658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D8A1-4449-9442-A6AC4FA03A9B}"/>
                </c:ext>
                <c:ext xmlns:c15="http://schemas.microsoft.com/office/drawing/2012/chart" uri="{CE6537A1-D6FC-4f65-9D91-7224C49458BB}"/>
              </c:extLst>
            </c:dLbl>
            <c:dLbl>
              <c:idx val="4"/>
              <c:layout>
                <c:manualLayout>
                  <c:x val="-3.1372549019607912E-2"/>
                  <c:y val="2.62677884981098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D8A1-4449-9442-A6AC4FA03A9B}"/>
                </c:ext>
                <c:ext xmlns:c15="http://schemas.microsoft.com/office/drawing/2012/chart" uri="{CE6537A1-D6FC-4f65-9D91-7224C49458BB}"/>
              </c:extLst>
            </c:dLbl>
            <c:dLbl>
              <c:idx val="5"/>
              <c:layout>
                <c:manualLayout>
                  <c:x val="-2.9411764705882425E-2"/>
                  <c:y val="3.210507483102315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D8A1-4449-9442-A6AC4FA03A9B}"/>
                </c:ext>
                <c:ext xmlns:c15="http://schemas.microsoft.com/office/drawing/2012/chart" uri="{CE6537A1-D6FC-4f65-9D91-7224C49458BB}"/>
              </c:extLst>
            </c:dLbl>
            <c:dLbl>
              <c:idx val="6"/>
              <c:layout>
                <c:manualLayout>
                  <c:x val="-2.9411764705882353E-2"/>
                  <c:y val="2.62677884981098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D8A1-4449-9442-A6AC4FA03A9B}"/>
                </c:ext>
                <c:ext xmlns:c15="http://schemas.microsoft.com/office/drawing/2012/chart" uri="{CE6537A1-D6FC-4f65-9D91-7224C49458BB}"/>
              </c:extLst>
            </c:dLbl>
            <c:dLbl>
              <c:idx val="7"/>
              <c:layout>
                <c:manualLayout>
                  <c:x val="-2.7450980392156862E-2"/>
                  <c:y val="1.751185899873992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D8A1-4449-9442-A6AC4FA03A9B}"/>
                </c:ext>
                <c:ext xmlns:c15="http://schemas.microsoft.com/office/drawing/2012/chart" uri="{CE6537A1-D6FC-4f65-9D91-7224C49458BB}"/>
              </c:extLst>
            </c:dLbl>
            <c:dLbl>
              <c:idx val="8"/>
              <c:layout>
                <c:manualLayout>
                  <c:x val="-3.5294117647058969E-2"/>
                  <c:y val="3.210507483102319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D8A1-4449-9442-A6AC4FA03A9B}"/>
                </c:ext>
                <c:ext xmlns:c15="http://schemas.microsoft.com/office/drawing/2012/chart" uri="{CE6537A1-D6FC-4f65-9D91-7224C49458BB}"/>
              </c:extLst>
            </c:dLbl>
            <c:dLbl>
              <c:idx val="9"/>
              <c:layout>
                <c:manualLayout>
                  <c:x val="-2.7450980392157008E-2"/>
                  <c:y val="3.210507483102319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D8A1-4449-9442-A6AC4FA03A9B}"/>
                </c:ext>
                <c:ext xmlns:c15="http://schemas.microsoft.com/office/drawing/2012/chart" uri="{CE6537A1-D6FC-4f65-9D91-7224C49458BB}"/>
              </c:extLst>
            </c:dLbl>
            <c:dLbl>
              <c:idx val="10"/>
              <c:layout>
                <c:manualLayout>
                  <c:x val="-3.1372549019607843E-2"/>
                  <c:y val="4.377964749684971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D8A1-4449-9442-A6AC4FA03A9B}"/>
                </c:ext>
                <c:ext xmlns:c15="http://schemas.microsoft.com/office/drawing/2012/chart" uri="{CE6537A1-D6FC-4f65-9D91-7224C49458BB}"/>
              </c:extLst>
            </c:dLbl>
            <c:dLbl>
              <c:idx val="11"/>
              <c:layout>
                <c:manualLayout>
                  <c:x val="-3.3333333333333333E-2"/>
                  <c:y val="4.0861004330393164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D8A1-4449-9442-A6AC4FA03A9B}"/>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85978E"/>
                    </a:solidFill>
                    <a:latin typeface="+mn-lt"/>
                    <a:ea typeface="+mn-ea"/>
                    <a:cs typeface="+mn-cs"/>
                  </a:defRPr>
                </a:pPr>
                <a:endParaRPr lang="tr-TR"/>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Sayfa1!$C$2:$C$13</c:f>
              <c:numCache>
                <c:formatCode>General</c:formatCode>
                <c:ptCount val="12"/>
                <c:pt idx="0">
                  <c:v>306</c:v>
                </c:pt>
                <c:pt idx="1">
                  <c:v>499</c:v>
                </c:pt>
                <c:pt idx="2">
                  <c:v>320</c:v>
                </c:pt>
                <c:pt idx="3">
                  <c:v>297</c:v>
                </c:pt>
                <c:pt idx="4">
                  <c:v>374</c:v>
                </c:pt>
                <c:pt idx="5">
                  <c:v>512</c:v>
                </c:pt>
                <c:pt idx="6">
                  <c:v>633</c:v>
                </c:pt>
                <c:pt idx="7">
                  <c:v>618</c:v>
                </c:pt>
                <c:pt idx="8">
                  <c:v>834</c:v>
                </c:pt>
                <c:pt idx="9">
                  <c:v>787</c:v>
                </c:pt>
                <c:pt idx="10" formatCode="#,##0">
                  <c:v>1039</c:v>
                </c:pt>
                <c:pt idx="11" formatCode="#,##0">
                  <c:v>1012</c:v>
                </c:pt>
              </c:numCache>
            </c:numRef>
          </c:val>
          <c:smooth val="1"/>
          <c:extLst xmlns:c16r2="http://schemas.microsoft.com/office/drawing/2015/06/chart">
            <c:ext xmlns:c16="http://schemas.microsoft.com/office/drawing/2014/chart" uri="{C3380CC4-5D6E-409C-BE32-E72D297353CC}">
              <c16:uniqueId val="{0000000D-D8A1-4449-9442-A6AC4FA03A9B}"/>
            </c:ext>
          </c:extLst>
        </c:ser>
        <c:ser>
          <c:idx val="2"/>
          <c:order val="2"/>
          <c:tx>
            <c:strRef>
              <c:f>Sayfa1!$D$1</c:f>
              <c:strCache>
                <c:ptCount val="1"/>
                <c:pt idx="0">
                  <c:v>2021</c:v>
                </c:pt>
              </c:strCache>
            </c:strRef>
          </c:tx>
          <c:spPr>
            <a:ln w="28575" cap="rnd">
              <a:solidFill>
                <a:srgbClr val="CEB888"/>
              </a:solidFill>
              <a:round/>
            </a:ln>
            <a:effectLst/>
          </c:spPr>
          <c:marker>
            <c:symbol val="none"/>
          </c:marker>
          <c:dLbls>
            <c:dLbl>
              <c:idx val="0"/>
              <c:layout>
                <c:manualLayout>
                  <c:x val="-2.9411764705882353E-2"/>
                  <c:y val="2.9186431664566546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E-D8A1-4449-9442-A6AC4FA03A9B}"/>
                </c:ext>
                <c:ext xmlns:c15="http://schemas.microsoft.com/office/drawing/2012/chart" uri="{CE6537A1-D6FC-4f65-9D91-7224C49458BB}"/>
              </c:extLst>
            </c:dLbl>
            <c:dLbl>
              <c:idx val="1"/>
              <c:layout>
                <c:manualLayout>
                  <c:x val="-2.9411764705882353E-2"/>
                  <c:y val="-1.459321583228327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F-D8A1-4449-9442-A6AC4FA03A9B}"/>
                </c:ext>
                <c:ext xmlns:c15="http://schemas.microsoft.com/office/drawing/2012/chart" uri="{CE6537A1-D6FC-4f65-9D91-7224C49458BB}"/>
              </c:extLst>
            </c:dLbl>
            <c:dLbl>
              <c:idx val="2"/>
              <c:layout>
                <c:manualLayout>
                  <c:x val="-2.9411764705882353E-2"/>
                  <c:y val="2.9186431664566546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0-D8A1-4449-9442-A6AC4FA03A9B}"/>
                </c:ext>
                <c:ext xmlns:c15="http://schemas.microsoft.com/office/drawing/2012/chart" uri="{CE6537A1-D6FC-4f65-9D91-7224C49458BB}"/>
              </c:extLst>
            </c:dLbl>
            <c:dLbl>
              <c:idx val="3"/>
              <c:layout>
                <c:manualLayout>
                  <c:x val="-3.1372549019607843E-2"/>
                  <c:y val="2.043050216519658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1-D8A1-4449-9442-A6AC4FA03A9B}"/>
                </c:ext>
                <c:ext xmlns:c15="http://schemas.microsoft.com/office/drawing/2012/chart" uri="{CE6537A1-D6FC-4f65-9D91-7224C49458BB}"/>
              </c:extLst>
            </c:dLbl>
            <c:dLbl>
              <c:idx val="4"/>
              <c:layout>
                <c:manualLayout>
                  <c:x val="-3.3333333333333402E-2"/>
                  <c:y val="4.0861004330393108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2-D8A1-4449-9442-A6AC4FA03A9B}"/>
                </c:ext>
                <c:ext xmlns:c15="http://schemas.microsoft.com/office/drawing/2012/chart" uri="{CE6537A1-D6FC-4f65-9D91-7224C49458BB}"/>
              </c:extLst>
            </c:dLbl>
            <c:dLbl>
              <c:idx val="5"/>
              <c:layout>
                <c:manualLayout>
                  <c:x val="-2.9411764705882425E-2"/>
                  <c:y val="2.9186431664566546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3-D8A1-4449-9442-A6AC4FA03A9B}"/>
                </c:ext>
                <c:ext xmlns:c15="http://schemas.microsoft.com/office/drawing/2012/chart" uri="{CE6537A1-D6FC-4f65-9D91-7224C49458BB}"/>
              </c:extLst>
            </c:dLbl>
            <c:dLbl>
              <c:idx val="6"/>
              <c:layout>
                <c:manualLayout>
                  <c:x val="-2.1568627450980392E-2"/>
                  <c:y val="1.459321583228329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4-D8A1-4449-9442-A6AC4FA03A9B}"/>
                </c:ext>
                <c:ext xmlns:c15="http://schemas.microsoft.com/office/drawing/2012/chart" uri="{CE6537A1-D6FC-4f65-9D91-7224C49458BB}"/>
              </c:extLst>
            </c:dLbl>
            <c:dLbl>
              <c:idx val="7"/>
              <c:layout>
                <c:manualLayout>
                  <c:x val="-1.9607843137254902E-2"/>
                  <c:y val="8.7559294993699369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5-D8A1-4449-9442-A6AC4FA03A9B}"/>
                </c:ext>
                <c:ext xmlns:c15="http://schemas.microsoft.com/office/drawing/2012/chart" uri="{CE6537A1-D6FC-4f65-9D91-7224C49458BB}"/>
              </c:extLst>
            </c:dLbl>
            <c:dLbl>
              <c:idx val="8"/>
              <c:layout>
                <c:manualLayout>
                  <c:x val="-1.3725490196078575E-2"/>
                  <c:y val="8.7559294993699646E-3"/>
                </c:manualLayout>
              </c:layout>
              <c:spPr>
                <a:noFill/>
                <a:ln>
                  <a:noFill/>
                </a:ln>
                <a:effectLst/>
              </c:spPr>
              <c:txPr>
                <a:bodyPr rot="0" spcFirstLastPara="1" vertOverflow="ellipsis" vert="horz" wrap="square" lIns="38100" tIns="19050" rIns="38100" bIns="19050" anchor="ctr" anchorCtr="1">
                  <a:noAutofit/>
                </a:bodyPr>
                <a:lstStyle/>
                <a:p>
                  <a:pPr>
                    <a:defRPr sz="1000" b="1" i="0" u="none" strike="noStrike" kern="1200" baseline="0">
                      <a:solidFill>
                        <a:srgbClr val="0FB4E1"/>
                      </a:solidFill>
                      <a:latin typeface="+mn-lt"/>
                      <a:ea typeface="+mn-ea"/>
                      <a:cs typeface="+mn-cs"/>
                    </a:defRPr>
                  </a:pPr>
                  <a:endParaRPr lang="tr-TR"/>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6-D8A1-4449-9442-A6AC4FA03A9B}"/>
                </c:ext>
                <c:ext xmlns:c15="http://schemas.microsoft.com/office/drawing/2012/chart" uri="{CE6537A1-D6FC-4f65-9D91-7224C49458BB}">
                  <c15:layout>
                    <c:manualLayout>
                      <c:w val="4.1588235294117648E-2"/>
                      <c:h val="3.562215475381475E-2"/>
                    </c:manualLayout>
                  </c15:layout>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FB4E1"/>
                    </a:solidFill>
                    <a:latin typeface="+mn-lt"/>
                    <a:ea typeface="+mn-ea"/>
                    <a:cs typeface="+mn-cs"/>
                  </a:defRPr>
                </a:pPr>
                <a:endParaRPr lang="tr-TR"/>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Sayfa1!$D$2:$D$13</c:f>
              <c:numCache>
                <c:formatCode>General</c:formatCode>
                <c:ptCount val="12"/>
                <c:pt idx="0">
                  <c:v>666</c:v>
                </c:pt>
                <c:pt idx="1">
                  <c:v>693</c:v>
                </c:pt>
                <c:pt idx="2">
                  <c:v>854</c:v>
                </c:pt>
                <c:pt idx="3">
                  <c:v>918</c:v>
                </c:pt>
                <c:pt idx="4">
                  <c:v>905</c:v>
                </c:pt>
                <c:pt idx="5" formatCode="#,##0">
                  <c:v>1120</c:v>
                </c:pt>
                <c:pt idx="6">
                  <c:v>964</c:v>
                </c:pt>
                <c:pt idx="7">
                  <c:v>816</c:v>
                </c:pt>
                <c:pt idx="8">
                  <c:v>905</c:v>
                </c:pt>
                <c:pt idx="9">
                  <c:v>940</c:v>
                </c:pt>
              </c:numCache>
            </c:numRef>
          </c:val>
          <c:smooth val="1"/>
          <c:extLst xmlns:c16r2="http://schemas.microsoft.com/office/drawing/2015/06/chart">
            <c:ext xmlns:c16="http://schemas.microsoft.com/office/drawing/2014/chart" uri="{C3380CC4-5D6E-409C-BE32-E72D297353CC}">
              <c16:uniqueId val="{00000017-D8A1-4449-9442-A6AC4FA03A9B}"/>
            </c:ext>
          </c:extLst>
        </c:ser>
        <c:ser>
          <c:idx val="3"/>
          <c:order val="3"/>
          <c:tx>
            <c:strRef>
              <c:f>Sayfa1!$E$1</c:f>
              <c:strCache>
                <c:ptCount val="1"/>
                <c:pt idx="0">
                  <c:v>2021/2020</c:v>
                </c:pt>
              </c:strCache>
            </c:strRef>
          </c:tx>
          <c:spPr>
            <a:ln w="28575" cap="rnd">
              <a:noFill/>
              <a:round/>
            </a:ln>
            <a:effectLst/>
          </c:spPr>
          <c:marker>
            <c:symbol val="none"/>
          </c:marker>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Sayfa1!$E$2:$E$13</c:f>
              <c:numCache>
                <c:formatCode>0%</c:formatCode>
                <c:ptCount val="12"/>
                <c:pt idx="0">
                  <c:v>1.1764705882352942</c:v>
                </c:pt>
                <c:pt idx="1">
                  <c:v>0.38877755511022044</c:v>
                </c:pt>
                <c:pt idx="2">
                  <c:v>1.66875</c:v>
                </c:pt>
                <c:pt idx="3">
                  <c:v>2.0909090909090908</c:v>
                </c:pt>
                <c:pt idx="4">
                  <c:v>1.4197860962566844</c:v>
                </c:pt>
                <c:pt idx="5">
                  <c:v>1.1875</c:v>
                </c:pt>
                <c:pt idx="6">
                  <c:v>0.52290679304897314</c:v>
                </c:pt>
                <c:pt idx="7">
                  <c:v>0.32038834951456313</c:v>
                </c:pt>
                <c:pt idx="8">
                  <c:v>8.5131894484412468E-2</c:v>
                </c:pt>
                <c:pt idx="9">
                  <c:v>0.19440914866581957</c:v>
                </c:pt>
              </c:numCache>
            </c:numRef>
          </c:val>
          <c:smooth val="0"/>
          <c:extLst xmlns:c16r2="http://schemas.microsoft.com/office/drawing/2015/06/chart">
            <c:ext xmlns:c16="http://schemas.microsoft.com/office/drawing/2014/chart" uri="{C3380CC4-5D6E-409C-BE32-E72D297353CC}">
              <c16:uniqueId val="{00000018-D8A1-4449-9442-A6AC4FA03A9B}"/>
            </c:ext>
          </c:extLst>
        </c:ser>
        <c:ser>
          <c:idx val="4"/>
          <c:order val="4"/>
          <c:tx>
            <c:strRef>
              <c:f>Sayfa1!$F$1</c:f>
              <c:strCache>
                <c:ptCount val="1"/>
                <c:pt idx="0">
                  <c:v>2021/5 Yıl Ort.</c:v>
                </c:pt>
              </c:strCache>
            </c:strRef>
          </c:tx>
          <c:spPr>
            <a:ln w="28575" cap="rnd">
              <a:noFill/>
              <a:round/>
            </a:ln>
            <a:effectLst/>
          </c:spPr>
          <c:marker>
            <c:symbol val="none"/>
          </c:marker>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Sayfa1!$F$2:$F$13</c:f>
              <c:numCache>
                <c:formatCode>0%</c:formatCode>
                <c:ptCount val="12"/>
                <c:pt idx="0">
                  <c:v>0.9193083573487032</c:v>
                </c:pt>
                <c:pt idx="1">
                  <c:v>0.65</c:v>
                </c:pt>
                <c:pt idx="2">
                  <c:v>0.75720164609053497</c:v>
                </c:pt>
                <c:pt idx="3">
                  <c:v>0.94491525423728817</c:v>
                </c:pt>
                <c:pt idx="4">
                  <c:v>0.88935281837160751</c:v>
                </c:pt>
                <c:pt idx="5">
                  <c:v>0.95804195804195802</c:v>
                </c:pt>
                <c:pt idx="6">
                  <c:v>1.2843601895734598</c:v>
                </c:pt>
                <c:pt idx="7">
                  <c:v>0.93824228028503565</c:v>
                </c:pt>
                <c:pt idx="8">
                  <c:v>0.82459677419354838</c:v>
                </c:pt>
                <c:pt idx="9">
                  <c:v>0.78368121442125238</c:v>
                </c:pt>
              </c:numCache>
            </c:numRef>
          </c:val>
          <c:smooth val="0"/>
          <c:extLst xmlns:c16r2="http://schemas.microsoft.com/office/drawing/2015/06/chart">
            <c:ext xmlns:c16="http://schemas.microsoft.com/office/drawing/2014/chart" uri="{C3380CC4-5D6E-409C-BE32-E72D297353CC}">
              <c16:uniqueId val="{00000019-D8A1-4449-9442-A6AC4FA03A9B}"/>
            </c:ext>
          </c:extLst>
        </c:ser>
        <c:dLbls>
          <c:showLegendKey val="0"/>
          <c:showVal val="0"/>
          <c:showCatName val="0"/>
          <c:showSerName val="0"/>
          <c:showPercent val="0"/>
          <c:showBubbleSize val="0"/>
        </c:dLbls>
        <c:marker val="1"/>
        <c:smooth val="0"/>
        <c:axId val="399638640"/>
        <c:axId val="399638096"/>
      </c:lineChart>
      <c:catAx>
        <c:axId val="399638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399638096"/>
        <c:crosses val="autoZero"/>
        <c:auto val="1"/>
        <c:lblAlgn val="ctr"/>
        <c:lblOffset val="100"/>
        <c:noMultiLvlLbl val="0"/>
      </c:catAx>
      <c:valAx>
        <c:axId val="399638096"/>
        <c:scaling>
          <c:orientation val="minMax"/>
        </c:scaling>
        <c:delete val="1"/>
        <c:axPos val="l"/>
        <c:numFmt formatCode="General" sourceLinked="1"/>
        <c:majorTickMark val="none"/>
        <c:minorTickMark val="none"/>
        <c:tickLblPos val="nextTo"/>
        <c:crossAx val="399638640"/>
        <c:crosses val="autoZero"/>
        <c:crossBetween val="between"/>
      </c:valAx>
      <c:dTable>
        <c:showHorzBorder val="1"/>
        <c:showVertBorder val="1"/>
        <c:showOutline val="1"/>
        <c:showKeys val="1"/>
        <c:spPr>
          <a:noFill/>
          <a:ln w="9525" cap="flat" cmpd="sng" algn="ctr">
            <a:solidFill>
              <a:srgbClr val="041E42"/>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noFill/>
    <a:ln>
      <a:solidFill>
        <a:srgbClr val="041E42"/>
      </a:solidFill>
    </a:ln>
    <a:effectLst/>
  </c:spPr>
  <c:txPr>
    <a:bodyPr/>
    <a:lstStyle/>
    <a:p>
      <a:pPr>
        <a:defRPr/>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2.xml.rels><?xml version="1.0" encoding="UTF-8" standalone="yes"?>
<Relationships xmlns="http://schemas.openxmlformats.org/package/2006/relationships"><Relationship Id="rId1" Type="http://schemas.openxmlformats.org/officeDocument/2006/relationships/image" Target="../media/image4.jpeg"/></Relationships>
</file>

<file path=ppt/drawings/_rels/drawing4.xml.rels><?xml version="1.0" encoding="UTF-8" standalone="yes"?>
<Relationships xmlns="http://schemas.openxmlformats.org/package/2006/relationships"><Relationship Id="rId1" Type="http://schemas.openxmlformats.org/officeDocument/2006/relationships/image" Target="../media/image5.jpeg"/></Relationships>
</file>

<file path=ppt/drawings/_rels/drawing5.xml.rels><?xml version="1.0" encoding="UTF-8" standalone="yes"?>
<Relationships xmlns="http://schemas.openxmlformats.org/package/2006/relationships"><Relationship Id="rId1" Type="http://schemas.openxmlformats.org/officeDocument/2006/relationships/image" Target="../media/image5.jpeg"/></Relationships>
</file>

<file path=ppt/drawings/_rels/drawing6.xml.rels><?xml version="1.0" encoding="UTF-8" standalone="yes"?>
<Relationships xmlns="http://schemas.openxmlformats.org/package/2006/relationships"><Relationship Id="rId1" Type="http://schemas.openxmlformats.org/officeDocument/2006/relationships/image" Target="../media/image5.jpeg"/></Relationships>
</file>

<file path=ppt/drawings/_rels/drawing7.xml.rels><?xml version="1.0" encoding="UTF-8" standalone="yes"?>
<Relationships xmlns="http://schemas.openxmlformats.org/package/2006/relationships"><Relationship Id="rId1" Type="http://schemas.openxmlformats.org/officeDocument/2006/relationships/image" Target="../media/image5.jpeg"/></Relationships>
</file>

<file path=ppt/drawings/drawing1.xml><?xml version="1.0" encoding="utf-8"?>
<c:userShapes xmlns:c="http://schemas.openxmlformats.org/drawingml/2006/chart">
  <cdr:relSizeAnchor xmlns:cdr="http://schemas.openxmlformats.org/drawingml/2006/chartDrawing">
    <cdr:from>
      <cdr:x>0.11341</cdr:x>
      <cdr:y>0.26043</cdr:y>
    </cdr:from>
    <cdr:to>
      <cdr:x>0.23007</cdr:x>
      <cdr:y>0.3605</cdr:y>
    </cdr:to>
    <cdr:sp macro="" textlink="">
      <cdr:nvSpPr>
        <cdr:cNvPr id="2" name="TextBox 1">
          <a:extLst xmlns:a="http://schemas.openxmlformats.org/drawingml/2006/main">
            <a:ext uri="{FF2B5EF4-FFF2-40B4-BE49-F238E27FC236}">
              <a16:creationId xmlns="" xmlns:a16="http://schemas.microsoft.com/office/drawing/2014/main" id="{431E4DB0-2E66-4691-AFAF-5040BB06AE75}"/>
            </a:ext>
          </a:extLst>
        </cdr:cNvPr>
        <cdr:cNvSpPr txBox="1"/>
      </cdr:nvSpPr>
      <cdr:spPr>
        <a:xfrm xmlns:a="http://schemas.openxmlformats.org/drawingml/2006/main">
          <a:off x="557792" y="773401"/>
          <a:ext cx="573776" cy="29717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73</a:t>
          </a:r>
          <a:endParaRPr lang="tr-TR" sz="1100" b="1" dirty="0">
            <a:solidFill>
              <a:srgbClr val="2C5234"/>
            </a:solidFill>
            <a:latin typeface="Century Gothic" panose="020B0502020202020204" pitchFamily="34" charset="0"/>
          </a:endParaRPr>
        </a:p>
      </cdr:txBody>
    </cdr:sp>
  </cdr:relSizeAnchor>
  <cdr:relSizeAnchor xmlns:cdr="http://schemas.openxmlformats.org/drawingml/2006/chartDrawing">
    <cdr:from>
      <cdr:x>0.44167</cdr:x>
      <cdr:y>0.39993</cdr:y>
    </cdr:from>
    <cdr:to>
      <cdr:x>0.55833</cdr:x>
      <cdr:y>0.5</cdr:y>
    </cdr:to>
    <cdr:sp macro="" textlink="">
      <cdr:nvSpPr>
        <cdr:cNvPr id="3" name="TextBox 1">
          <a:extLst xmlns:a="http://schemas.openxmlformats.org/drawingml/2006/main">
            <a:ext uri="{FF2B5EF4-FFF2-40B4-BE49-F238E27FC236}">
              <a16:creationId xmlns="" xmlns:a16="http://schemas.microsoft.com/office/drawing/2014/main" id="{20E61E13-0965-4C1B-B523-273DE9E5A91B}"/>
            </a:ext>
          </a:extLst>
        </cdr:cNvPr>
        <cdr:cNvSpPr txBox="1"/>
      </cdr:nvSpPr>
      <cdr:spPr>
        <a:xfrm xmlns:a="http://schemas.openxmlformats.org/drawingml/2006/main">
          <a:off x="2019300" y="1187646"/>
          <a:ext cx="533400" cy="29718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62</a:t>
          </a:r>
          <a:endParaRPr lang="tr-TR" sz="1100" b="1" dirty="0">
            <a:solidFill>
              <a:srgbClr val="2C5234"/>
            </a:solidFill>
            <a:latin typeface="Century Gothic" panose="020B0502020202020204" pitchFamily="34" charset="0"/>
          </a:endParaRPr>
        </a:p>
      </cdr:txBody>
    </cdr:sp>
  </cdr:relSizeAnchor>
  <cdr:relSizeAnchor xmlns:cdr="http://schemas.openxmlformats.org/drawingml/2006/chartDrawing">
    <cdr:from>
      <cdr:x>0.71875</cdr:x>
      <cdr:y>0.17642</cdr:y>
    </cdr:from>
    <cdr:to>
      <cdr:x>0.83541</cdr:x>
      <cdr:y>0.27649</cdr:y>
    </cdr:to>
    <cdr:sp macro="" textlink="">
      <cdr:nvSpPr>
        <cdr:cNvPr id="4" name="TextBox 1">
          <a:extLst xmlns:a="http://schemas.openxmlformats.org/drawingml/2006/main">
            <a:ext uri="{FF2B5EF4-FFF2-40B4-BE49-F238E27FC236}">
              <a16:creationId xmlns="" xmlns:a16="http://schemas.microsoft.com/office/drawing/2014/main" id="{20E61E13-0965-4C1B-B523-273DE9E5A91B}"/>
            </a:ext>
          </a:extLst>
        </cdr:cNvPr>
        <cdr:cNvSpPr txBox="1"/>
      </cdr:nvSpPr>
      <cdr:spPr>
        <a:xfrm xmlns:a="http://schemas.openxmlformats.org/drawingml/2006/main">
          <a:off x="3535071" y="523897"/>
          <a:ext cx="573777" cy="29717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69</a:t>
          </a:r>
          <a:endParaRPr lang="tr-TR" sz="1100" b="1" dirty="0">
            <a:solidFill>
              <a:srgbClr val="2C5234"/>
            </a:solidFill>
            <a:latin typeface="Century Gothic" panose="020B050202020202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0.12837</cdr:x>
      <cdr:y>0.25124</cdr:y>
    </cdr:from>
    <cdr:to>
      <cdr:x>0.24503</cdr:x>
      <cdr:y>0.35131</cdr:y>
    </cdr:to>
    <cdr:sp macro="" textlink="">
      <cdr:nvSpPr>
        <cdr:cNvPr id="2" name="TextBox 1">
          <a:extLst xmlns:a="http://schemas.openxmlformats.org/drawingml/2006/main">
            <a:ext uri="{FF2B5EF4-FFF2-40B4-BE49-F238E27FC236}">
              <a16:creationId xmlns="" xmlns:a16="http://schemas.microsoft.com/office/drawing/2014/main" id="{431E4DB0-2E66-4691-AFAF-5040BB06AE75}"/>
            </a:ext>
          </a:extLst>
        </cdr:cNvPr>
        <cdr:cNvSpPr txBox="1"/>
      </cdr:nvSpPr>
      <cdr:spPr>
        <a:xfrm xmlns:a="http://schemas.openxmlformats.org/drawingml/2006/main">
          <a:off x="800181" y="624623"/>
          <a:ext cx="727160" cy="24878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22</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0.75279</cdr:x>
      <cdr:y>0.13522</cdr:y>
    </cdr:from>
    <cdr:to>
      <cdr:x>0.86946</cdr:x>
      <cdr:y>0.23529</cdr:y>
    </cdr:to>
    <cdr:sp macro="" textlink="">
      <cdr:nvSpPr>
        <cdr:cNvPr id="4" name="TextBox 1">
          <a:extLst xmlns:a="http://schemas.openxmlformats.org/drawingml/2006/main">
            <a:ext uri="{FF2B5EF4-FFF2-40B4-BE49-F238E27FC236}">
              <a16:creationId xmlns="" xmlns:a16="http://schemas.microsoft.com/office/drawing/2014/main" id="{20E61E13-0965-4C1B-B523-273DE9E5A91B}"/>
            </a:ext>
          </a:extLst>
        </cdr:cNvPr>
        <cdr:cNvSpPr txBox="1"/>
      </cdr:nvSpPr>
      <cdr:spPr>
        <a:xfrm xmlns:a="http://schemas.openxmlformats.org/drawingml/2006/main">
          <a:off x="4692260" y="336179"/>
          <a:ext cx="727223" cy="24878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35</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0.44155</cdr:x>
      <cdr:y>0.36689</cdr:y>
    </cdr:from>
    <cdr:to>
      <cdr:x>0.55821</cdr:x>
      <cdr:y>0.46696</cdr:y>
    </cdr:to>
    <cdr:sp macro="" textlink="">
      <cdr:nvSpPr>
        <cdr:cNvPr id="6" name="TextBox 1">
          <a:extLst xmlns:a="http://schemas.openxmlformats.org/drawingml/2006/main">
            <a:ext uri="{FF2B5EF4-FFF2-40B4-BE49-F238E27FC236}">
              <a16:creationId xmlns="" xmlns:a16="http://schemas.microsoft.com/office/drawing/2014/main" id="{C9AABA03-633A-401E-A0DE-14D51226DD4F}"/>
            </a:ext>
          </a:extLst>
        </cdr:cNvPr>
        <cdr:cNvSpPr txBox="1"/>
      </cdr:nvSpPr>
      <cdr:spPr>
        <a:xfrm xmlns:a="http://schemas.openxmlformats.org/drawingml/2006/main">
          <a:off x="2752268" y="912132"/>
          <a:ext cx="727161" cy="24878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2C5234"/>
              </a:solidFill>
              <a:latin typeface="Century Gothic" panose="020B0502020202020204" pitchFamily="34" charset="0"/>
            </a:rPr>
            <a:t>+</a:t>
          </a: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61</a:t>
          </a:r>
          <a:endParaRPr lang="tr-TR" sz="1100" b="1" dirty="0">
            <a:solidFill>
              <a:srgbClr val="2C5234"/>
            </a:solidFill>
            <a:latin typeface="Century Gothic" panose="020B0502020202020204" pitchFamily="34" charset="0"/>
          </a:endParaRPr>
        </a:p>
      </cdr:txBody>
    </cdr:sp>
  </cdr:relSizeAnchor>
  <cdr:relSizeAnchor xmlns:cdr="http://schemas.openxmlformats.org/drawingml/2006/chartDrawing">
    <cdr:from>
      <cdr:x>0.00745</cdr:x>
      <cdr:y>0.03441</cdr:y>
    </cdr:from>
    <cdr:to>
      <cdr:x>0.05833</cdr:x>
      <cdr:y>0.15969</cdr:y>
    </cdr:to>
    <cdr:pic>
      <cdr:nvPicPr>
        <cdr:cNvPr id="7" name="Picture 67" descr="A close up of a sign&#10;&#10;Description automatically generated">
          <a:extLst xmlns:a="http://schemas.openxmlformats.org/drawingml/2006/main">
            <a:ext uri="{FF2B5EF4-FFF2-40B4-BE49-F238E27FC236}">
              <a16:creationId xmlns="" xmlns:a16="http://schemas.microsoft.com/office/drawing/2014/main" id="{30BDBDBA-A771-484E-9476-E4AC6118B386}"/>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cstate="print">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46451" y="85549"/>
          <a:ext cx="317153" cy="311466"/>
        </a:xfrm>
        <a:prstGeom xmlns:a="http://schemas.openxmlformats.org/drawingml/2006/main" prst="rect">
          <a:avLst/>
        </a:prstGeom>
      </cdr:spPr>
    </cdr:pic>
  </cdr:relSizeAnchor>
</c:userShapes>
</file>

<file path=ppt/drawings/drawing3.xml><?xml version="1.0" encoding="utf-8"?>
<c:userShapes xmlns:c="http://schemas.openxmlformats.org/drawingml/2006/chart">
  <cdr:relSizeAnchor xmlns:cdr="http://schemas.openxmlformats.org/drawingml/2006/chartDrawing">
    <cdr:from>
      <cdr:x>0.11871</cdr:x>
      <cdr:y>0.28238</cdr:y>
    </cdr:from>
    <cdr:to>
      <cdr:x>0.23537</cdr:x>
      <cdr:y>0.38245</cdr:y>
    </cdr:to>
    <cdr:sp macro="" textlink="">
      <cdr:nvSpPr>
        <cdr:cNvPr id="2" name="TextBox 1">
          <a:extLst xmlns:a="http://schemas.openxmlformats.org/drawingml/2006/main">
            <a:ext uri="{FF2B5EF4-FFF2-40B4-BE49-F238E27FC236}">
              <a16:creationId xmlns="" xmlns:a16="http://schemas.microsoft.com/office/drawing/2014/main" id="{431E4DB0-2E66-4691-AFAF-5040BB06AE75}"/>
            </a:ext>
          </a:extLst>
        </cdr:cNvPr>
        <cdr:cNvSpPr txBox="1"/>
      </cdr:nvSpPr>
      <cdr:spPr>
        <a:xfrm xmlns:a="http://schemas.openxmlformats.org/drawingml/2006/main">
          <a:off x="739938" y="757638"/>
          <a:ext cx="727161" cy="26848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b="1" dirty="0">
              <a:solidFill>
                <a:srgbClr val="2C5234"/>
              </a:solidFill>
              <a:latin typeface="Century Gothic" panose="020B0502020202020204" pitchFamily="34" charset="0"/>
            </a:rPr>
            <a:t>+%52</a:t>
          </a:r>
        </a:p>
      </cdr:txBody>
    </cdr:sp>
  </cdr:relSizeAnchor>
  <cdr:relSizeAnchor xmlns:cdr="http://schemas.openxmlformats.org/drawingml/2006/chartDrawing">
    <cdr:from>
      <cdr:x>0.44167</cdr:x>
      <cdr:y>0.35952</cdr:y>
    </cdr:from>
    <cdr:to>
      <cdr:x>0.55833</cdr:x>
      <cdr:y>0.4596</cdr:y>
    </cdr:to>
    <cdr:sp macro="" textlink="">
      <cdr:nvSpPr>
        <cdr:cNvPr id="3" name="TextBox 1">
          <a:extLst xmlns:a="http://schemas.openxmlformats.org/drawingml/2006/main">
            <a:ext uri="{FF2B5EF4-FFF2-40B4-BE49-F238E27FC236}">
              <a16:creationId xmlns="" xmlns:a16="http://schemas.microsoft.com/office/drawing/2014/main" id="{20E61E13-0965-4C1B-B523-273DE9E5A91B}"/>
            </a:ext>
          </a:extLst>
        </cdr:cNvPr>
        <cdr:cNvSpPr txBox="1"/>
      </cdr:nvSpPr>
      <cdr:spPr>
        <a:xfrm xmlns:a="http://schemas.openxmlformats.org/drawingml/2006/main">
          <a:off x="2753000" y="964594"/>
          <a:ext cx="727160" cy="268516"/>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+%39</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0.74763</cdr:x>
      <cdr:y>0.12063</cdr:y>
    </cdr:from>
    <cdr:to>
      <cdr:x>0.8643</cdr:x>
      <cdr:y>0.2207</cdr:y>
    </cdr:to>
    <cdr:sp macro="" textlink="">
      <cdr:nvSpPr>
        <cdr:cNvPr id="4" name="TextBox 1">
          <a:extLst xmlns:a="http://schemas.openxmlformats.org/drawingml/2006/main">
            <a:ext uri="{FF2B5EF4-FFF2-40B4-BE49-F238E27FC236}">
              <a16:creationId xmlns="" xmlns:a16="http://schemas.microsoft.com/office/drawing/2014/main" id="{20E61E13-0965-4C1B-B523-273DE9E5A91B}"/>
            </a:ext>
          </a:extLst>
        </cdr:cNvPr>
        <cdr:cNvSpPr txBox="1"/>
      </cdr:nvSpPr>
      <cdr:spPr>
        <a:xfrm xmlns:a="http://schemas.openxmlformats.org/drawingml/2006/main">
          <a:off x="4660079" y="323653"/>
          <a:ext cx="727222" cy="26848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+%47</a:t>
          </a:r>
        </a:p>
      </cdr:txBody>
    </cdr:sp>
  </cdr:relSizeAnchor>
</c:userShapes>
</file>

<file path=ppt/drawings/drawing4.xml><?xml version="1.0" encoding="utf-8"?>
<c:userShapes xmlns:c="http://schemas.openxmlformats.org/drawingml/2006/chart">
  <cdr:relSizeAnchor xmlns:cdr="http://schemas.openxmlformats.org/drawingml/2006/chartDrawing">
    <cdr:from>
      <cdr:x>0.01214</cdr:x>
      <cdr:y>0.02407</cdr:y>
    </cdr:from>
    <cdr:to>
      <cdr:x>0.06302</cdr:x>
      <cdr:y>0.14905</cdr:y>
    </cdr:to>
    <cdr:pic>
      <cdr:nvPicPr>
        <cdr:cNvPr id="4" name="Picture 4" descr="A close up of a sign&#10;&#10;Description automatically generated">
          <a:extLst xmlns:a="http://schemas.openxmlformats.org/drawingml/2006/main">
            <a:ext uri="{FF2B5EF4-FFF2-40B4-BE49-F238E27FC236}">
              <a16:creationId xmlns="" xmlns:a16="http://schemas.microsoft.com/office/drawing/2014/main" id="{8CCD270F-D2B7-4939-AAAB-4F820EA0895A}"/>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59803" y="41381"/>
          <a:ext cx="250586" cy="214877"/>
        </a:xfrm>
        <a:prstGeom xmlns:a="http://schemas.openxmlformats.org/drawingml/2006/main" prst="rect">
          <a:avLst/>
        </a:prstGeom>
      </cdr:spPr>
    </cdr:pic>
  </cdr:relSizeAnchor>
</c:userShapes>
</file>

<file path=ppt/drawings/drawing5.xml><?xml version="1.0" encoding="utf-8"?>
<c:userShapes xmlns:c="http://schemas.openxmlformats.org/drawingml/2006/chart">
  <cdr:relSizeAnchor xmlns:cdr="http://schemas.openxmlformats.org/drawingml/2006/chartDrawing">
    <cdr:from>
      <cdr:x>0.01093</cdr:x>
      <cdr:y>0.03245</cdr:y>
    </cdr:from>
    <cdr:to>
      <cdr:x>0.06181</cdr:x>
      <cdr:y>0.15527</cdr:y>
    </cdr:to>
    <cdr:pic>
      <cdr:nvPicPr>
        <cdr:cNvPr id="2" name="Picture 4" descr="A close up of a sign&#10;&#10;Description automatically generated">
          <a:extLst xmlns:a="http://schemas.openxmlformats.org/drawingml/2006/main">
            <a:ext uri="{FF2B5EF4-FFF2-40B4-BE49-F238E27FC236}">
              <a16:creationId xmlns="" xmlns:a16="http://schemas.microsoft.com/office/drawing/2014/main" id="{E66D3300-8F2B-4080-BAE9-A7F2846F5227}"/>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53838" y="53621"/>
          <a:ext cx="250586" cy="202954"/>
        </a:xfrm>
        <a:prstGeom xmlns:a="http://schemas.openxmlformats.org/drawingml/2006/main" prst="rect">
          <a:avLst/>
        </a:prstGeom>
      </cdr:spPr>
    </cdr:pic>
  </cdr:relSizeAnchor>
</c:userShapes>
</file>

<file path=ppt/drawings/drawing6.xml><?xml version="1.0" encoding="utf-8"?>
<c:userShapes xmlns:c="http://schemas.openxmlformats.org/drawingml/2006/chart">
  <cdr:relSizeAnchor xmlns:cdr="http://schemas.openxmlformats.org/drawingml/2006/chartDrawing">
    <cdr:from>
      <cdr:x>0.01011</cdr:x>
      <cdr:y>0.03195</cdr:y>
    </cdr:from>
    <cdr:to>
      <cdr:x>0.06099</cdr:x>
      <cdr:y>0.16278</cdr:y>
    </cdr:to>
    <cdr:pic>
      <cdr:nvPicPr>
        <cdr:cNvPr id="2" name="Picture 4" descr="A close up of a sign&#10;&#10;Description automatically generated">
          <a:extLst xmlns:a="http://schemas.openxmlformats.org/drawingml/2006/main">
            <a:ext uri="{FF2B5EF4-FFF2-40B4-BE49-F238E27FC236}">
              <a16:creationId xmlns="" xmlns:a16="http://schemas.microsoft.com/office/drawing/2014/main" id="{18756D15-E812-49DE-91B2-A47C0972E400}"/>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49774" y="49557"/>
          <a:ext cx="250586" cy="202954"/>
        </a:xfrm>
        <a:prstGeom xmlns:a="http://schemas.openxmlformats.org/drawingml/2006/main" prst="rect">
          <a:avLst/>
        </a:prstGeom>
      </cdr:spPr>
    </cdr:pic>
  </cdr:relSizeAnchor>
</c:userShapes>
</file>

<file path=ppt/drawings/drawing7.xml><?xml version="1.0" encoding="utf-8"?>
<c:userShapes xmlns:c="http://schemas.openxmlformats.org/drawingml/2006/chart">
  <cdr:relSizeAnchor xmlns:cdr="http://schemas.openxmlformats.org/drawingml/2006/chartDrawing">
    <cdr:from>
      <cdr:x>0.0099</cdr:x>
      <cdr:y>0.0267</cdr:y>
    </cdr:from>
    <cdr:to>
      <cdr:x>0.06078</cdr:x>
      <cdr:y>0.11622</cdr:y>
    </cdr:to>
    <cdr:pic>
      <cdr:nvPicPr>
        <cdr:cNvPr id="3" name="Picture 4" descr="A close up of a sign&#10;&#10;Description automatically generated">
          <a:extLst xmlns:a="http://schemas.openxmlformats.org/drawingml/2006/main">
            <a:ext uri="{FF2B5EF4-FFF2-40B4-BE49-F238E27FC236}">
              <a16:creationId xmlns="" xmlns:a16="http://schemas.microsoft.com/office/drawing/2014/main" id="{CE90DD8B-A66E-4C6F-B3FA-B0C875929254}"/>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48775" y="60538"/>
          <a:ext cx="250586" cy="202967"/>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4208A3-47C8-4B7A-9F22-70090A06280C}" type="datetimeFigureOut">
              <a:rPr lang="tr-TR" smtClean="0"/>
              <a:t>8.11.2021</a:t>
            </a:fld>
            <a:endParaRPr lang="tr-TR"/>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78AFAC-FD06-4E32-AD8A-B630BB3E74C1}" type="slidenum">
              <a:rPr lang="tr-TR" smtClean="0"/>
              <a:t>‹#›</a:t>
            </a:fld>
            <a:endParaRPr lang="tr-TR"/>
          </a:p>
        </p:txBody>
      </p:sp>
    </p:spTree>
    <p:extLst>
      <p:ext uri="{BB962C8B-B14F-4D97-AF65-F5344CB8AC3E}">
        <p14:creationId xmlns:p14="http://schemas.microsoft.com/office/powerpoint/2010/main" val="253803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tradingeconomics.com/world/composite-pmi"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tcmb.gov.tr/wps/wcm/connect/085d78c0-9809-4b33-a6b6-21e0a22a6405/BA-Rapor-Int.pdf?MOD=AJPERES&amp;CACHEID=ROOTWORKSPACE-085d78c0-9809-4b33-a6b6-21e0a22a6405-mERn4Vm"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medyascope.tv/2020/06/10/oecd-raporu-dunya-ekonomisi-yuzde-6-turkiye-ekonomisi-yuzde-48-kuculecek/" TargetMode="External"/><Relationship Id="rId4" Type="http://schemas.openxmlformats.org/officeDocument/2006/relationships/hyperlink" Target="http://www.iso.org.tr/projeler/iso-turkiye-imalat-pmi/"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Küresel Bileşik PMI Endeksi : </a:t>
            </a:r>
            <a:r>
              <a:rPr lang="tr-TR" dirty="0">
                <a:hlinkClick r:id="rId3"/>
              </a:rPr>
              <a:t>https://tradingeconomics.com/world/composite-pmi</a:t>
            </a:r>
            <a:endParaRPr lang="tr-TR" dirty="0"/>
          </a:p>
          <a:p>
            <a:endParaRPr lang="tr-TR" dirty="0"/>
          </a:p>
        </p:txBody>
      </p:sp>
      <p:sp>
        <p:nvSpPr>
          <p:cNvPr id="4" name="Slide Number Placeholder 3"/>
          <p:cNvSpPr>
            <a:spLocks noGrp="1"/>
          </p:cNvSpPr>
          <p:nvPr>
            <p:ph type="sldNum" sz="quarter" idx="5"/>
          </p:nvPr>
        </p:nvSpPr>
        <p:spPr/>
        <p:txBody>
          <a:bodyPr/>
          <a:lstStyle/>
          <a:p>
            <a:fld id="{5878AFAC-FD06-4E32-AD8A-B630BB3E74C1}" type="slidenum">
              <a:rPr lang="tr-TR" smtClean="0"/>
              <a:t>5</a:t>
            </a:fld>
            <a:endParaRPr lang="tr-TR"/>
          </a:p>
        </p:txBody>
      </p:sp>
    </p:spTree>
    <p:extLst>
      <p:ext uri="{BB962C8B-B14F-4D97-AF65-F5344CB8AC3E}">
        <p14:creationId xmlns:p14="http://schemas.microsoft.com/office/powerpoint/2010/main" val="41059947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a:p>
            <a:r>
              <a:rPr lang="tr-TR" dirty="0">
                <a:hlinkClick r:id="rId3"/>
              </a:rPr>
              <a:t>https://www.tcmb.gov.tr/wps/wcm/connect/085d78c0-9809-4b33-a6b6-21e0a22a6405/BA-Rapor-Int.pdf?MOD=AJPERES&amp;CACHEID=ROOTWORKSPACE-085d78c0-9809-4b33-a6b6-21e0a22a6405-mERn4Vm</a:t>
            </a:r>
            <a:endParaRPr lang="tr-TR" dirty="0"/>
          </a:p>
          <a:p>
            <a:endParaRPr lang="tr-TR" dirty="0"/>
          </a:p>
          <a:p>
            <a:r>
              <a:rPr lang="tr-TR" dirty="0">
                <a:hlinkClick r:id="rId4"/>
              </a:rPr>
              <a:t>http://www.iso.org.tr/projeler/iso-turkiye-imalat-pmi/</a:t>
            </a:r>
            <a:endParaRPr lang="tr-TR" dirty="0"/>
          </a:p>
          <a:p>
            <a:endParaRPr lang="tr-TR" dirty="0"/>
          </a:p>
          <a:p>
            <a:r>
              <a:rPr lang="tr-TR" dirty="0">
                <a:hlinkClick r:id="rId5"/>
              </a:rPr>
              <a:t>https://medyascope.tv/2020/06/10/oecd-raporu-dunya-ekonomisi-yuzde-6-turkiye-ekonomisi-yuzde-48-kuculecek/</a:t>
            </a:r>
            <a:endParaRPr lang="tr-TR" dirty="0"/>
          </a:p>
          <a:p>
            <a:endParaRPr lang="tr-TR" dirty="0"/>
          </a:p>
        </p:txBody>
      </p:sp>
      <p:sp>
        <p:nvSpPr>
          <p:cNvPr id="4" name="Slide Number Placeholder 3"/>
          <p:cNvSpPr>
            <a:spLocks noGrp="1"/>
          </p:cNvSpPr>
          <p:nvPr>
            <p:ph type="sldNum" sz="quarter" idx="5"/>
          </p:nvPr>
        </p:nvSpPr>
        <p:spPr/>
        <p:txBody>
          <a:bodyPr/>
          <a:lstStyle/>
          <a:p>
            <a:fld id="{5878AFAC-FD06-4E32-AD8A-B630BB3E74C1}" type="slidenum">
              <a:rPr lang="tr-TR" smtClean="0"/>
              <a:t>6</a:t>
            </a:fld>
            <a:endParaRPr lang="tr-TR"/>
          </a:p>
        </p:txBody>
      </p:sp>
    </p:spTree>
    <p:extLst>
      <p:ext uri="{BB962C8B-B14F-4D97-AF65-F5344CB8AC3E}">
        <p14:creationId xmlns:p14="http://schemas.microsoft.com/office/powerpoint/2010/main" val="288861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7</a:t>
            </a:fld>
            <a:endParaRPr lang="tr-TR"/>
          </a:p>
        </p:txBody>
      </p:sp>
    </p:spTree>
    <p:extLst>
      <p:ext uri="{BB962C8B-B14F-4D97-AF65-F5344CB8AC3E}">
        <p14:creationId xmlns:p14="http://schemas.microsoft.com/office/powerpoint/2010/main" val="758476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C85AC0-2624-45D4-B2DB-A7E24A731D99}" type="datetime1">
              <a:rPr lang="tr-TR" smtClean="0"/>
              <a:t>8.11.2021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931251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2B21C1-2D0B-4099-837A-B48B0ED266DE}" type="datetime1">
              <a:rPr lang="tr-TR" smtClean="0"/>
              <a:t>8.11.2021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830305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13FCA95-2957-4906-B831-49C3AC078DC5}" type="datetime1">
              <a:rPr lang="tr-TR" smtClean="0"/>
              <a:t>8.11.2021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21302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39AC45-DEFA-4568-9607-5EC29152EB16}" type="datetime1">
              <a:rPr lang="tr-TR" smtClean="0"/>
              <a:t>8.11.2021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42706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EBE70CB-7555-41CC-B5C7-E9CE91B98BC0}" type="datetime1">
              <a:rPr lang="tr-TR" smtClean="0"/>
              <a:t>8.11.2021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531176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BB10E6-1D40-4862-8721-4EF3EC4CC4CF}" type="datetime1">
              <a:rPr lang="tr-TR" smtClean="0"/>
              <a:t>8.11.2021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888574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195346-9F73-46BC-A895-EC523D551514}" type="datetime1">
              <a:rPr lang="tr-TR" smtClean="0"/>
              <a:t>8.11.2021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949763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6CEF577-7EBE-42E9-93F3-3FC0132A456E}" type="datetime1">
              <a:rPr lang="tr-TR" smtClean="0"/>
              <a:t>8.11.2021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179607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32BB5CD-EFB4-4685-9311-4914245D905D}" type="datetime1">
              <a:rPr lang="tr-TR" smtClean="0"/>
              <a:t>8.11.2021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318175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DF36A8-BD2C-43C4-AD03-DD20C9E49CBC}" type="datetime1">
              <a:rPr lang="tr-TR" smtClean="0"/>
              <a:t>8.11.2021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716938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CC1DD-8B97-4C44-9289-586910B488D8}" type="datetime1">
              <a:rPr lang="tr-TR" smtClean="0"/>
              <a:t>8.11.2021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504504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6D80FD1C-5386-44F4-BC74-E1983F7BC2AF}" type="datetime1">
              <a:rPr lang="tr-TR" smtClean="0"/>
              <a:t>8.11.2021</a:t>
            </a:fld>
            <a:endParaRPr lang="tr-TR"/>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187AFF8-81DF-4D44-A660-0F2136B4E293}" type="slidenum">
              <a:rPr lang="tr-TR" smtClean="0"/>
              <a:t>‹#›</a:t>
            </a:fld>
            <a:endParaRPr lang="tr-TR"/>
          </a:p>
        </p:txBody>
      </p:sp>
      <p:sp>
        <p:nvSpPr>
          <p:cNvPr id="7" name="MSIPCMContentMarking" descr="{&quot;HashCode&quot;:-817682047,&quot;Placement&quot;:&quot;Footer&quot;}">
            <a:extLst>
              <a:ext uri="{FF2B5EF4-FFF2-40B4-BE49-F238E27FC236}">
                <a16:creationId xmlns="" xmlns:a16="http://schemas.microsoft.com/office/drawing/2014/main" id="{2C2395C2-55A6-412E-9872-82F411D6846A}"/>
              </a:ext>
            </a:extLst>
          </p:cNvPr>
          <p:cNvSpPr txBox="1"/>
          <p:nvPr userDrawn="1"/>
        </p:nvSpPr>
        <p:spPr>
          <a:xfrm>
            <a:off x="0" y="9677836"/>
            <a:ext cx="4413491" cy="228163"/>
          </a:xfrm>
          <a:prstGeom prst="rect">
            <a:avLst/>
          </a:prstGeom>
          <a:noFill/>
        </p:spPr>
        <p:txBody>
          <a:bodyPr vert="horz" wrap="square" lIns="0" tIns="0" rIns="0" bIns="0" rtlCol="0" anchor="ctr" anchorCtr="1">
            <a:spAutoFit/>
          </a:bodyPr>
          <a:lstStyle/>
          <a:p>
            <a:pPr algn="l">
              <a:spcBef>
                <a:spcPts val="0"/>
              </a:spcBef>
              <a:spcAft>
                <a:spcPts val="0"/>
              </a:spcAft>
            </a:pPr>
            <a:r>
              <a:rPr lang="tr-TR" sz="800">
                <a:solidFill>
                  <a:srgbClr val="008000"/>
                </a:solidFill>
                <a:latin typeface="Calibri" panose="020F0502020204030204" pitchFamily="34" charset="0"/>
              </a:rPr>
              <a:t>Kurumsal bilgiler içermektedir. Sadece ilgili ekipler ve 3. taraflar ile kontrollü olarak paylaşılmalıdır.</a:t>
            </a:r>
          </a:p>
        </p:txBody>
      </p:sp>
    </p:spTree>
    <p:extLst>
      <p:ext uri="{BB962C8B-B14F-4D97-AF65-F5344CB8AC3E}">
        <p14:creationId xmlns:p14="http://schemas.microsoft.com/office/powerpoint/2010/main" val="35916741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chart" Target="../charts/chart4.xml"/><Relationship Id="rId4" Type="http://schemas.openxmlformats.org/officeDocument/2006/relationships/chart" Target="../charts/chart3.xml"/></Relationships>
</file>

<file path=ppt/slides/_rels/slide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chart" Target="../charts/chart6.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jpeg"/><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chart" Target="../charts/chart10.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E47D94BC-2191-4A2D-8EA6-DC4C32B220A3}"/>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l="26917" r="26917"/>
          <a:stretch/>
        </p:blipFill>
        <p:spPr>
          <a:xfrm>
            <a:off x="0" y="-4"/>
            <a:ext cx="6858000" cy="9906000"/>
          </a:xfrm>
          <a:prstGeom prst="rect">
            <a:avLst/>
          </a:prstGeom>
        </p:spPr>
      </p:pic>
      <p:sp>
        <p:nvSpPr>
          <p:cNvPr id="147" name="Rectangle 146">
            <a:extLst>
              <a:ext uri="{FF2B5EF4-FFF2-40B4-BE49-F238E27FC236}">
                <a16:creationId xmlns="" xmlns:a16="http://schemas.microsoft.com/office/drawing/2014/main" id="{F8CE406B-2E4B-4FF8-86F6-3B75915122A9}"/>
              </a:ext>
            </a:extLst>
          </p:cNvPr>
          <p:cNvSpPr/>
          <p:nvPr/>
        </p:nvSpPr>
        <p:spPr>
          <a:xfrm>
            <a:off x="230136" y="223832"/>
            <a:ext cx="6397728" cy="2230349"/>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8" name="TextBox 147">
            <a:extLst>
              <a:ext uri="{FF2B5EF4-FFF2-40B4-BE49-F238E27FC236}">
                <a16:creationId xmlns="" xmlns:a16="http://schemas.microsoft.com/office/drawing/2014/main" id="{BB332BEC-4E88-468E-88D2-6F0D4F16C0EA}"/>
              </a:ext>
            </a:extLst>
          </p:cNvPr>
          <p:cNvSpPr txBox="1"/>
          <p:nvPr/>
        </p:nvSpPr>
        <p:spPr>
          <a:xfrm>
            <a:off x="230136" y="615731"/>
            <a:ext cx="3622563" cy="1446550"/>
          </a:xfrm>
          <a:prstGeom prst="rect">
            <a:avLst/>
          </a:prstGeom>
          <a:noFill/>
        </p:spPr>
        <p:txBody>
          <a:bodyPr wrap="square" rtlCol="0">
            <a:spAutoFit/>
          </a:bodyPr>
          <a:lstStyle/>
          <a:p>
            <a:pPr lvl="1"/>
            <a:r>
              <a:rPr lang="tr-TR" sz="3200" b="1" dirty="0">
                <a:solidFill>
                  <a:schemeClr val="bg1"/>
                </a:solidFill>
                <a:latin typeface="Century Gothic" panose="020B0502020202020204" pitchFamily="34" charset="0"/>
                <a:ea typeface="Verdana" panose="020B0604030504040204" pitchFamily="34" charset="0"/>
              </a:rPr>
              <a:t>Basın Bülteni</a:t>
            </a:r>
          </a:p>
          <a:p>
            <a:pPr lvl="1"/>
            <a:r>
              <a:rPr lang="tr-TR" sz="2800" dirty="0">
                <a:solidFill>
                  <a:schemeClr val="bg1"/>
                </a:solidFill>
                <a:latin typeface="Century Gothic" panose="020B0502020202020204" pitchFamily="34" charset="0"/>
                <a:ea typeface="Verdana" panose="020B0604030504040204" pitchFamily="34" charset="0"/>
              </a:rPr>
              <a:t>EKİM</a:t>
            </a:r>
          </a:p>
          <a:p>
            <a:pPr lvl="1"/>
            <a:r>
              <a:rPr lang="tr-TR" sz="2800" dirty="0">
                <a:solidFill>
                  <a:schemeClr val="bg1"/>
                </a:solidFill>
                <a:latin typeface="Century Gothic" panose="020B0502020202020204" pitchFamily="34" charset="0"/>
                <a:ea typeface="Verdana" panose="020B0604030504040204" pitchFamily="34" charset="0"/>
              </a:rPr>
              <a:t>2021</a:t>
            </a:r>
          </a:p>
        </p:txBody>
      </p:sp>
      <p:sp>
        <p:nvSpPr>
          <p:cNvPr id="152" name="Rectangle 151">
            <a:extLst>
              <a:ext uri="{FF2B5EF4-FFF2-40B4-BE49-F238E27FC236}">
                <a16:creationId xmlns="" xmlns:a16="http://schemas.microsoft.com/office/drawing/2014/main" id="{AFAF99D7-D4D9-4CDC-B420-1356ADC4397A}"/>
              </a:ext>
            </a:extLst>
          </p:cNvPr>
          <p:cNvSpPr/>
          <p:nvPr/>
        </p:nvSpPr>
        <p:spPr>
          <a:xfrm>
            <a:off x="5034890" y="8089194"/>
            <a:ext cx="1592974" cy="1592974"/>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TextBox 10">
            <a:extLst>
              <a:ext uri="{FF2B5EF4-FFF2-40B4-BE49-F238E27FC236}">
                <a16:creationId xmlns="" xmlns:a16="http://schemas.microsoft.com/office/drawing/2014/main" id="{9A680EB4-CFB1-4E69-B2CC-678024771F91}"/>
              </a:ext>
            </a:extLst>
          </p:cNvPr>
          <p:cNvSpPr txBox="1"/>
          <p:nvPr/>
        </p:nvSpPr>
        <p:spPr>
          <a:xfrm>
            <a:off x="5073134" y="8424016"/>
            <a:ext cx="1516487" cy="923330"/>
          </a:xfrm>
          <a:prstGeom prst="rect">
            <a:avLst/>
          </a:prstGeom>
          <a:noFill/>
        </p:spPr>
        <p:txBody>
          <a:bodyPr wrap="square" rtlCol="0">
            <a:spAutoFit/>
          </a:bodyPr>
          <a:lstStyle/>
          <a:p>
            <a:r>
              <a:rPr lang="tr-TR" b="1" i="1" dirty="0">
                <a:solidFill>
                  <a:schemeClr val="bg1"/>
                </a:solidFill>
                <a:latin typeface="Century Gothic" panose="020B0502020202020204" pitchFamily="34" charset="0"/>
                <a:ea typeface="Verdana" panose="020B0604030504040204" pitchFamily="34" charset="0"/>
              </a:rPr>
              <a:t>AĞIR TİCARİ </a:t>
            </a:r>
          </a:p>
          <a:p>
            <a:r>
              <a:rPr lang="tr-TR" b="1" i="1" dirty="0">
                <a:solidFill>
                  <a:schemeClr val="bg1"/>
                </a:solidFill>
                <a:latin typeface="Century Gothic" panose="020B0502020202020204" pitchFamily="34" charset="0"/>
                <a:ea typeface="Verdana" panose="020B0604030504040204" pitchFamily="34" charset="0"/>
              </a:rPr>
              <a:t>ARAÇLAR</a:t>
            </a:r>
          </a:p>
          <a:p>
            <a:r>
              <a:rPr lang="tr-TR" b="1" i="1" dirty="0">
                <a:solidFill>
                  <a:schemeClr val="bg1"/>
                </a:solidFill>
                <a:latin typeface="Century Gothic" panose="020B0502020202020204" pitchFamily="34" charset="0"/>
                <a:ea typeface="Verdana" panose="020B0604030504040204" pitchFamily="34" charset="0"/>
              </a:rPr>
              <a:t>DERNEĞİ</a:t>
            </a:r>
          </a:p>
        </p:txBody>
      </p:sp>
      <p:pic>
        <p:nvPicPr>
          <p:cNvPr id="7" name="Picture 6" descr="A close up of a sign&#10;&#10;Description automatically generated">
            <a:extLst>
              <a:ext uri="{FF2B5EF4-FFF2-40B4-BE49-F238E27FC236}">
                <a16:creationId xmlns="" xmlns:a16="http://schemas.microsoft.com/office/drawing/2014/main" id="{7E133809-5D05-4A33-8F72-E1E49F570C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5553117" y="338227"/>
            <a:ext cx="946634" cy="929659"/>
          </a:xfrm>
          <a:prstGeom prst="rect">
            <a:avLst/>
          </a:prstGeom>
        </p:spPr>
      </p:pic>
    </p:spTree>
    <p:extLst>
      <p:ext uri="{BB962C8B-B14F-4D97-AF65-F5344CB8AC3E}">
        <p14:creationId xmlns:p14="http://schemas.microsoft.com/office/powerpoint/2010/main" val="723696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 name="Rectangle 97">
            <a:extLst>
              <a:ext uri="{FF2B5EF4-FFF2-40B4-BE49-F238E27FC236}">
                <a16:creationId xmlns="" xmlns:a16="http://schemas.microsoft.com/office/drawing/2014/main" id="{AFA81AC1-DB85-4920-AE59-BAC368B17F27}"/>
              </a:ext>
            </a:extLst>
          </p:cNvPr>
          <p:cNvSpPr/>
          <p:nvPr/>
        </p:nvSpPr>
        <p:spPr>
          <a:xfrm>
            <a:off x="-6331" y="9703062"/>
            <a:ext cx="6858000" cy="198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Picture 6" descr="A close up of a sign&#10;&#10;Description automatically generated">
            <a:extLst>
              <a:ext uri="{FF2B5EF4-FFF2-40B4-BE49-F238E27FC236}">
                <a16:creationId xmlns=""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 xmlns:a16="http://schemas.microsoft.com/office/drawing/2014/main" id="{9A680EB4-CFB1-4E69-B2CC-678024771F91}"/>
              </a:ext>
            </a:extLst>
          </p:cNvPr>
          <p:cNvSpPr txBox="1"/>
          <p:nvPr/>
        </p:nvSpPr>
        <p:spPr>
          <a:xfrm>
            <a:off x="237844" y="867948"/>
            <a:ext cx="6391555" cy="2231380"/>
          </a:xfrm>
          <a:prstGeom prst="rect">
            <a:avLst/>
          </a:prstGeom>
          <a:noFill/>
        </p:spPr>
        <p:txBody>
          <a:bodyPr wrap="square" rtlCol="0">
            <a:spAutoFit/>
          </a:bodyPr>
          <a:lstStyle/>
          <a:p>
            <a:pPr algn="ctr"/>
            <a:r>
              <a:rPr lang="tr-TR" b="1" dirty="0">
                <a:latin typeface="Century Gothic" panose="020B0502020202020204" pitchFamily="34" charset="0"/>
                <a:ea typeface="Verdana" panose="020B0604030504040204" pitchFamily="34" charset="0"/>
              </a:rPr>
              <a:t>Ağır Ticari Araç Pazarı</a:t>
            </a:r>
          </a:p>
          <a:p>
            <a:pPr algn="ctr"/>
            <a:r>
              <a:rPr lang="tr-TR" sz="1400" b="1" dirty="0">
                <a:latin typeface="Century Gothic" panose="020B0502020202020204" pitchFamily="34" charset="0"/>
                <a:ea typeface="Verdana" panose="020B0604030504040204" pitchFamily="34" charset="0"/>
              </a:rPr>
              <a:t>(16 ton üstü Kamyon/Çekici)</a:t>
            </a:r>
          </a:p>
          <a:p>
            <a:endParaRPr lang="tr-TR" b="1" dirty="0">
              <a:latin typeface="Century Gothic" panose="020B0502020202020204" pitchFamily="34" charset="0"/>
              <a:ea typeface="Verdana" panose="020B0604030504040204" pitchFamily="34" charset="0"/>
            </a:endParaRPr>
          </a:p>
          <a:p>
            <a:pPr>
              <a:spcAft>
                <a:spcPts val="600"/>
              </a:spcAft>
            </a:pPr>
            <a:r>
              <a:rPr lang="tr-TR" sz="1400" b="1" dirty="0">
                <a:latin typeface="Century Gothic" panose="020B0502020202020204" pitchFamily="34" charset="0"/>
                <a:ea typeface="Verdana" panose="020B0604030504040204" pitchFamily="34" charset="0"/>
              </a:rPr>
              <a:t>2021 yılı Ocak-Ekim dönemi Ağır Ticari araç pazarı, bir önceki yılın aynı dönemine göre %69 oranında arttı.  Bu dönemde satılan toplam araç sayısı 19.845 oldu. </a:t>
            </a:r>
          </a:p>
          <a:p>
            <a:pPr>
              <a:spcAft>
                <a:spcPts val="600"/>
              </a:spcAft>
            </a:pPr>
            <a:r>
              <a:rPr lang="tr-TR" sz="1400" dirty="0">
                <a:latin typeface="Century Gothic" panose="020B0502020202020204" pitchFamily="34" charset="0"/>
                <a:ea typeface="Verdana" panose="020B0604030504040204" pitchFamily="34" charset="0"/>
              </a:rPr>
              <a:t>Çekici satışları, 2021 yılı : Ocak-Ekim döneminde geçen yıla göre %73 oranında artarak 13.406 adet olurken, Kamyon satışları da %62 oranında artarak 6.439 adet olarak gerçekleşti.</a:t>
            </a:r>
          </a:p>
        </p:txBody>
      </p:sp>
      <p:sp>
        <p:nvSpPr>
          <p:cNvPr id="16" name="TextBox 15">
            <a:extLst>
              <a:ext uri="{FF2B5EF4-FFF2-40B4-BE49-F238E27FC236}">
                <a16:creationId xmlns="" xmlns:a16="http://schemas.microsoft.com/office/drawing/2014/main" id="{EB186BE8-4DD6-47F2-8DA5-EBF1BAD58BCA}"/>
              </a:ext>
            </a:extLst>
          </p:cNvPr>
          <p:cNvSpPr txBox="1"/>
          <p:nvPr/>
        </p:nvSpPr>
        <p:spPr>
          <a:xfrm>
            <a:off x="237844" y="6854247"/>
            <a:ext cx="6262641" cy="2693045"/>
          </a:xfrm>
          <a:prstGeom prst="rect">
            <a:avLst/>
          </a:prstGeom>
          <a:noFill/>
        </p:spPr>
        <p:txBody>
          <a:bodyPr wrap="square" rtlCol="0">
            <a:spAutoFit/>
          </a:bodyPr>
          <a:lstStyle/>
          <a:p>
            <a:pPr>
              <a:spcAft>
                <a:spcPts val="600"/>
              </a:spcAft>
            </a:pPr>
            <a:r>
              <a:rPr lang="tr-TR" sz="1400" b="1" dirty="0">
                <a:latin typeface="Century Gothic" panose="020B0502020202020204" pitchFamily="34" charset="0"/>
                <a:ea typeface="Verdana" panose="020B0604030504040204" pitchFamily="34" charset="0"/>
              </a:rPr>
              <a:t>Toplam Ağır Ticari Araç Pazarı 2021 Ekim ayında bir önceki yılın Ekim ayına göre %35, Çekici satışları %22 ve Kamyon satışları da %61 oranında artış gösterdi.</a:t>
            </a:r>
          </a:p>
          <a:p>
            <a:pPr>
              <a:spcAft>
                <a:spcPts val="600"/>
              </a:spcAft>
            </a:pPr>
            <a:r>
              <a:rPr lang="tr-TR" sz="1400" dirty="0">
                <a:latin typeface="Century Gothic" panose="020B0502020202020204" pitchFamily="34" charset="0"/>
                <a:ea typeface="Verdana" panose="020B0604030504040204" pitchFamily="34" charset="0"/>
              </a:rPr>
              <a:t>2021 yılı Ekim ayı Ağır Ticari araç pazarı 2020 yılı Ekim ayına göre %35 artış göstererek 2.500 adet oldu.</a:t>
            </a:r>
          </a:p>
          <a:p>
            <a:pPr>
              <a:spcAft>
                <a:spcPts val="600"/>
              </a:spcAft>
            </a:pPr>
            <a:r>
              <a:rPr lang="tr-TR" sz="1400" dirty="0">
                <a:latin typeface="Century Gothic" panose="020B0502020202020204" pitchFamily="34" charset="0"/>
                <a:ea typeface="Verdana" panose="020B0604030504040204" pitchFamily="34" charset="0"/>
              </a:rPr>
              <a:t>2021 yılı Ekim ayında Çekici satışları bir önceki yılın aynı ayına göre %22 oranında artarak 1.529 adet, Kamyon satışları da %61 oranında artarak 971 adet oldu.</a:t>
            </a:r>
          </a:p>
          <a:p>
            <a:pPr>
              <a:spcAft>
                <a:spcPts val="600"/>
              </a:spcAft>
            </a:pPr>
            <a:r>
              <a:rPr lang="tr-TR" sz="1400" dirty="0">
                <a:latin typeface="Century Gothic" panose="020B0502020202020204" pitchFamily="34" charset="0"/>
                <a:ea typeface="Verdana" panose="020B0604030504040204" pitchFamily="34" charset="0"/>
              </a:rPr>
              <a:t>Ağır Ticari Araç pazarı son 10 yıllık Ekim ayı ortalama satışlarına göre %47 artış gösterdi. Çekici satışları son 10 yıllık Ekim ayı ortalama satışlarına göre %52 oranında, Kamyon satışları da  %39 oranında arttı.</a:t>
            </a:r>
          </a:p>
        </p:txBody>
      </p:sp>
      <p:graphicFrame>
        <p:nvGraphicFramePr>
          <p:cNvPr id="15" name="Chart 14">
            <a:extLst>
              <a:ext uri="{FF2B5EF4-FFF2-40B4-BE49-F238E27FC236}">
                <a16:creationId xmlns="" xmlns:a16="http://schemas.microsoft.com/office/drawing/2014/main" id="{11F8E4E5-F8A4-4246-93C9-D154A446E750}"/>
              </a:ext>
            </a:extLst>
          </p:cNvPr>
          <p:cNvGraphicFramePr/>
          <p:nvPr>
            <p:extLst>
              <p:ext uri="{D42A27DB-BD31-4B8C-83A1-F6EECF244321}">
                <p14:modId xmlns:p14="http://schemas.microsoft.com/office/powerpoint/2010/main" val="786003610"/>
              </p:ext>
            </p:extLst>
          </p:nvPr>
        </p:nvGraphicFramePr>
        <p:xfrm>
          <a:off x="963486" y="3640528"/>
          <a:ext cx="4918366" cy="2969652"/>
        </p:xfrm>
        <a:graphic>
          <a:graphicData uri="http://schemas.openxmlformats.org/drawingml/2006/chart">
            <c:chart xmlns:c="http://schemas.openxmlformats.org/drawingml/2006/chart" xmlns:r="http://schemas.openxmlformats.org/officeDocument/2006/relationships" r:id="rId3"/>
          </a:graphicData>
        </a:graphic>
      </p:graphicFrame>
      <p:pic>
        <p:nvPicPr>
          <p:cNvPr id="78" name="Picture 77" descr="A close up of a sign&#10;&#10;Description automatically generated">
            <a:extLst>
              <a:ext uri="{FF2B5EF4-FFF2-40B4-BE49-F238E27FC236}">
                <a16:creationId xmlns="" xmlns:a16="http://schemas.microsoft.com/office/drawing/2014/main" id="{B611D51A-FCBB-4CCE-9DA9-11C3A5FEBD0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1012724" y="3672207"/>
            <a:ext cx="317153" cy="311466"/>
          </a:xfrm>
          <a:prstGeom prst="rect">
            <a:avLst/>
          </a:prstGeom>
        </p:spPr>
      </p:pic>
    </p:spTree>
    <p:extLst>
      <p:ext uri="{BB962C8B-B14F-4D97-AF65-F5344CB8AC3E}">
        <p14:creationId xmlns:p14="http://schemas.microsoft.com/office/powerpoint/2010/main" val="2351882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graphicFrame>
        <p:nvGraphicFramePr>
          <p:cNvPr id="15" name="Chart 14">
            <a:extLst>
              <a:ext uri="{FF2B5EF4-FFF2-40B4-BE49-F238E27FC236}">
                <a16:creationId xmlns="" xmlns:a16="http://schemas.microsoft.com/office/drawing/2014/main" id="{11F8E4E5-F8A4-4246-93C9-D154A446E750}"/>
              </a:ext>
            </a:extLst>
          </p:cNvPr>
          <p:cNvGraphicFramePr/>
          <p:nvPr>
            <p:extLst>
              <p:ext uri="{D42A27DB-BD31-4B8C-83A1-F6EECF244321}">
                <p14:modId xmlns:p14="http://schemas.microsoft.com/office/powerpoint/2010/main" val="3133064679"/>
              </p:ext>
            </p:extLst>
          </p:nvPr>
        </p:nvGraphicFramePr>
        <p:xfrm>
          <a:off x="288829" y="863264"/>
          <a:ext cx="6233160" cy="248613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Chart 20">
            <a:extLst>
              <a:ext uri="{FF2B5EF4-FFF2-40B4-BE49-F238E27FC236}">
                <a16:creationId xmlns="" xmlns:a16="http://schemas.microsoft.com/office/drawing/2014/main" id="{95613493-3792-4213-BD59-C18C5A305CAC}"/>
              </a:ext>
            </a:extLst>
          </p:cNvPr>
          <p:cNvGraphicFramePr/>
          <p:nvPr>
            <p:extLst>
              <p:ext uri="{D42A27DB-BD31-4B8C-83A1-F6EECF244321}">
                <p14:modId xmlns:p14="http://schemas.microsoft.com/office/powerpoint/2010/main" val="4005645469"/>
              </p:ext>
            </p:extLst>
          </p:nvPr>
        </p:nvGraphicFramePr>
        <p:xfrm>
          <a:off x="288829" y="3611497"/>
          <a:ext cx="6233160" cy="268300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Chart 21">
            <a:extLst>
              <a:ext uri="{FF2B5EF4-FFF2-40B4-BE49-F238E27FC236}">
                <a16:creationId xmlns="" xmlns:a16="http://schemas.microsoft.com/office/drawing/2014/main" id="{CDBE1E57-D6D7-4E73-B8FD-C4AEEE54EC4E}"/>
              </a:ext>
            </a:extLst>
          </p:cNvPr>
          <p:cNvGraphicFramePr/>
          <p:nvPr>
            <p:extLst>
              <p:ext uri="{D42A27DB-BD31-4B8C-83A1-F6EECF244321}">
                <p14:modId xmlns:p14="http://schemas.microsoft.com/office/powerpoint/2010/main" val="3636205974"/>
              </p:ext>
            </p:extLst>
          </p:nvPr>
        </p:nvGraphicFramePr>
        <p:xfrm>
          <a:off x="288829" y="6455922"/>
          <a:ext cx="6322283" cy="3045273"/>
        </p:xfrm>
        <a:graphic>
          <a:graphicData uri="http://schemas.openxmlformats.org/drawingml/2006/chart">
            <c:chart xmlns:c="http://schemas.openxmlformats.org/drawingml/2006/chart" xmlns:r="http://schemas.openxmlformats.org/officeDocument/2006/relationships" r:id="rId5"/>
          </a:graphicData>
        </a:graphic>
      </p:graphicFrame>
      <p:pic>
        <p:nvPicPr>
          <p:cNvPr id="68" name="Picture 67" descr="A close up of a sign&#10;&#10;Description automatically generated">
            <a:extLst>
              <a:ext uri="{FF2B5EF4-FFF2-40B4-BE49-F238E27FC236}">
                <a16:creationId xmlns="" xmlns:a16="http://schemas.microsoft.com/office/drawing/2014/main" id="{30BDBDBA-A771-484E-9476-E4AC6118B38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336011" y="3698193"/>
            <a:ext cx="317153" cy="311466"/>
          </a:xfrm>
          <a:prstGeom prst="rect">
            <a:avLst/>
          </a:prstGeom>
        </p:spPr>
      </p:pic>
      <p:pic>
        <p:nvPicPr>
          <p:cNvPr id="69" name="Picture 68" descr="A close up of a sign&#10;&#10;Description automatically generated">
            <a:extLst>
              <a:ext uri="{FF2B5EF4-FFF2-40B4-BE49-F238E27FC236}">
                <a16:creationId xmlns="" xmlns:a16="http://schemas.microsoft.com/office/drawing/2014/main" id="{56528E41-F903-4729-A51F-A2BDDDFC7A0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336011" y="6587517"/>
            <a:ext cx="317153" cy="311466"/>
          </a:xfrm>
          <a:prstGeom prst="rect">
            <a:avLst/>
          </a:prstGeom>
        </p:spPr>
      </p:pic>
      <p:sp>
        <p:nvSpPr>
          <p:cNvPr id="70" name="Rectangle 69">
            <a:extLst>
              <a:ext uri="{FF2B5EF4-FFF2-40B4-BE49-F238E27FC236}">
                <a16:creationId xmlns=""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893337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70" name="Rectangle 69">
            <a:extLst>
              <a:ext uri="{FF2B5EF4-FFF2-40B4-BE49-F238E27FC236}">
                <a16:creationId xmlns=""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Metin kutusu 18">
            <a:extLst>
              <a:ext uri="{FF2B5EF4-FFF2-40B4-BE49-F238E27FC236}">
                <a16:creationId xmlns="" xmlns:a16="http://schemas.microsoft.com/office/drawing/2014/main" id="{8FD35102-C027-4B12-AB59-8D6C493468D1}"/>
              </a:ext>
            </a:extLst>
          </p:cNvPr>
          <p:cNvSpPr txBox="1"/>
          <p:nvPr/>
        </p:nvSpPr>
        <p:spPr>
          <a:xfrm>
            <a:off x="1454150" y="588988"/>
            <a:ext cx="3733800" cy="369332"/>
          </a:xfrm>
          <a:prstGeom prst="rect">
            <a:avLst/>
          </a:prstGeom>
          <a:noFill/>
        </p:spPr>
        <p:txBody>
          <a:bodyPr wrap="square">
            <a:spAutoFit/>
          </a:bodyPr>
          <a:lstStyle/>
          <a:p>
            <a:pPr algn="ct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endParaRPr lang="tr-TR" dirty="0"/>
          </a:p>
        </p:txBody>
      </p:sp>
      <p:sp>
        <p:nvSpPr>
          <p:cNvPr id="20" name="Metin kutusu 19">
            <a:extLst>
              <a:ext uri="{FF2B5EF4-FFF2-40B4-BE49-F238E27FC236}">
                <a16:creationId xmlns="" xmlns:a16="http://schemas.microsoft.com/office/drawing/2014/main" id="{338FE2C3-F9C4-4CEB-90F2-C412498E86A1}"/>
              </a:ext>
            </a:extLst>
          </p:cNvPr>
          <p:cNvSpPr txBox="1"/>
          <p:nvPr/>
        </p:nvSpPr>
        <p:spPr>
          <a:xfrm>
            <a:off x="325814" y="1090347"/>
            <a:ext cx="6447126" cy="523220"/>
          </a:xfrm>
          <a:prstGeom prst="rect">
            <a:avLst/>
          </a:prstGeom>
          <a:noFill/>
        </p:spPr>
        <p:txBody>
          <a:bodyPr wrap="square">
            <a:spAutoFit/>
          </a:bodyPr>
          <a:lstStyle/>
          <a:p>
            <a:r>
              <a:rPr lang="tr-TR" sz="1400" b="1" dirty="0">
                <a:latin typeface="Century Gothic" panose="020B0502020202020204" pitchFamily="34" charset="0"/>
                <a:ea typeface="Verdana" panose="020B0604030504040204" pitchFamily="34" charset="0"/>
              </a:rPr>
              <a:t>2021 yılı Ocak-Ekim dönemi Semi-Treyler araç pazarı, bir önceki yılın aynı dönemine göre %70 oranında arttı. Satış adedi ise 8.781 oldu. </a:t>
            </a:r>
            <a:endParaRPr lang="tr-TR" sz="1400" dirty="0"/>
          </a:p>
        </p:txBody>
      </p:sp>
      <p:sp>
        <p:nvSpPr>
          <p:cNvPr id="24" name="Metin kutusu 23">
            <a:extLst>
              <a:ext uri="{FF2B5EF4-FFF2-40B4-BE49-F238E27FC236}">
                <a16:creationId xmlns="" xmlns:a16="http://schemas.microsoft.com/office/drawing/2014/main" id="{7FC55630-779A-4013-AF8A-36977985EFC1}"/>
              </a:ext>
            </a:extLst>
          </p:cNvPr>
          <p:cNvSpPr txBox="1"/>
          <p:nvPr/>
        </p:nvSpPr>
        <p:spPr>
          <a:xfrm>
            <a:off x="325814" y="3372294"/>
            <a:ext cx="6447126" cy="523220"/>
          </a:xfrm>
          <a:prstGeom prst="rect">
            <a:avLst/>
          </a:prstGeom>
          <a:noFill/>
        </p:spPr>
        <p:txBody>
          <a:bodyPr wrap="square">
            <a:spAutoFit/>
          </a:bodyPr>
          <a:lstStyle/>
          <a:p>
            <a:pPr>
              <a:spcAft>
                <a:spcPts val="600"/>
              </a:spcAft>
            </a:pPr>
            <a:r>
              <a:rPr lang="tr-TR" sz="1400" b="1" dirty="0">
                <a:latin typeface="Century Gothic" panose="020B0502020202020204" pitchFamily="34" charset="0"/>
                <a:ea typeface="Verdana" panose="020B0604030504040204" pitchFamily="34" charset="0"/>
              </a:rPr>
              <a:t>Toplam Semi-Treyler Araç Pazarı 2021 Ekim ayında bir önceki yılın Ekim ayına göre %19 oranında artarak 940 adet olarak gerçekleşti. </a:t>
            </a:r>
            <a:endParaRPr lang="tr-TR" sz="1400" dirty="0">
              <a:latin typeface="Century Gothic" panose="020B0502020202020204" pitchFamily="34" charset="0"/>
              <a:ea typeface="Verdana" panose="020B0604030504040204" pitchFamily="34" charset="0"/>
            </a:endParaRPr>
          </a:p>
        </p:txBody>
      </p:sp>
      <p:graphicFrame>
        <p:nvGraphicFramePr>
          <p:cNvPr id="22" name="Grafik 21">
            <a:extLst>
              <a:ext uri="{FF2B5EF4-FFF2-40B4-BE49-F238E27FC236}">
                <a16:creationId xmlns="" xmlns:a16="http://schemas.microsoft.com/office/drawing/2014/main" id="{C527F21F-D678-4A5B-8CB1-871E18191195}"/>
              </a:ext>
            </a:extLst>
          </p:cNvPr>
          <p:cNvGraphicFramePr>
            <a:graphicFrameLocks/>
          </p:cNvGraphicFramePr>
          <p:nvPr>
            <p:extLst>
              <p:ext uri="{D42A27DB-BD31-4B8C-83A1-F6EECF244321}">
                <p14:modId xmlns:p14="http://schemas.microsoft.com/office/powerpoint/2010/main" val="2346455729"/>
              </p:ext>
            </p:extLst>
          </p:nvPr>
        </p:nvGraphicFramePr>
        <p:xfrm>
          <a:off x="861161" y="1653058"/>
          <a:ext cx="4925041" cy="17192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6" name="Grafik 35">
            <a:extLst>
              <a:ext uri="{FF2B5EF4-FFF2-40B4-BE49-F238E27FC236}">
                <a16:creationId xmlns="" xmlns:a16="http://schemas.microsoft.com/office/drawing/2014/main" id="{702BFC57-9432-4E81-BA0C-E02DFDB35D34}"/>
              </a:ext>
            </a:extLst>
          </p:cNvPr>
          <p:cNvGraphicFramePr>
            <a:graphicFrameLocks/>
          </p:cNvGraphicFramePr>
          <p:nvPr>
            <p:extLst>
              <p:ext uri="{D42A27DB-BD31-4B8C-83A1-F6EECF244321}">
                <p14:modId xmlns:p14="http://schemas.microsoft.com/office/powerpoint/2010/main" val="2721465807"/>
              </p:ext>
            </p:extLst>
          </p:nvPr>
        </p:nvGraphicFramePr>
        <p:xfrm>
          <a:off x="861161" y="3895514"/>
          <a:ext cx="4925041" cy="16524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7" name="Grafik 36">
            <a:extLst>
              <a:ext uri="{FF2B5EF4-FFF2-40B4-BE49-F238E27FC236}">
                <a16:creationId xmlns="" xmlns:a16="http://schemas.microsoft.com/office/drawing/2014/main" id="{D59AA7EB-D64D-4CC1-A6C4-39C193C87D70}"/>
              </a:ext>
            </a:extLst>
          </p:cNvPr>
          <p:cNvGraphicFramePr>
            <a:graphicFrameLocks/>
          </p:cNvGraphicFramePr>
          <p:nvPr>
            <p:extLst>
              <p:ext uri="{D42A27DB-BD31-4B8C-83A1-F6EECF244321}">
                <p14:modId xmlns:p14="http://schemas.microsoft.com/office/powerpoint/2010/main" val="1045511267"/>
              </p:ext>
            </p:extLst>
          </p:nvPr>
        </p:nvGraphicFramePr>
        <p:xfrm>
          <a:off x="861160" y="5654241"/>
          <a:ext cx="4925042" cy="155123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9" name="Grafik 38">
            <a:extLst>
              <a:ext uri="{FF2B5EF4-FFF2-40B4-BE49-F238E27FC236}">
                <a16:creationId xmlns="" xmlns:a16="http://schemas.microsoft.com/office/drawing/2014/main" id="{AF1740A7-EA81-4ED3-B838-B650FAB26C77}"/>
              </a:ext>
            </a:extLst>
          </p:cNvPr>
          <p:cNvGraphicFramePr>
            <a:graphicFrameLocks/>
          </p:cNvGraphicFramePr>
          <p:nvPr>
            <p:extLst>
              <p:ext uri="{D42A27DB-BD31-4B8C-83A1-F6EECF244321}">
                <p14:modId xmlns:p14="http://schemas.microsoft.com/office/powerpoint/2010/main" val="336509031"/>
              </p:ext>
            </p:extLst>
          </p:nvPr>
        </p:nvGraphicFramePr>
        <p:xfrm>
          <a:off x="861160" y="7311736"/>
          <a:ext cx="4925042" cy="2267276"/>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875651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 xmlns:a16="http://schemas.microsoft.com/office/drawing/2014/main" id="{9A680EB4-CFB1-4E69-B2CC-678024771F91}"/>
              </a:ext>
            </a:extLst>
          </p:cNvPr>
          <p:cNvSpPr txBox="1"/>
          <p:nvPr/>
        </p:nvSpPr>
        <p:spPr>
          <a:xfrm>
            <a:off x="228600" y="556177"/>
            <a:ext cx="6300999" cy="332078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Genel Ekonomik</a:t>
            </a: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 Görünüm</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a:p>
            <a:pPr>
              <a:lnSpc>
                <a:spcPct val="107000"/>
              </a:lnSpc>
              <a:spcAft>
                <a:spcPts val="800"/>
              </a:spcAft>
            </a:pPr>
            <a:r>
              <a:rPr lang="tr-TR" sz="1250" b="1" dirty="0">
                <a:effectLst/>
                <a:latin typeface="Century Gothic" panose="020B0502020202020204" pitchFamily="34" charset="0"/>
                <a:ea typeface="Calibri" panose="020F0502020204030204" pitchFamily="34" charset="0"/>
                <a:cs typeface="Times New Roman" panose="02020603050405020304" pitchFamily="18" charset="0"/>
              </a:rPr>
              <a:t>PMI VE </a:t>
            </a:r>
            <a:r>
              <a:rPr lang="tr-TR" sz="1250" b="1" dirty="0">
                <a:latin typeface="Century Gothic" panose="020B0502020202020204" pitchFamily="34" charset="0"/>
                <a:ea typeface="Calibri" panose="020F0502020204030204" pitchFamily="34" charset="0"/>
                <a:cs typeface="Times New Roman" panose="02020603050405020304" pitchFamily="18" charset="0"/>
              </a:rPr>
              <a:t>İLİŞKİLİ TEMEL </a:t>
            </a:r>
            <a:r>
              <a:rPr lang="tr-TR" sz="1250" b="1" dirty="0">
                <a:effectLst/>
                <a:latin typeface="Century Gothic" panose="020B0502020202020204" pitchFamily="34" charset="0"/>
                <a:ea typeface="Calibri" panose="020F0502020204030204" pitchFamily="34" charset="0"/>
                <a:cs typeface="Times New Roman" panose="02020603050405020304" pitchFamily="18" charset="0"/>
              </a:rPr>
              <a:t>VERİLER</a:t>
            </a:r>
          </a:p>
          <a:p>
            <a:pPr>
              <a:lnSpc>
                <a:spcPct val="107000"/>
              </a:lnSpc>
              <a:spcAft>
                <a:spcPts val="800"/>
              </a:spcAft>
            </a:pPr>
            <a:r>
              <a:rPr lang="tr-TR" sz="1250" dirty="0" smtClean="0">
                <a:latin typeface="Century Gothic" panose="020B0502020202020204" pitchFamily="34" charset="0"/>
                <a:ea typeface="Calibri" panose="020F0502020204030204" pitchFamily="34" charset="0"/>
                <a:cs typeface="Times New Roman" panose="02020603050405020304" pitchFamily="18" charset="0"/>
              </a:rPr>
              <a:t>Son beş aydır üst üste temel olumlu sınır olan 50 puanın üzerinde gerçekleşse de PMI değeri </a:t>
            </a:r>
            <a:r>
              <a:rPr lang="tr-TR" sz="1250" dirty="0" smtClean="0">
                <a:latin typeface="Century Gothic" panose="020B0502020202020204" pitchFamily="34" charset="0"/>
                <a:ea typeface="Calibri" panose="020F0502020204030204" pitchFamily="34" charset="0"/>
                <a:cs typeface="Times New Roman" panose="02020603050405020304" pitchFamily="18" charset="0"/>
              </a:rPr>
              <a:t>Ekim 2021’de bir önceki aya göre (Eylül PMI değeri 52,5) gerilemiş ve </a:t>
            </a:r>
            <a:r>
              <a:rPr lang="tr-TR" sz="1250" dirty="0" smtClean="0">
                <a:latin typeface="Century Gothic" panose="020B0502020202020204" pitchFamily="34" charset="0"/>
                <a:ea typeface="Calibri" panose="020F0502020204030204" pitchFamily="34" charset="0"/>
                <a:cs typeface="Times New Roman" panose="02020603050405020304" pitchFamily="18" charset="0"/>
              </a:rPr>
              <a:t>51,2 olmuştur. Girdi teminindeki, tedarikteki sorunlara döviz kurlarındaki yükseliş de eklenince 5 ay sonra ilk defa üretim hacminde gerileme görüldü. Özellikle elektronik parça </a:t>
            </a:r>
            <a:r>
              <a:rPr lang="tr-TR" sz="1250" dirty="0" err="1" smtClean="0">
                <a:latin typeface="Century Gothic" panose="020B0502020202020204" pitchFamily="34" charset="0"/>
                <a:ea typeface="Calibri" panose="020F0502020204030204" pitchFamily="34" charset="0"/>
                <a:cs typeface="Times New Roman" panose="02020603050405020304" pitchFamily="18" charset="0"/>
              </a:rPr>
              <a:t>tedariğinde</a:t>
            </a:r>
            <a:r>
              <a:rPr lang="tr-TR" sz="1250" dirty="0" smtClean="0">
                <a:latin typeface="Century Gothic" panose="020B0502020202020204" pitchFamily="34" charset="0"/>
                <a:ea typeface="Calibri" panose="020F0502020204030204" pitchFamily="34" charset="0"/>
                <a:cs typeface="Times New Roman" panose="02020603050405020304" pitchFamily="18" charset="0"/>
              </a:rPr>
              <a:t> yaşanan zorluklar üreticiler için en önemli engel durumunda. Döviz kurlarından gelen enflasyonist baskılar da düşünüldüğünde son çeyreğin üreticiler için çok kolay geçmeyeceği iddia edilebilir. </a:t>
            </a:r>
            <a:endParaRPr lang="tr-TR" sz="1250" dirty="0">
              <a:effectLst/>
              <a:latin typeface="Century Gothic" panose="020B050202020202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tr-TR" sz="1250" dirty="0">
              <a:latin typeface="Century Gothic" panose="020B050202020202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tr-TR" sz="1250" dirty="0">
              <a:effectLst/>
              <a:latin typeface="Century Gothic" panose="020B050202020202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tr-TR" sz="1250" dirty="0">
              <a:latin typeface="Century Gothic" panose="020B0502020202020204" pitchFamily="34" charset="0"/>
              <a:ea typeface="Calibri" panose="020F0502020204030204" pitchFamily="34" charset="0"/>
              <a:cs typeface="Times New Roman" panose="02020603050405020304" pitchFamily="18" charset="0"/>
            </a:endParaRPr>
          </a:p>
        </p:txBody>
      </p:sp>
      <p:sp>
        <p:nvSpPr>
          <p:cNvPr id="91" name="Rectangle 90">
            <a:extLst>
              <a:ext uri="{FF2B5EF4-FFF2-40B4-BE49-F238E27FC236}">
                <a16:creationId xmlns="" xmlns:a16="http://schemas.microsoft.com/office/drawing/2014/main" id="{C81E0C25-AFED-44D3-A269-F3BBBF78D80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Rectangle 37"/>
          <p:cNvSpPr>
            <a:spLocks noChangeArrowheads="1"/>
          </p:cNvSpPr>
          <p:nvPr/>
        </p:nvSpPr>
        <p:spPr bwMode="auto">
          <a:xfrm>
            <a:off x="1265238" y="260350"/>
            <a:ext cx="4953000" cy="46038"/>
          </a:xfrm>
          <a:prstGeom prst="rect">
            <a:avLst/>
          </a:prstGeom>
          <a:solidFill>
            <a:srgbClr val="CBD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5" name="Rectangle 38"/>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85470" tIns="42849" rIns="91440" bIns="0" numCol="1" anchor="ctr" anchorCtr="0" compatLnSpc="1">
            <a:prstTxWarp prst="textNoShape">
              <a:avLst/>
            </a:prstTxWarp>
            <a:spAutoFit/>
          </a:bodyPr>
          <a:lstStyle/>
          <a:p>
            <a:endParaRPr lang="tr-TR"/>
          </a:p>
        </p:txBody>
      </p:sp>
      <p:sp>
        <p:nvSpPr>
          <p:cNvPr id="4" name="Metin kutusu 3"/>
          <p:cNvSpPr txBox="1"/>
          <p:nvPr/>
        </p:nvSpPr>
        <p:spPr>
          <a:xfrm>
            <a:off x="128015" y="2407134"/>
            <a:ext cx="5805474" cy="284693"/>
          </a:xfrm>
          <a:prstGeom prst="rect">
            <a:avLst/>
          </a:prstGeom>
          <a:noFill/>
        </p:spPr>
        <p:txBody>
          <a:bodyPr wrap="square" rtlCol="0">
            <a:spAutoFit/>
          </a:bodyPr>
          <a:lstStyle/>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p:txBody>
      </p:sp>
      <p:sp>
        <p:nvSpPr>
          <p:cNvPr id="3" name="AutoShape 2"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8" name="AutoShape 4"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51" name="Metin kutusu 250"/>
          <p:cNvSpPr txBox="1"/>
          <p:nvPr/>
        </p:nvSpPr>
        <p:spPr>
          <a:xfrm>
            <a:off x="228600" y="2915162"/>
            <a:ext cx="6673849" cy="861774"/>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ENFLASYON VERİLERİ</a:t>
            </a:r>
          </a:p>
          <a:p>
            <a:r>
              <a:rPr lang="tr-TR" sz="1250" dirty="0" smtClean="0">
                <a:latin typeface="Century Gothic" panose="020B0502020202020204" pitchFamily="34" charset="0"/>
                <a:ea typeface="Calibri" panose="020F0502020204030204" pitchFamily="34" charset="0"/>
                <a:cs typeface="Times New Roman" panose="02020603050405020304" pitchFamily="18" charset="0"/>
              </a:rPr>
              <a:t>Ekim ayında enflasyon maalesef 2,39 olarak 2018’in Eylül ayından bu yana en yüksek değerine ulaşmıştır. Yıllık enflasyon da 19,89 olmuştur. Böylece enflasyonun şu anda </a:t>
            </a:r>
            <a:r>
              <a:rPr lang="tr-TR" sz="1250" dirty="0" err="1" smtClean="0">
                <a:latin typeface="Century Gothic" panose="020B0502020202020204" pitchFamily="34" charset="0"/>
                <a:ea typeface="Calibri" panose="020F0502020204030204" pitchFamily="34" charset="0"/>
                <a:cs typeface="Times New Roman" panose="02020603050405020304" pitchFamily="18" charset="0"/>
              </a:rPr>
              <a:t>ekonomonin</a:t>
            </a:r>
            <a:r>
              <a:rPr lang="tr-TR" sz="1250" dirty="0" smtClean="0">
                <a:latin typeface="Century Gothic" panose="020B0502020202020204" pitchFamily="34" charset="0"/>
                <a:ea typeface="Calibri" panose="020F0502020204030204" pitchFamily="34" charset="0"/>
                <a:cs typeface="Times New Roman" panose="02020603050405020304" pitchFamily="18" charset="0"/>
              </a:rPr>
              <a:t> en başat sorunu olarak görülmektedir. </a:t>
            </a:r>
            <a:endParaRPr lang="tr-TR" sz="1250" dirty="0">
              <a:latin typeface="Century Gothic" panose="020B0502020202020204" pitchFamily="34" charset="0"/>
              <a:ea typeface="Calibri" panose="020F0502020204030204" pitchFamily="34" charset="0"/>
              <a:cs typeface="Times New Roman" panose="02020603050405020304" pitchFamily="18" charset="0"/>
            </a:endParaRPr>
          </a:p>
        </p:txBody>
      </p:sp>
      <p:sp>
        <p:nvSpPr>
          <p:cNvPr id="14" name="AutoShape 6"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52" name="Metin kutusu 251"/>
          <p:cNvSpPr txBox="1"/>
          <p:nvPr/>
        </p:nvSpPr>
        <p:spPr>
          <a:xfrm>
            <a:off x="274965" y="3910414"/>
            <a:ext cx="3081909" cy="1823576"/>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GÜVEN ENDEKSLERİ </a:t>
            </a: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a:p>
            <a:r>
              <a:rPr lang="tr-TR" sz="1250" dirty="0" smtClean="0">
                <a:latin typeface="Century Gothic" panose="020B0502020202020204" pitchFamily="34" charset="0"/>
                <a:ea typeface="Calibri" panose="020F0502020204030204" pitchFamily="34" charset="0"/>
                <a:cs typeface="Times New Roman" panose="02020603050405020304" pitchFamily="18" charset="0"/>
              </a:rPr>
              <a:t>TÜİK tarafından mevsimsel etkilerden arındırılmış olarak hesap edilen tüketici güven endeksi Eylül’de gösterdiği artıştan sonra Ekim </a:t>
            </a:r>
            <a:r>
              <a:rPr lang="tr-TR" sz="1250" dirty="0">
                <a:latin typeface="Century Gothic" panose="020B0502020202020204" pitchFamily="34" charset="0"/>
                <a:ea typeface="Calibri" panose="020F0502020204030204" pitchFamily="34" charset="0"/>
                <a:cs typeface="Times New Roman" panose="02020603050405020304" pitchFamily="18" charset="0"/>
              </a:rPr>
              <a:t>ayında </a:t>
            </a:r>
            <a:r>
              <a:rPr lang="tr-TR" sz="1250" dirty="0" smtClean="0">
                <a:latin typeface="Century Gothic" panose="020B0502020202020204" pitchFamily="34" charset="0"/>
                <a:ea typeface="Calibri" panose="020F0502020204030204" pitchFamily="34" charset="0"/>
                <a:cs typeface="Times New Roman" panose="02020603050405020304" pitchFamily="18" charset="0"/>
              </a:rPr>
              <a:t>%</a:t>
            </a:r>
            <a:r>
              <a:rPr lang="tr-TR" sz="1250" dirty="0">
                <a:latin typeface="Century Gothic" panose="020B0502020202020204" pitchFamily="34" charset="0"/>
                <a:ea typeface="Calibri" panose="020F0502020204030204" pitchFamily="34" charset="0"/>
                <a:cs typeface="Times New Roman" panose="02020603050405020304" pitchFamily="18" charset="0"/>
              </a:rPr>
              <a:t>3,6 oranında </a:t>
            </a:r>
            <a:r>
              <a:rPr lang="tr-TR" sz="1250" dirty="0" smtClean="0">
                <a:latin typeface="Century Gothic" panose="020B0502020202020204" pitchFamily="34" charset="0"/>
                <a:ea typeface="Calibri" panose="020F0502020204030204" pitchFamily="34" charset="0"/>
                <a:cs typeface="Times New Roman" panose="02020603050405020304" pitchFamily="18" charset="0"/>
              </a:rPr>
              <a:t>azalmış ve 76,8 olmuştur. Benzer durum reel kesim güven endeksi için de geçerlidir. </a:t>
            </a:r>
            <a:endParaRPr lang="tr-TR" sz="1250" dirty="0">
              <a:latin typeface="Century Gothic" panose="020B0502020202020204" pitchFamily="34" charset="0"/>
              <a:ea typeface="Calibri" panose="020F0502020204030204" pitchFamily="34" charset="0"/>
              <a:cs typeface="Times New Roman" panose="02020603050405020304" pitchFamily="18" charset="0"/>
            </a:endParaRPr>
          </a:p>
        </p:txBody>
      </p:sp>
      <p:pic>
        <p:nvPicPr>
          <p:cNvPr id="10" name="Resim 9"/>
          <p:cNvPicPr>
            <a:picLocks noChangeAspect="1"/>
          </p:cNvPicPr>
          <p:nvPr/>
        </p:nvPicPr>
        <p:blipFill>
          <a:blip r:embed="rId4"/>
          <a:stretch>
            <a:fillRect/>
          </a:stretch>
        </p:blipFill>
        <p:spPr>
          <a:xfrm>
            <a:off x="3686425" y="3776936"/>
            <a:ext cx="3118139" cy="1753953"/>
          </a:xfrm>
          <a:prstGeom prst="rect">
            <a:avLst/>
          </a:prstGeom>
        </p:spPr>
      </p:pic>
      <p:pic>
        <p:nvPicPr>
          <p:cNvPr id="12" name="Resim 11"/>
          <p:cNvPicPr>
            <a:picLocks noChangeAspect="1"/>
          </p:cNvPicPr>
          <p:nvPr/>
        </p:nvPicPr>
        <p:blipFill>
          <a:blip r:embed="rId5"/>
          <a:stretch>
            <a:fillRect/>
          </a:stretch>
        </p:blipFill>
        <p:spPr>
          <a:xfrm>
            <a:off x="3379099" y="5472013"/>
            <a:ext cx="3428999" cy="1928812"/>
          </a:xfrm>
          <a:prstGeom prst="rect">
            <a:avLst/>
          </a:prstGeom>
        </p:spPr>
      </p:pic>
      <p:pic>
        <p:nvPicPr>
          <p:cNvPr id="13" name="Resim 12"/>
          <p:cNvPicPr>
            <a:picLocks noChangeAspect="1"/>
          </p:cNvPicPr>
          <p:nvPr/>
        </p:nvPicPr>
        <p:blipFill>
          <a:blip r:embed="rId6"/>
          <a:stretch>
            <a:fillRect/>
          </a:stretch>
        </p:blipFill>
        <p:spPr>
          <a:xfrm>
            <a:off x="98579" y="5825145"/>
            <a:ext cx="3294267" cy="1520088"/>
          </a:xfrm>
          <a:prstGeom prst="rect">
            <a:avLst/>
          </a:prstGeom>
        </p:spPr>
      </p:pic>
      <p:sp>
        <p:nvSpPr>
          <p:cNvPr id="16" name="Metin kutusu 15"/>
          <p:cNvSpPr txBox="1"/>
          <p:nvPr/>
        </p:nvSpPr>
        <p:spPr>
          <a:xfrm>
            <a:off x="224341" y="7845930"/>
            <a:ext cx="6159732" cy="1438855"/>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İŞSİZLİK VE İSTİHDAM ORANLARI:</a:t>
            </a:r>
          </a:p>
          <a:p>
            <a:endParaRPr lang="tr-TR" sz="1250" dirty="0" smtClean="0">
              <a:latin typeface="Century Gothic" panose="020B0502020202020204" pitchFamily="34" charset="0"/>
              <a:ea typeface="Calibri" panose="020F0502020204030204" pitchFamily="34" charset="0"/>
              <a:cs typeface="Times New Roman" panose="02020603050405020304" pitchFamily="18" charset="0"/>
            </a:endParaRPr>
          </a:p>
          <a:p>
            <a:r>
              <a:rPr lang="tr-TR" sz="1250" dirty="0" smtClean="0">
                <a:latin typeface="Century Gothic" panose="020B0502020202020204" pitchFamily="34" charset="0"/>
                <a:ea typeface="Calibri" panose="020F0502020204030204" pitchFamily="34" charset="0"/>
                <a:cs typeface="Times New Roman" panose="02020603050405020304" pitchFamily="18" charset="0"/>
              </a:rPr>
              <a:t>TÜİK verilerine göre işsizlik </a:t>
            </a:r>
            <a:r>
              <a:rPr lang="tr-TR" sz="1250" dirty="0">
                <a:latin typeface="Century Gothic" panose="020B0502020202020204" pitchFamily="34" charset="0"/>
                <a:ea typeface="Calibri" panose="020F0502020204030204" pitchFamily="34" charset="0"/>
                <a:cs typeface="Times New Roman" panose="02020603050405020304" pitchFamily="18" charset="0"/>
              </a:rPr>
              <a:t>oranı bir önceki yılın aynı ayına göre 1,0 puan azalarak %12,0 </a:t>
            </a:r>
            <a:r>
              <a:rPr lang="tr-TR" sz="1250" dirty="0" smtClean="0">
                <a:latin typeface="Century Gothic" panose="020B0502020202020204" pitchFamily="34" charset="0"/>
                <a:ea typeface="Calibri" panose="020F0502020204030204" pitchFamily="34" charset="0"/>
                <a:cs typeface="Times New Roman" panose="02020603050405020304" pitchFamily="18" charset="0"/>
              </a:rPr>
              <a:t>olmuş,  </a:t>
            </a:r>
            <a:r>
              <a:rPr lang="tr-TR" sz="1250" dirty="0">
                <a:latin typeface="Century Gothic" panose="020B0502020202020204" pitchFamily="34" charset="0"/>
                <a:ea typeface="Calibri" panose="020F0502020204030204" pitchFamily="34" charset="0"/>
                <a:cs typeface="Times New Roman" panose="02020603050405020304" pitchFamily="18" charset="0"/>
              </a:rPr>
              <a:t>İşsiz sayısı bir önceki yılın aynı ayına göre 75 bin kişi azalarak 4 milyon 19 bin kişi olarak </a:t>
            </a:r>
            <a:r>
              <a:rPr lang="tr-TR" sz="1250" dirty="0" smtClean="0">
                <a:latin typeface="Century Gothic" panose="020B0502020202020204" pitchFamily="34" charset="0"/>
                <a:ea typeface="Calibri" panose="020F0502020204030204" pitchFamily="34" charset="0"/>
                <a:cs typeface="Times New Roman" panose="02020603050405020304" pitchFamily="18" charset="0"/>
              </a:rPr>
              <a:t>gerçekleşmiştir. </a:t>
            </a:r>
            <a:endParaRPr lang="tr-TR" sz="1250" dirty="0">
              <a:latin typeface="Century Gothic" panose="020B0502020202020204" pitchFamily="34" charset="0"/>
              <a:ea typeface="Calibri" panose="020F0502020204030204" pitchFamily="34" charset="0"/>
              <a:cs typeface="Times New Roman" panose="02020603050405020304" pitchFamily="18" charset="0"/>
            </a:endParaRPr>
          </a:p>
          <a:p>
            <a:r>
              <a:rPr lang="tr-TR" sz="1250" dirty="0">
                <a:latin typeface="Century Gothic" panose="020B0502020202020204" pitchFamily="34" charset="0"/>
                <a:ea typeface="Calibri" panose="020F0502020204030204" pitchFamily="34" charset="0"/>
                <a:cs typeface="Times New Roman" panose="02020603050405020304" pitchFamily="18" charset="0"/>
              </a:rPr>
              <a:t>İstihdam oranı </a:t>
            </a:r>
            <a:r>
              <a:rPr lang="tr-TR" sz="1250" dirty="0" smtClean="0">
                <a:latin typeface="Century Gothic" panose="020B0502020202020204" pitchFamily="34" charset="0"/>
                <a:ea typeface="Calibri" panose="020F0502020204030204" pitchFamily="34" charset="0"/>
                <a:cs typeface="Times New Roman" panose="02020603050405020304" pitchFamily="18" charset="0"/>
              </a:rPr>
              <a:t>ise bir </a:t>
            </a:r>
            <a:r>
              <a:rPr lang="tr-TR" sz="1250" dirty="0">
                <a:latin typeface="Century Gothic" panose="020B0502020202020204" pitchFamily="34" charset="0"/>
                <a:ea typeface="Calibri" panose="020F0502020204030204" pitchFamily="34" charset="0"/>
                <a:cs typeface="Times New Roman" panose="02020603050405020304" pitchFamily="18" charset="0"/>
              </a:rPr>
              <a:t>önceki yılın aynı ayına göre 2,4 puan artarak %46,2 </a:t>
            </a:r>
            <a:r>
              <a:rPr lang="tr-TR" sz="1250" dirty="0" smtClean="0">
                <a:latin typeface="Century Gothic" panose="020B0502020202020204" pitchFamily="34" charset="0"/>
                <a:ea typeface="Calibri" panose="020F0502020204030204" pitchFamily="34" charset="0"/>
                <a:cs typeface="Times New Roman" panose="02020603050405020304" pitchFamily="18" charset="0"/>
              </a:rPr>
              <a:t>olmuştur. </a:t>
            </a:r>
            <a:endParaRPr lang="tr-TR" sz="1250" dirty="0">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28530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84731" y="121675"/>
            <a:ext cx="733147" cy="720000"/>
          </a:xfrm>
          <a:prstGeom prst="rect">
            <a:avLst/>
          </a:prstGeom>
        </p:spPr>
      </p:pic>
      <p:sp>
        <p:nvSpPr>
          <p:cNvPr id="89" name="Rectangle 88">
            <a:extLst>
              <a:ext uri="{FF2B5EF4-FFF2-40B4-BE49-F238E27FC236}">
                <a16:creationId xmlns="" xmlns:a16="http://schemas.microsoft.com/office/drawing/2014/main" id="{0DBC2856-44A7-4278-9431-C4F4770FA3FB}"/>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8" name="Rectangle 59"/>
          <p:cNvSpPr>
            <a:spLocks noChangeArrowheads="1"/>
          </p:cNvSpPr>
          <p:nvPr/>
        </p:nvSpPr>
        <p:spPr bwMode="auto">
          <a:xfrm>
            <a:off x="0" y="195590"/>
            <a:ext cx="18473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000" b="0" i="0" u="none" strike="noStrike" cap="none" normalizeH="0" baseline="0" dirty="0">
                <a:ln>
                  <a:noFill/>
                </a:ln>
                <a:solidFill>
                  <a:schemeClr val="tx1"/>
                </a:solidFill>
                <a:effectLst/>
                <a:latin typeface="Arial" panose="020B0604020202020204" pitchFamily="34" charset="0"/>
                <a:ea typeface="Arial Black" panose="020B0A04020102020204" pitchFamily="34" charset="0"/>
                <a:cs typeface="Arial Black" panose="020B0A04020102020204" pitchFamily="34" charset="0"/>
              </a:rPr>
              <a:t/>
            </a:r>
            <a:br>
              <a:rPr kumimoji="0" lang="tr-TR" altLang="tr-TR" sz="1000" b="0" i="0" u="none" strike="noStrike" cap="none" normalizeH="0" baseline="0" dirty="0">
                <a:ln>
                  <a:noFill/>
                </a:ln>
                <a:solidFill>
                  <a:schemeClr val="tx1"/>
                </a:solidFill>
                <a:effectLst/>
                <a:latin typeface="Arial" panose="020B0604020202020204" pitchFamily="34" charset="0"/>
                <a:ea typeface="Arial Black" panose="020B0A04020102020204" pitchFamily="34" charset="0"/>
                <a:cs typeface="Arial Black" panose="020B0A04020102020204" pitchFamily="34" charset="0"/>
              </a:rPr>
            </a:b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
        <p:nvSpPr>
          <p:cNvPr id="12" name="AutoShape 2"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1787525" y="363378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4" name="Metin kutusu 13"/>
          <p:cNvSpPr txBox="1"/>
          <p:nvPr/>
        </p:nvSpPr>
        <p:spPr>
          <a:xfrm>
            <a:off x="87892" y="926189"/>
            <a:ext cx="6554481" cy="1438855"/>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DIŞ TİCARET ENDEKSLERİ  </a:t>
            </a:r>
            <a:endParaRPr lang="tr-TR" sz="1250" b="1" dirty="0" smtClean="0">
              <a:latin typeface="Century Gothic" panose="020B0502020202020204" pitchFamily="34" charset="0"/>
              <a:ea typeface="Calibri" panose="020F0502020204030204" pitchFamily="34" charset="0"/>
              <a:cs typeface="Times New Roman" panose="02020603050405020304" pitchFamily="18" charset="0"/>
            </a:endParaRPr>
          </a:p>
          <a:p>
            <a:r>
              <a:rPr lang="tr-TR" sz="1250" dirty="0" err="1" smtClean="0">
                <a:latin typeface="Century Gothic" panose="020B0502020202020204" pitchFamily="34" charset="0"/>
                <a:ea typeface="Calibri" panose="020F0502020204030204" pitchFamily="34" charset="0"/>
                <a:cs typeface="Times New Roman" panose="02020603050405020304" pitchFamily="18" charset="0"/>
              </a:rPr>
              <a:t>Pandemi</a:t>
            </a:r>
            <a:r>
              <a:rPr lang="tr-TR" sz="1250" dirty="0" smtClean="0">
                <a:latin typeface="Century Gothic" panose="020B0502020202020204" pitchFamily="34" charset="0"/>
                <a:ea typeface="Calibri" panose="020F0502020204030204" pitchFamily="34" charset="0"/>
                <a:cs typeface="Times New Roman" panose="02020603050405020304" pitchFamily="18" charset="0"/>
              </a:rPr>
              <a:t> </a:t>
            </a:r>
            <a:r>
              <a:rPr lang="tr-TR" sz="1250" dirty="0" err="1" smtClean="0">
                <a:latin typeface="Century Gothic" panose="020B0502020202020204" pitchFamily="34" charset="0"/>
                <a:ea typeface="Calibri" panose="020F0502020204030204" pitchFamily="34" charset="0"/>
                <a:cs typeface="Times New Roman" panose="02020603050405020304" pitchFamily="18" charset="0"/>
              </a:rPr>
              <a:t>tedbirlerinn</a:t>
            </a:r>
            <a:r>
              <a:rPr lang="tr-TR" sz="1250" dirty="0" smtClean="0">
                <a:latin typeface="Century Gothic" panose="020B0502020202020204" pitchFamily="34" charset="0"/>
                <a:ea typeface="Calibri" panose="020F0502020204030204" pitchFamily="34" charset="0"/>
                <a:cs typeface="Times New Roman" panose="02020603050405020304" pitchFamily="18" charset="0"/>
              </a:rPr>
              <a:t> gevşemesi ile birlikte Ocak-Eylül </a:t>
            </a:r>
            <a:r>
              <a:rPr lang="tr-TR" sz="1250" dirty="0">
                <a:latin typeface="Century Gothic" panose="020B0502020202020204" pitchFamily="34" charset="0"/>
                <a:ea typeface="Calibri" panose="020F0502020204030204" pitchFamily="34" charset="0"/>
                <a:cs typeface="Times New Roman" panose="02020603050405020304" pitchFamily="18" charset="0"/>
              </a:rPr>
              <a:t>döneminde dış ticaret açığı %14,6 azalarak 37 milyar 876 milyon dolardan, 32 milyar 351 milyon dolara </a:t>
            </a:r>
            <a:r>
              <a:rPr lang="tr-TR" sz="1250" dirty="0" smtClean="0">
                <a:latin typeface="Century Gothic" panose="020B0502020202020204" pitchFamily="34" charset="0"/>
                <a:ea typeface="Calibri" panose="020F0502020204030204" pitchFamily="34" charset="0"/>
                <a:cs typeface="Times New Roman" panose="02020603050405020304" pitchFamily="18" charset="0"/>
              </a:rPr>
              <a:t>gerilemiştir. Dolayısıyla ihracatın </a:t>
            </a:r>
            <a:r>
              <a:rPr lang="tr-TR" sz="1250" dirty="0">
                <a:latin typeface="Century Gothic" panose="020B0502020202020204" pitchFamily="34" charset="0"/>
                <a:ea typeface="Calibri" panose="020F0502020204030204" pitchFamily="34" charset="0"/>
                <a:cs typeface="Times New Roman" panose="02020603050405020304" pitchFamily="18" charset="0"/>
              </a:rPr>
              <a:t>ithalatı karşılama oranı 2020 Ocak-Eylül döneminde %75,8 iken, 2021 yılının aynı döneminde %83,3'e </a:t>
            </a:r>
            <a:r>
              <a:rPr lang="tr-TR" sz="1250" dirty="0" smtClean="0">
                <a:latin typeface="Century Gothic" panose="020B0502020202020204" pitchFamily="34" charset="0"/>
                <a:ea typeface="Calibri" panose="020F0502020204030204" pitchFamily="34" charset="0"/>
                <a:cs typeface="Times New Roman" panose="02020603050405020304" pitchFamily="18" charset="0"/>
              </a:rPr>
              <a:t>yükselmiştir. </a:t>
            </a:r>
            <a:r>
              <a:rPr lang="tr-TR" sz="1250" dirty="0">
                <a:latin typeface="Century Gothic" panose="020B0502020202020204" pitchFamily="34" charset="0"/>
                <a:ea typeface="Calibri" panose="020F0502020204030204" pitchFamily="34" charset="0"/>
                <a:cs typeface="Times New Roman" panose="02020603050405020304" pitchFamily="18" charset="0"/>
              </a:rPr>
              <a:t>Ocak-Ekim 2021 döneminde </a:t>
            </a:r>
            <a:r>
              <a:rPr lang="tr-TR" sz="1250" dirty="0" smtClean="0">
                <a:latin typeface="Century Gothic" panose="020B0502020202020204" pitchFamily="34" charset="0"/>
                <a:ea typeface="Calibri" panose="020F0502020204030204" pitchFamily="34" charset="0"/>
                <a:cs typeface="Times New Roman" panose="02020603050405020304" pitchFamily="18" charset="0"/>
              </a:rPr>
              <a:t>toplam ihracat 160 </a:t>
            </a:r>
            <a:r>
              <a:rPr lang="tr-TR" sz="1250" dirty="0">
                <a:latin typeface="Century Gothic" panose="020B0502020202020204" pitchFamily="34" charset="0"/>
                <a:ea typeface="Calibri" panose="020F0502020204030204" pitchFamily="34" charset="0"/>
                <a:cs typeface="Times New Roman" panose="02020603050405020304" pitchFamily="18" charset="0"/>
              </a:rPr>
              <a:t>milyar 951 milyon dolar, ithalat </a:t>
            </a:r>
            <a:r>
              <a:rPr lang="tr-TR" sz="1250" dirty="0" smtClean="0">
                <a:latin typeface="Century Gothic" panose="020B0502020202020204" pitchFamily="34" charset="0"/>
                <a:ea typeface="Calibri" panose="020F0502020204030204" pitchFamily="34" charset="0"/>
                <a:cs typeface="Times New Roman" panose="02020603050405020304" pitchFamily="18" charset="0"/>
              </a:rPr>
              <a:t>ise 193 </a:t>
            </a:r>
            <a:r>
              <a:rPr lang="tr-TR" sz="1250" dirty="0">
                <a:latin typeface="Century Gothic" panose="020B0502020202020204" pitchFamily="34" charset="0"/>
                <a:ea typeface="Calibri" panose="020F0502020204030204" pitchFamily="34" charset="0"/>
                <a:cs typeface="Times New Roman" panose="02020603050405020304" pitchFamily="18" charset="0"/>
              </a:rPr>
              <a:t>milyar 301 milyon dolar olarak </a:t>
            </a:r>
            <a:r>
              <a:rPr lang="tr-TR" sz="1250" dirty="0" smtClean="0">
                <a:latin typeface="Century Gothic" panose="020B0502020202020204" pitchFamily="34" charset="0"/>
                <a:ea typeface="Calibri" panose="020F0502020204030204" pitchFamily="34" charset="0"/>
                <a:cs typeface="Times New Roman" panose="02020603050405020304" pitchFamily="18" charset="0"/>
              </a:rPr>
              <a:t>gerçekleşmiştir.</a:t>
            </a:r>
            <a:endParaRPr lang="tr-TR" sz="1250" dirty="0">
              <a:latin typeface="Century Gothic" panose="020B0502020202020204" pitchFamily="34" charset="0"/>
              <a:ea typeface="Calibri" panose="020F0502020204030204" pitchFamily="34" charset="0"/>
              <a:cs typeface="Times New Roman" panose="02020603050405020304" pitchFamily="18" charset="0"/>
            </a:endParaRPr>
          </a:p>
        </p:txBody>
      </p:sp>
      <p:sp>
        <p:nvSpPr>
          <p:cNvPr id="108" name="Metin kutusu 107"/>
          <p:cNvSpPr txBox="1"/>
          <p:nvPr/>
        </p:nvSpPr>
        <p:spPr>
          <a:xfrm>
            <a:off x="159600" y="5447342"/>
            <a:ext cx="6538799" cy="1054135"/>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KAPASİTE KULLANIM </a:t>
            </a:r>
            <a:r>
              <a:rPr lang="tr-TR" sz="1250" b="1" dirty="0" smtClean="0">
                <a:latin typeface="Century Gothic" panose="020B0502020202020204" pitchFamily="34" charset="0"/>
                <a:ea typeface="Calibri" panose="020F0502020204030204" pitchFamily="34" charset="0"/>
                <a:cs typeface="Times New Roman" panose="02020603050405020304" pitchFamily="18" charset="0"/>
              </a:rPr>
              <a:t>ORANLARI</a:t>
            </a:r>
          </a:p>
          <a:p>
            <a:r>
              <a:rPr lang="tr-TR" sz="1250" dirty="0" smtClean="0">
                <a:latin typeface="Century Gothic" panose="020B0502020202020204" pitchFamily="34" charset="0"/>
                <a:ea typeface="Calibri" panose="020F0502020204030204" pitchFamily="34" charset="0"/>
                <a:cs typeface="Times New Roman" panose="02020603050405020304" pitchFamily="18" charset="0"/>
              </a:rPr>
              <a:t>Merkez Bankası verilerine göre imalat </a:t>
            </a:r>
            <a:r>
              <a:rPr lang="tr-TR" sz="1250" dirty="0">
                <a:latin typeface="Century Gothic" panose="020B0502020202020204" pitchFamily="34" charset="0"/>
                <a:ea typeface="Calibri" panose="020F0502020204030204" pitchFamily="34" charset="0"/>
                <a:cs typeface="Times New Roman" panose="02020603050405020304" pitchFamily="18" charset="0"/>
              </a:rPr>
              <a:t>sanayi genelinde kapasite kullanım oranı (KKO), bir önceki aya göre 0,1 puan azalarak yüzde </a:t>
            </a:r>
            <a:r>
              <a:rPr lang="tr-TR" sz="1250" dirty="0">
                <a:latin typeface="Century Gothic" panose="020B0502020202020204" pitchFamily="34" charset="0"/>
                <a:ea typeface="Calibri" panose="020F0502020204030204" pitchFamily="34" charset="0"/>
                <a:cs typeface="Times New Roman" panose="02020603050405020304" pitchFamily="18" charset="0"/>
              </a:rPr>
              <a:t>78,0 seviyesinde </a:t>
            </a:r>
            <a:r>
              <a:rPr lang="tr-TR" sz="1250" dirty="0">
                <a:latin typeface="Century Gothic" panose="020B0502020202020204" pitchFamily="34" charset="0"/>
                <a:ea typeface="Calibri" panose="020F0502020204030204" pitchFamily="34" charset="0"/>
                <a:cs typeface="Times New Roman" panose="02020603050405020304" pitchFamily="18" charset="0"/>
              </a:rPr>
              <a:t>gerçekleşmiştir. </a:t>
            </a:r>
            <a:r>
              <a:rPr lang="tr-TR" sz="1250" dirty="0" smtClean="0">
                <a:latin typeface="Century Gothic" panose="020B0502020202020204" pitchFamily="34" charset="0"/>
                <a:ea typeface="Calibri" panose="020F0502020204030204" pitchFamily="34" charset="0"/>
                <a:cs typeface="Times New Roman" panose="02020603050405020304" pitchFamily="18" charset="0"/>
              </a:rPr>
              <a:t>Kapasite kullanım oranı sadece tüketici mallarında artarken en çok yatırım malları alanında düşüş göstermiştir. </a:t>
            </a:r>
            <a:endParaRPr lang="tr-TR" sz="1250" dirty="0">
              <a:latin typeface="Century Gothic" panose="020B0502020202020204" pitchFamily="34" charset="0"/>
              <a:ea typeface="Calibri" panose="020F0502020204030204" pitchFamily="34" charset="0"/>
              <a:cs typeface="Times New Roman" panose="02020603050405020304" pitchFamily="18" charset="0"/>
            </a:endParaRPr>
          </a:p>
        </p:txBody>
      </p:sp>
      <p:grpSp>
        <p:nvGrpSpPr>
          <p:cNvPr id="2061" name="Group 2541"/>
          <p:cNvGrpSpPr>
            <a:grpSpLocks/>
          </p:cNvGrpSpPr>
          <p:nvPr/>
        </p:nvGrpSpPr>
        <p:grpSpPr bwMode="auto">
          <a:xfrm>
            <a:off x="0" y="0"/>
            <a:ext cx="203200" cy="279400"/>
            <a:chOff x="0" y="0"/>
            <a:chExt cx="203351" cy="279483"/>
          </a:xfrm>
        </p:grpSpPr>
      </p:grpSp>
      <p:grpSp>
        <p:nvGrpSpPr>
          <p:cNvPr id="2059" name="Group 2546"/>
          <p:cNvGrpSpPr>
            <a:grpSpLocks/>
          </p:cNvGrpSpPr>
          <p:nvPr/>
        </p:nvGrpSpPr>
        <p:grpSpPr bwMode="auto">
          <a:xfrm>
            <a:off x="0" y="0"/>
            <a:ext cx="203200" cy="279400"/>
            <a:chOff x="0" y="0"/>
            <a:chExt cx="203351" cy="279483"/>
          </a:xfrm>
        </p:grpSpPr>
      </p:grpSp>
      <p:grpSp>
        <p:nvGrpSpPr>
          <p:cNvPr id="2057" name="Group 2551"/>
          <p:cNvGrpSpPr>
            <a:grpSpLocks/>
          </p:cNvGrpSpPr>
          <p:nvPr/>
        </p:nvGrpSpPr>
        <p:grpSpPr bwMode="auto">
          <a:xfrm>
            <a:off x="0" y="0"/>
            <a:ext cx="211138" cy="279400"/>
            <a:chOff x="0" y="0"/>
            <a:chExt cx="211485" cy="279484"/>
          </a:xfrm>
        </p:grpSpPr>
      </p:grpSp>
      <p:grpSp>
        <p:nvGrpSpPr>
          <p:cNvPr id="2055" name="Group 2556"/>
          <p:cNvGrpSpPr>
            <a:grpSpLocks/>
          </p:cNvGrpSpPr>
          <p:nvPr/>
        </p:nvGrpSpPr>
        <p:grpSpPr bwMode="auto">
          <a:xfrm>
            <a:off x="0" y="0"/>
            <a:ext cx="203200" cy="279400"/>
            <a:chOff x="0" y="0"/>
            <a:chExt cx="203352" cy="279484"/>
          </a:xfrm>
        </p:grpSpPr>
      </p:grpSp>
      <p:grpSp>
        <p:nvGrpSpPr>
          <p:cNvPr id="2053" name="Group 2561"/>
          <p:cNvGrpSpPr>
            <a:grpSpLocks/>
          </p:cNvGrpSpPr>
          <p:nvPr/>
        </p:nvGrpSpPr>
        <p:grpSpPr bwMode="auto">
          <a:xfrm>
            <a:off x="0" y="0"/>
            <a:ext cx="211138" cy="279400"/>
            <a:chOff x="0" y="0"/>
            <a:chExt cx="211486" cy="279484"/>
          </a:xfrm>
        </p:grpSpPr>
      </p:grpSp>
      <p:grpSp>
        <p:nvGrpSpPr>
          <p:cNvPr id="2051" name="Group 2566"/>
          <p:cNvGrpSpPr>
            <a:grpSpLocks/>
          </p:cNvGrpSpPr>
          <p:nvPr/>
        </p:nvGrpSpPr>
        <p:grpSpPr bwMode="auto">
          <a:xfrm>
            <a:off x="0" y="0"/>
            <a:ext cx="203200" cy="279400"/>
            <a:chOff x="0" y="0"/>
            <a:chExt cx="203352" cy="279484"/>
          </a:xfrm>
        </p:grpSpPr>
      </p:grpSp>
      <p:grpSp>
        <p:nvGrpSpPr>
          <p:cNvPr id="2049" name="Group 2571"/>
          <p:cNvGrpSpPr>
            <a:grpSpLocks/>
          </p:cNvGrpSpPr>
          <p:nvPr/>
        </p:nvGrpSpPr>
        <p:grpSpPr bwMode="auto">
          <a:xfrm>
            <a:off x="0" y="0"/>
            <a:ext cx="203200" cy="279400"/>
            <a:chOff x="0" y="0"/>
            <a:chExt cx="203351" cy="279483"/>
          </a:xfrm>
        </p:grpSpPr>
      </p:grpSp>
      <p:grpSp>
        <p:nvGrpSpPr>
          <p:cNvPr id="2075" name="Group 27"/>
          <p:cNvGrpSpPr>
            <a:grpSpLocks/>
          </p:cNvGrpSpPr>
          <p:nvPr/>
        </p:nvGrpSpPr>
        <p:grpSpPr bwMode="auto">
          <a:xfrm>
            <a:off x="0" y="0"/>
            <a:ext cx="203200" cy="279400"/>
            <a:chOff x="0" y="0"/>
            <a:chExt cx="203351" cy="279483"/>
          </a:xfrm>
        </p:grpSpPr>
      </p:grpSp>
      <p:grpSp>
        <p:nvGrpSpPr>
          <p:cNvPr id="2073" name="Group 25"/>
          <p:cNvGrpSpPr>
            <a:grpSpLocks/>
          </p:cNvGrpSpPr>
          <p:nvPr/>
        </p:nvGrpSpPr>
        <p:grpSpPr bwMode="auto">
          <a:xfrm>
            <a:off x="0" y="0"/>
            <a:ext cx="203200" cy="279400"/>
            <a:chOff x="0" y="0"/>
            <a:chExt cx="203351" cy="279483"/>
          </a:xfrm>
        </p:grpSpPr>
      </p:grpSp>
      <p:grpSp>
        <p:nvGrpSpPr>
          <p:cNvPr id="2071" name="Group 23"/>
          <p:cNvGrpSpPr>
            <a:grpSpLocks/>
          </p:cNvGrpSpPr>
          <p:nvPr/>
        </p:nvGrpSpPr>
        <p:grpSpPr bwMode="auto">
          <a:xfrm>
            <a:off x="0" y="0"/>
            <a:ext cx="211138" cy="279400"/>
            <a:chOff x="0" y="0"/>
            <a:chExt cx="211485" cy="279484"/>
          </a:xfrm>
        </p:grpSpPr>
      </p:grpSp>
      <p:grpSp>
        <p:nvGrpSpPr>
          <p:cNvPr id="2069" name="Group 21"/>
          <p:cNvGrpSpPr>
            <a:grpSpLocks/>
          </p:cNvGrpSpPr>
          <p:nvPr/>
        </p:nvGrpSpPr>
        <p:grpSpPr bwMode="auto">
          <a:xfrm>
            <a:off x="0" y="0"/>
            <a:ext cx="203200" cy="279400"/>
            <a:chOff x="0" y="0"/>
            <a:chExt cx="203352" cy="279484"/>
          </a:xfrm>
        </p:grpSpPr>
      </p:grpSp>
      <p:grpSp>
        <p:nvGrpSpPr>
          <p:cNvPr id="2067" name="Group 19"/>
          <p:cNvGrpSpPr>
            <a:grpSpLocks/>
          </p:cNvGrpSpPr>
          <p:nvPr/>
        </p:nvGrpSpPr>
        <p:grpSpPr bwMode="auto">
          <a:xfrm>
            <a:off x="0" y="0"/>
            <a:ext cx="211138" cy="279400"/>
            <a:chOff x="0" y="0"/>
            <a:chExt cx="211486" cy="279484"/>
          </a:xfrm>
        </p:grpSpPr>
      </p:grpSp>
      <p:grpSp>
        <p:nvGrpSpPr>
          <p:cNvPr id="2065" name="Group 17"/>
          <p:cNvGrpSpPr>
            <a:grpSpLocks/>
          </p:cNvGrpSpPr>
          <p:nvPr/>
        </p:nvGrpSpPr>
        <p:grpSpPr bwMode="auto">
          <a:xfrm>
            <a:off x="0" y="0"/>
            <a:ext cx="203200" cy="279400"/>
            <a:chOff x="0" y="0"/>
            <a:chExt cx="203352" cy="279484"/>
          </a:xfrm>
        </p:grpSpPr>
      </p:grpSp>
      <p:grpSp>
        <p:nvGrpSpPr>
          <p:cNvPr id="2063" name="Group 15"/>
          <p:cNvGrpSpPr>
            <a:grpSpLocks/>
          </p:cNvGrpSpPr>
          <p:nvPr/>
        </p:nvGrpSpPr>
        <p:grpSpPr bwMode="auto">
          <a:xfrm>
            <a:off x="0" y="0"/>
            <a:ext cx="203200" cy="279400"/>
            <a:chOff x="0" y="0"/>
            <a:chExt cx="203351" cy="279483"/>
          </a:xfrm>
        </p:grpSpPr>
      </p:grpSp>
      <p:pic>
        <p:nvPicPr>
          <p:cNvPr id="2" name="Resim 1"/>
          <p:cNvPicPr>
            <a:picLocks noChangeAspect="1"/>
          </p:cNvPicPr>
          <p:nvPr/>
        </p:nvPicPr>
        <p:blipFill>
          <a:blip r:embed="rId4"/>
          <a:stretch>
            <a:fillRect/>
          </a:stretch>
        </p:blipFill>
        <p:spPr>
          <a:xfrm>
            <a:off x="631816" y="6501477"/>
            <a:ext cx="5134280" cy="2888033"/>
          </a:xfrm>
          <a:prstGeom prst="rect">
            <a:avLst/>
          </a:prstGeom>
        </p:spPr>
      </p:pic>
      <p:pic>
        <p:nvPicPr>
          <p:cNvPr id="6" name="Resim 5"/>
          <p:cNvPicPr>
            <a:picLocks noChangeAspect="1"/>
          </p:cNvPicPr>
          <p:nvPr/>
        </p:nvPicPr>
        <p:blipFill>
          <a:blip r:embed="rId5"/>
          <a:stretch>
            <a:fillRect/>
          </a:stretch>
        </p:blipFill>
        <p:spPr>
          <a:xfrm>
            <a:off x="245308" y="2466575"/>
            <a:ext cx="5704390" cy="2724137"/>
          </a:xfrm>
          <a:prstGeom prst="rect">
            <a:avLst/>
          </a:prstGeom>
        </p:spPr>
      </p:pic>
    </p:spTree>
    <p:extLst>
      <p:ext uri="{BB962C8B-B14F-4D97-AF65-F5344CB8AC3E}">
        <p14:creationId xmlns:p14="http://schemas.microsoft.com/office/powerpoint/2010/main" val="85609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7">
            <a:extLst>
              <a:ext uri="{FF2B5EF4-FFF2-40B4-BE49-F238E27FC236}">
                <a16:creationId xmlns="" xmlns:a16="http://schemas.microsoft.com/office/drawing/2014/main" id="{1B825B86-F242-401F-AAF8-FA5728D49D18}"/>
              </a:ext>
            </a:extLst>
          </p:cNvPr>
          <p:cNvGraphicFramePr/>
          <p:nvPr>
            <p:extLst>
              <p:ext uri="{D42A27DB-BD31-4B8C-83A1-F6EECF244321}">
                <p14:modId xmlns:p14="http://schemas.microsoft.com/office/powerpoint/2010/main" val="4128805460"/>
              </p:ext>
            </p:extLst>
          </p:nvPr>
        </p:nvGraphicFramePr>
        <p:xfrm>
          <a:off x="150840" y="1749125"/>
          <a:ext cx="6426283" cy="4855398"/>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6" descr="A close up of a sign&#10;&#10;Description automatically generated">
            <a:extLst>
              <a:ext uri="{FF2B5EF4-FFF2-40B4-BE49-F238E27FC236}">
                <a16:creationId xmlns="" xmlns:a16="http://schemas.microsoft.com/office/drawing/2014/main" id="{7E133809-5D05-4A33-8F72-E1E49F570C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 xmlns:a16="http://schemas.microsoft.com/office/drawing/2014/main" id="{9A680EB4-CFB1-4E69-B2CC-678024771F91}"/>
              </a:ext>
            </a:extLst>
          </p:cNvPr>
          <p:cNvSpPr txBox="1"/>
          <p:nvPr/>
        </p:nvSpPr>
        <p:spPr>
          <a:xfrm>
            <a:off x="140207" y="867948"/>
            <a:ext cx="6577586"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sz="1400" b="1" dirty="0">
                <a:solidFill>
                  <a:prstClr val="black"/>
                </a:solidFill>
                <a:latin typeface="Century Gothic" panose="020B0502020202020204" pitchFamily="34" charset="0"/>
                <a:ea typeface="Verdana" panose="020B0604030504040204" pitchFamily="34" charset="0"/>
              </a:rPr>
              <a:t>(10 yıllık Satış Gelişimi)</a:t>
            </a:r>
            <a:endParaRPr kumimoji="0" lang="tr-TR" sz="14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pic>
        <p:nvPicPr>
          <p:cNvPr id="45" name="Picture 44" descr="A close up of a sign&#10;&#10;Description automatically generated">
            <a:extLst>
              <a:ext uri="{FF2B5EF4-FFF2-40B4-BE49-F238E27FC236}">
                <a16:creationId xmlns="" xmlns:a16="http://schemas.microsoft.com/office/drawing/2014/main" id="{69B8E93C-A3F9-4082-AA0A-88EED04E888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22" t="-1" r="9489" b="51994"/>
          <a:stretch/>
        </p:blipFill>
        <p:spPr>
          <a:xfrm>
            <a:off x="231435" y="1842216"/>
            <a:ext cx="392089" cy="385058"/>
          </a:xfrm>
          <a:prstGeom prst="rect">
            <a:avLst/>
          </a:prstGeom>
        </p:spPr>
      </p:pic>
      <p:sp>
        <p:nvSpPr>
          <p:cNvPr id="87" name="Rectangle 86">
            <a:extLst>
              <a:ext uri="{FF2B5EF4-FFF2-40B4-BE49-F238E27FC236}">
                <a16:creationId xmlns="" xmlns:a16="http://schemas.microsoft.com/office/drawing/2014/main" id="{F19E2356-8A17-4458-9C96-87E3893E82D7}"/>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4" name="Resim 3">
            <a:extLst>
              <a:ext uri="{FF2B5EF4-FFF2-40B4-BE49-F238E27FC236}">
                <a16:creationId xmlns="" xmlns:a16="http://schemas.microsoft.com/office/drawing/2014/main" id="{53E7DCD5-6E9E-4386-BD1F-CB2A3AAF1F1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0840" y="6997936"/>
            <a:ext cx="6426283" cy="2171968"/>
          </a:xfrm>
          <a:prstGeom prst="rect">
            <a:avLst/>
          </a:prstGeom>
        </p:spPr>
      </p:pic>
    </p:spTree>
    <p:extLst>
      <p:ext uri="{BB962C8B-B14F-4D97-AF65-F5344CB8AC3E}">
        <p14:creationId xmlns:p14="http://schemas.microsoft.com/office/powerpoint/2010/main" val="1344618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 xmlns:a16="http://schemas.microsoft.com/office/drawing/2014/main" id="{9A680EB4-CFB1-4E69-B2CC-678024771F91}"/>
              </a:ext>
            </a:extLst>
          </p:cNvPr>
          <p:cNvSpPr txBox="1"/>
          <p:nvPr/>
        </p:nvSpPr>
        <p:spPr>
          <a:xfrm>
            <a:off x="140207" y="867948"/>
            <a:ext cx="6577586"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Satışlar Yerli / İthal Dağılımı</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p:txBody>
      </p:sp>
      <p:graphicFrame>
        <p:nvGraphicFramePr>
          <p:cNvPr id="5" name="Table 4">
            <a:extLst>
              <a:ext uri="{FF2B5EF4-FFF2-40B4-BE49-F238E27FC236}">
                <a16:creationId xmlns="" xmlns:a16="http://schemas.microsoft.com/office/drawing/2014/main" id="{8576DF67-DB40-4880-A6A9-A3CAE367ACA2}"/>
              </a:ext>
            </a:extLst>
          </p:cNvPr>
          <p:cNvGraphicFramePr>
            <a:graphicFrameLocks noGrp="1"/>
          </p:cNvGraphicFramePr>
          <p:nvPr>
            <p:extLst>
              <p:ext uri="{D42A27DB-BD31-4B8C-83A1-F6EECF244321}">
                <p14:modId xmlns:p14="http://schemas.microsoft.com/office/powerpoint/2010/main" val="2442604727"/>
              </p:ext>
            </p:extLst>
          </p:nvPr>
        </p:nvGraphicFramePr>
        <p:xfrm>
          <a:off x="375694" y="1638660"/>
          <a:ext cx="6223225" cy="7399392"/>
        </p:xfrm>
        <a:graphic>
          <a:graphicData uri="http://schemas.openxmlformats.org/drawingml/2006/table">
            <a:tbl>
              <a:tblPr/>
              <a:tblGrid>
                <a:gridCol w="3080314">
                  <a:extLst>
                    <a:ext uri="{9D8B030D-6E8A-4147-A177-3AD203B41FA5}">
                      <a16:colId xmlns="" xmlns:a16="http://schemas.microsoft.com/office/drawing/2014/main" val="3304252752"/>
                    </a:ext>
                  </a:extLst>
                </a:gridCol>
                <a:gridCol w="1047637">
                  <a:extLst>
                    <a:ext uri="{9D8B030D-6E8A-4147-A177-3AD203B41FA5}">
                      <a16:colId xmlns="" xmlns:a16="http://schemas.microsoft.com/office/drawing/2014/main" val="4086173971"/>
                    </a:ext>
                  </a:extLst>
                </a:gridCol>
                <a:gridCol w="1047637">
                  <a:extLst>
                    <a:ext uri="{9D8B030D-6E8A-4147-A177-3AD203B41FA5}">
                      <a16:colId xmlns="" xmlns:a16="http://schemas.microsoft.com/office/drawing/2014/main" val="2456098802"/>
                    </a:ext>
                  </a:extLst>
                </a:gridCol>
                <a:gridCol w="1047637">
                  <a:extLst>
                    <a:ext uri="{9D8B030D-6E8A-4147-A177-3AD203B41FA5}">
                      <a16:colId xmlns="" xmlns:a16="http://schemas.microsoft.com/office/drawing/2014/main" val="2378552801"/>
                    </a:ext>
                  </a:extLst>
                </a:gridCol>
              </a:tblGrid>
              <a:tr h="358176">
                <a:tc gridSpan="4">
                  <a:txBody>
                    <a:bodyPr/>
                    <a:lstStyle/>
                    <a:p>
                      <a:pPr algn="ctr" fontAlgn="ctr"/>
                      <a:r>
                        <a:rPr lang="tr-TR" sz="1400" b="1" i="0" u="none" strike="noStrike" dirty="0">
                          <a:effectLst/>
                          <a:latin typeface="Century Gothic" panose="020B0502020202020204" pitchFamily="34" charset="0"/>
                        </a:rPr>
                        <a:t>PERAKENDE SATIŞLAR YERLİ/İTHAL DAĞILIMI  (EKİM 2021)</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 xmlns:a16="http://schemas.microsoft.com/office/drawing/2014/main" val="841984244"/>
                  </a:ext>
                </a:extLst>
              </a:tr>
              <a:tr h="358176">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YERLİ</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İTHAL</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TOPLAM</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494407951"/>
                  </a:ext>
                </a:extLst>
              </a:tr>
              <a:tr h="358176">
                <a:tc>
                  <a:txBody>
                    <a:bodyPr/>
                    <a:lstStyle/>
                    <a:p>
                      <a:pPr lvl="1" algn="l" fontAlgn="ctr"/>
                      <a:r>
                        <a:rPr lang="tr-TR" sz="1400" b="1" i="0" u="none" strike="noStrike" dirty="0">
                          <a:effectLst/>
                          <a:latin typeface="Century Gothic" panose="020B0502020202020204" pitchFamily="34" charset="0"/>
                        </a:rPr>
                        <a:t>FORD TRUCKS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632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632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3031094273"/>
                  </a:ext>
                </a:extLst>
              </a:tr>
              <a:tr h="358176">
                <a:tc>
                  <a:txBody>
                    <a:bodyPr/>
                    <a:lstStyle/>
                    <a:p>
                      <a:pPr lvl="1" algn="l" fontAlgn="ctr"/>
                      <a:r>
                        <a:rPr lang="tr-TR" sz="1400" b="1" i="0" u="none" strike="noStrike" dirty="0">
                          <a:effectLst/>
                          <a:latin typeface="Century Gothic" panose="020B0502020202020204" pitchFamily="34" charset="0"/>
                        </a:rPr>
                        <a:t>IVECO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3538945625"/>
                  </a:ext>
                </a:extLst>
              </a:tr>
              <a:tr h="358176">
                <a:tc>
                  <a:txBody>
                    <a:bodyPr/>
                    <a:lstStyle/>
                    <a:p>
                      <a:pPr lvl="1" algn="l" fontAlgn="ctr"/>
                      <a:r>
                        <a:rPr lang="tr-TR" sz="1400" b="1" i="0" u="none" strike="noStrike" dirty="0">
                          <a:effectLst/>
                          <a:latin typeface="Century Gothic" panose="020B0502020202020204" pitchFamily="34" charset="0"/>
                        </a:rPr>
                        <a:t>MAN</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130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130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589452686"/>
                  </a:ext>
                </a:extLst>
              </a:tr>
              <a:tr h="358176">
                <a:tc>
                  <a:txBody>
                    <a:bodyPr/>
                    <a:lstStyle/>
                    <a:p>
                      <a:pPr lvl="1" algn="l" fontAlgn="ctr"/>
                      <a:r>
                        <a:rPr lang="tr-TR" sz="1400" b="1" i="0" u="none" strike="noStrike" dirty="0">
                          <a:effectLst/>
                          <a:latin typeface="Century Gothic" panose="020B0502020202020204" pitchFamily="34" charset="0"/>
                        </a:rPr>
                        <a:t>MERCEDES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1.406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1.430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3234279828"/>
                  </a:ext>
                </a:extLst>
              </a:tr>
              <a:tr h="358176">
                <a:tc>
                  <a:txBody>
                    <a:bodyPr/>
                    <a:lstStyle/>
                    <a:p>
                      <a:pPr lvl="1" algn="l" fontAlgn="ctr"/>
                      <a:r>
                        <a:rPr lang="tr-TR" sz="1400" b="1" i="0" u="none" strike="noStrike" dirty="0">
                          <a:effectLst/>
                          <a:latin typeface="Century Gothic" panose="020B0502020202020204" pitchFamily="34" charset="0"/>
                        </a:rPr>
                        <a:t>RENAULT</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2145874823"/>
                  </a:ext>
                </a:extLst>
              </a:tr>
              <a:tr h="358176">
                <a:tc>
                  <a:txBody>
                    <a:bodyPr/>
                    <a:lstStyle/>
                    <a:p>
                      <a:pPr lvl="1" algn="l" fontAlgn="ctr"/>
                      <a:r>
                        <a:rPr lang="tr-TR" sz="1400" b="1" i="0" u="none" strike="noStrike" dirty="0">
                          <a:effectLst/>
                          <a:latin typeface="Century Gothic" panose="020B0502020202020204" pitchFamily="34" charset="0"/>
                        </a:rPr>
                        <a:t>SCANIA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86316335"/>
                  </a:ext>
                </a:extLst>
              </a:tr>
              <a:tr h="358176">
                <a:tc>
                  <a:txBody>
                    <a:bodyPr/>
                    <a:lstStyle/>
                    <a:p>
                      <a:pPr lvl="1" algn="l" fontAlgn="ctr"/>
                      <a:r>
                        <a:rPr lang="tr-TR" sz="1400" b="1" i="0" u="none" strike="noStrike" dirty="0">
                          <a:effectLst/>
                          <a:latin typeface="Century Gothic" panose="020B0502020202020204" pitchFamily="34" charset="0"/>
                        </a:rPr>
                        <a:t>VOLVO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112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112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2775963386"/>
                  </a:ext>
                </a:extLst>
              </a:tr>
              <a:tr h="358176">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2.038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462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2.500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2999449825"/>
                  </a:ext>
                </a:extLst>
              </a:tr>
              <a:tr h="235872">
                <a:tc>
                  <a:txBody>
                    <a:bodyPr/>
                    <a:lstStyle/>
                    <a:p>
                      <a:pPr algn="r" fontAlgn="b"/>
                      <a:r>
                        <a:rPr lang="tr-TR" sz="1400" b="0" i="0" u="none" strike="noStrike" dirty="0">
                          <a:effectLst/>
                          <a:latin typeface="Century Gothic" panose="020B0502020202020204" pitchFamily="34" charset="0"/>
                        </a:rPr>
                        <a:t> </a:t>
                      </a:r>
                    </a:p>
                  </a:txBody>
                  <a:tcPr marL="7420" marR="7420" marT="74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tr-TR" sz="1400" b="0" i="0" u="none" strike="noStrike">
                          <a:effectLst/>
                          <a:latin typeface="Century Gothic" panose="020B0502020202020204" pitchFamily="34" charset="0"/>
                        </a:rPr>
                        <a:t> </a:t>
                      </a:r>
                    </a:p>
                  </a:txBody>
                  <a:tcPr marL="7420" marR="7420" marT="74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tr-TR" sz="1400" b="0" i="0" u="none" strike="noStrike" dirty="0">
                          <a:effectLst/>
                          <a:latin typeface="Century Gothic" panose="020B0502020202020204" pitchFamily="34" charset="0"/>
                        </a:rPr>
                        <a:t> </a:t>
                      </a:r>
                    </a:p>
                  </a:txBody>
                  <a:tcPr marL="7420" marR="7420" marT="74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tr-TR" sz="1400" b="0" i="0" u="none" strike="noStrike" dirty="0">
                          <a:effectLst/>
                          <a:latin typeface="Century Gothic" panose="020B0502020202020204" pitchFamily="34" charset="0"/>
                        </a:rPr>
                        <a:t> </a:t>
                      </a:r>
                    </a:p>
                  </a:txBody>
                  <a:tcPr marL="7420" marR="7420" marT="74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2451197819"/>
                  </a:ext>
                </a:extLst>
              </a:tr>
              <a:tr h="358176">
                <a:tc gridSpan="4">
                  <a:txBody>
                    <a:bodyPr/>
                    <a:lstStyle/>
                    <a:p>
                      <a:pPr algn="ctr" fontAlgn="ctr"/>
                      <a:r>
                        <a:rPr lang="tr-TR" sz="1400" b="1" i="0" u="none" strike="noStrike" dirty="0">
                          <a:effectLst/>
                          <a:latin typeface="Century Gothic" panose="020B0502020202020204" pitchFamily="34" charset="0"/>
                        </a:rPr>
                        <a:t>PERAKENDE SATIŞLAR YERLİ/İTHAL DAĞILIMI (OCAK-EKİM 2021)</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 xmlns:a16="http://schemas.microsoft.com/office/drawing/2014/main" val="2300011283"/>
                  </a:ext>
                </a:extLst>
              </a:tr>
              <a:tr h="358176">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YERLİ</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İTHAL</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TOPLAM</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3435357722"/>
                  </a:ext>
                </a:extLst>
              </a:tr>
              <a:tr h="358176">
                <a:tc>
                  <a:txBody>
                    <a:bodyPr/>
                    <a:lstStyle/>
                    <a:p>
                      <a:pPr lvl="1" algn="l" fontAlgn="ctr"/>
                      <a:r>
                        <a:rPr lang="tr-TR" sz="1400" b="1" i="0" u="none" strike="noStrike" dirty="0">
                          <a:effectLst/>
                          <a:latin typeface="Century Gothic" panose="020B0502020202020204" pitchFamily="34" charset="0"/>
                        </a:rPr>
                        <a:t>FORD TRUCKS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5.237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5.237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2891936999"/>
                  </a:ext>
                </a:extLst>
              </a:tr>
              <a:tr h="358176">
                <a:tc>
                  <a:txBody>
                    <a:bodyPr/>
                    <a:lstStyle/>
                    <a:p>
                      <a:pPr lvl="1" algn="l" fontAlgn="ctr"/>
                      <a:r>
                        <a:rPr lang="tr-TR" sz="1400" b="1" i="0" u="none" strike="noStrike" dirty="0">
                          <a:effectLst/>
                          <a:latin typeface="Century Gothic" panose="020B0502020202020204" pitchFamily="34" charset="0"/>
                        </a:rPr>
                        <a:t>IVECO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884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884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580818173"/>
                  </a:ext>
                </a:extLst>
              </a:tr>
              <a:tr h="358176">
                <a:tc>
                  <a:txBody>
                    <a:bodyPr/>
                    <a:lstStyle/>
                    <a:p>
                      <a:pPr lvl="1" algn="l" fontAlgn="ctr"/>
                      <a:r>
                        <a:rPr lang="tr-TR" sz="1400" b="1" i="0" u="none" strike="noStrike" dirty="0">
                          <a:effectLst/>
                          <a:latin typeface="Century Gothic" panose="020B0502020202020204" pitchFamily="34" charset="0"/>
                        </a:rPr>
                        <a:t>MAN</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1.756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1.756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4123148820"/>
                  </a:ext>
                </a:extLst>
              </a:tr>
              <a:tr h="358176">
                <a:tc>
                  <a:txBody>
                    <a:bodyPr/>
                    <a:lstStyle/>
                    <a:p>
                      <a:pPr lvl="1" algn="l" fontAlgn="ctr"/>
                      <a:r>
                        <a:rPr lang="tr-TR" sz="1400" b="1" i="0" u="none" strike="noStrike" dirty="0">
                          <a:effectLst/>
                          <a:latin typeface="Century Gothic" panose="020B0502020202020204" pitchFamily="34" charset="0"/>
                        </a:rPr>
                        <a:t>MERCEDES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7.335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306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7.641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26035345"/>
                  </a:ext>
                </a:extLst>
              </a:tr>
              <a:tr h="358176">
                <a:tc>
                  <a:txBody>
                    <a:bodyPr/>
                    <a:lstStyle/>
                    <a:p>
                      <a:pPr lvl="1" algn="l" fontAlgn="ctr"/>
                      <a:r>
                        <a:rPr lang="tr-TR" sz="1400" b="1" i="0" u="none" strike="noStrike" dirty="0">
                          <a:effectLst/>
                          <a:latin typeface="Century Gothic" panose="020B0502020202020204" pitchFamily="34" charset="0"/>
                        </a:rPr>
                        <a:t>RENAULT</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1.354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1.354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3183253494"/>
                  </a:ext>
                </a:extLst>
              </a:tr>
              <a:tr h="358176">
                <a:tc>
                  <a:txBody>
                    <a:bodyPr/>
                    <a:lstStyle/>
                    <a:p>
                      <a:pPr lvl="1" algn="l" fontAlgn="ctr"/>
                      <a:r>
                        <a:rPr lang="tr-TR" sz="1400" b="1" i="0" u="none" strike="noStrike" dirty="0">
                          <a:effectLst/>
                          <a:latin typeface="Century Gothic" panose="020B0502020202020204" pitchFamily="34" charset="0"/>
                        </a:rPr>
                        <a:t>SCANIA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2.007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2.007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904270508"/>
                  </a:ext>
                </a:extLst>
              </a:tr>
              <a:tr h="358176">
                <a:tc>
                  <a:txBody>
                    <a:bodyPr/>
                    <a:lstStyle/>
                    <a:p>
                      <a:pPr lvl="1" algn="l" fontAlgn="ctr"/>
                      <a:r>
                        <a:rPr lang="tr-TR" sz="1400" b="1" i="0" u="none" strike="noStrike" dirty="0">
                          <a:effectLst/>
                          <a:latin typeface="Century Gothic" panose="020B0502020202020204" pitchFamily="34" charset="0"/>
                        </a:rPr>
                        <a:t>VOLVO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966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966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2457448112"/>
                  </a:ext>
                </a:extLst>
              </a:tr>
              <a:tr h="358176">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12.572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7.273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19.845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3634093161"/>
                  </a:ext>
                </a:extLst>
              </a:tr>
            </a:tbl>
          </a:graphicData>
        </a:graphic>
      </p:graphicFrame>
      <p:sp>
        <p:nvSpPr>
          <p:cNvPr id="111" name="Rectangle 110">
            <a:extLst>
              <a:ext uri="{FF2B5EF4-FFF2-40B4-BE49-F238E27FC236}">
                <a16:creationId xmlns="" xmlns:a16="http://schemas.microsoft.com/office/drawing/2014/main" id="{174D81E1-82F2-4121-8812-4036CD81D6D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663373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9C746E20-4D7F-4281-8532-3F586BF3B5D3}"/>
              </a:ext>
            </a:extLst>
          </p:cNvPr>
          <p:cNvSpPr>
            <a:spLocks noGrp="1"/>
          </p:cNvSpPr>
          <p:nvPr>
            <p:ph type="title"/>
          </p:nvPr>
        </p:nvSpPr>
        <p:spPr>
          <a:xfrm>
            <a:off x="471487" y="503264"/>
            <a:ext cx="5915025" cy="1060095"/>
          </a:xfrm>
        </p:spPr>
        <p:txBody>
          <a:bodyPr/>
          <a:lstStyle/>
          <a:p>
            <a:pPr algn="ctr" defTabSz="457200">
              <a:lnSpc>
                <a:spcPct val="100000"/>
              </a:lnSpc>
              <a:spcBef>
                <a:spcPts val="0"/>
              </a:spcBef>
              <a:defRPr/>
            </a:pP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br>
              <a:rPr lang="tr-TR" sz="1800" b="1" dirty="0">
                <a:solidFill>
                  <a:prstClr val="black"/>
                </a:solidFill>
                <a:latin typeface="Century Gothic" panose="020B0502020202020204" pitchFamily="34" charset="0"/>
                <a:ea typeface="Verdana" panose="020B0604030504040204" pitchFamily="34" charset="0"/>
                <a:cs typeface="+mn-cs"/>
              </a:rPr>
            </a:br>
            <a:r>
              <a:rPr lang="tr-TR" sz="1800" b="1" dirty="0">
                <a:solidFill>
                  <a:prstClr val="black"/>
                </a:solidFill>
                <a:latin typeface="Century Gothic" panose="020B0502020202020204" pitchFamily="34" charset="0"/>
                <a:ea typeface="Verdana" panose="020B0604030504040204" pitchFamily="34" charset="0"/>
                <a:cs typeface="+mn-cs"/>
              </a:rPr>
              <a:t>(5 Yıllık Satış Gelişimi)</a:t>
            </a:r>
          </a:p>
        </p:txBody>
      </p:sp>
      <p:pic>
        <p:nvPicPr>
          <p:cNvPr id="3" name="Picture 6" descr="A close up of a sign&#10;&#10;Description automatically generated">
            <a:extLst>
              <a:ext uri="{FF2B5EF4-FFF2-40B4-BE49-F238E27FC236}">
                <a16:creationId xmlns="" xmlns:a16="http://schemas.microsoft.com/office/drawing/2014/main" id="{4DEE85A3-344D-40E8-9317-C03A4DFF654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pic>
        <p:nvPicPr>
          <p:cNvPr id="66" name="Picture 44" descr="A close up of a sign&#10;&#10;Description automatically generated">
            <a:extLst>
              <a:ext uri="{FF2B5EF4-FFF2-40B4-BE49-F238E27FC236}">
                <a16:creationId xmlns="" xmlns:a16="http://schemas.microsoft.com/office/drawing/2014/main" id="{26D5B914-1B0B-41E0-A593-A2AFD8B55D4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316492" y="1895214"/>
            <a:ext cx="392089" cy="385058"/>
          </a:xfrm>
          <a:prstGeom prst="rect">
            <a:avLst/>
          </a:prstGeom>
        </p:spPr>
      </p:pic>
      <p:graphicFrame>
        <p:nvGraphicFramePr>
          <p:cNvPr id="6" name="Grafik 5">
            <a:extLst>
              <a:ext uri="{FF2B5EF4-FFF2-40B4-BE49-F238E27FC236}">
                <a16:creationId xmlns="" xmlns:a16="http://schemas.microsoft.com/office/drawing/2014/main" id="{36013D35-C6FA-44E0-B629-7A2A45574C95}"/>
              </a:ext>
            </a:extLst>
          </p:cNvPr>
          <p:cNvGraphicFramePr>
            <a:graphicFrameLocks/>
          </p:cNvGraphicFramePr>
          <p:nvPr>
            <p:extLst>
              <p:ext uri="{D42A27DB-BD31-4B8C-83A1-F6EECF244321}">
                <p14:modId xmlns:p14="http://schemas.microsoft.com/office/powerpoint/2010/main" val="3268348972"/>
              </p:ext>
            </p:extLst>
          </p:nvPr>
        </p:nvGraphicFramePr>
        <p:xfrm>
          <a:off x="233915" y="1821026"/>
          <a:ext cx="6491898" cy="4351337"/>
        </p:xfrm>
        <a:graphic>
          <a:graphicData uri="http://schemas.openxmlformats.org/drawingml/2006/chart">
            <c:chart xmlns:c="http://schemas.openxmlformats.org/drawingml/2006/chart" xmlns:r="http://schemas.openxmlformats.org/officeDocument/2006/relationships" r:id="rId4"/>
          </a:graphicData>
        </a:graphic>
      </p:graphicFrame>
      <p:pic>
        <p:nvPicPr>
          <p:cNvPr id="7" name="Resim 6">
            <a:extLst>
              <a:ext uri="{FF2B5EF4-FFF2-40B4-BE49-F238E27FC236}">
                <a16:creationId xmlns="" xmlns:a16="http://schemas.microsoft.com/office/drawing/2014/main" id="{A5A9F327-026F-4DFC-BE97-C0989B5CA8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3915" y="6559933"/>
            <a:ext cx="6491898" cy="1079507"/>
          </a:xfrm>
          <a:prstGeom prst="rect">
            <a:avLst/>
          </a:prstGeom>
        </p:spPr>
      </p:pic>
    </p:spTree>
    <p:extLst>
      <p:ext uri="{BB962C8B-B14F-4D97-AF65-F5344CB8AC3E}">
        <p14:creationId xmlns:p14="http://schemas.microsoft.com/office/powerpoint/2010/main" val="2912524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İçerik Yer Tutucusu 27">
            <a:extLst>
              <a:ext uri="{FF2B5EF4-FFF2-40B4-BE49-F238E27FC236}">
                <a16:creationId xmlns="" xmlns:a16="http://schemas.microsoft.com/office/drawing/2014/main" id="{56DE9327-B0F5-42E5-BD47-8A4160A00E01}"/>
              </a:ext>
            </a:extLst>
          </p:cNvPr>
          <p:cNvGraphicFramePr>
            <a:graphicFrameLocks noGrp="1"/>
          </p:cNvGraphicFramePr>
          <p:nvPr>
            <p:ph idx="1"/>
            <p:extLst>
              <p:ext uri="{D42A27DB-BD31-4B8C-83A1-F6EECF244321}">
                <p14:modId xmlns:p14="http://schemas.microsoft.com/office/powerpoint/2010/main" val="2271003923"/>
              </p:ext>
            </p:extLst>
          </p:nvPr>
        </p:nvGraphicFramePr>
        <p:xfrm>
          <a:off x="291987" y="1493292"/>
          <a:ext cx="6324713" cy="3835407"/>
        </p:xfrm>
        <a:graphic>
          <a:graphicData uri="http://schemas.openxmlformats.org/drawingml/2006/table">
            <a:tbl>
              <a:tblPr/>
              <a:tblGrid>
                <a:gridCol w="1768388">
                  <a:extLst>
                    <a:ext uri="{9D8B030D-6E8A-4147-A177-3AD203B41FA5}">
                      <a16:colId xmlns="" xmlns:a16="http://schemas.microsoft.com/office/drawing/2014/main" val="3575480647"/>
                    </a:ext>
                  </a:extLst>
                </a:gridCol>
                <a:gridCol w="1174547">
                  <a:extLst>
                    <a:ext uri="{9D8B030D-6E8A-4147-A177-3AD203B41FA5}">
                      <a16:colId xmlns="" xmlns:a16="http://schemas.microsoft.com/office/drawing/2014/main" val="328010473"/>
                    </a:ext>
                  </a:extLst>
                </a:gridCol>
                <a:gridCol w="1019661">
                  <a:extLst>
                    <a:ext uri="{9D8B030D-6E8A-4147-A177-3AD203B41FA5}">
                      <a16:colId xmlns="" xmlns:a16="http://schemas.microsoft.com/office/drawing/2014/main" val="488796281"/>
                    </a:ext>
                  </a:extLst>
                </a:gridCol>
                <a:gridCol w="813148">
                  <a:extLst>
                    <a:ext uri="{9D8B030D-6E8A-4147-A177-3AD203B41FA5}">
                      <a16:colId xmlns="" xmlns:a16="http://schemas.microsoft.com/office/drawing/2014/main" val="3504982965"/>
                    </a:ext>
                  </a:extLst>
                </a:gridCol>
                <a:gridCol w="771030">
                  <a:extLst>
                    <a:ext uri="{9D8B030D-6E8A-4147-A177-3AD203B41FA5}">
                      <a16:colId xmlns="" xmlns:a16="http://schemas.microsoft.com/office/drawing/2014/main" val="1004929445"/>
                    </a:ext>
                  </a:extLst>
                </a:gridCol>
                <a:gridCol w="777939">
                  <a:extLst>
                    <a:ext uri="{9D8B030D-6E8A-4147-A177-3AD203B41FA5}">
                      <a16:colId xmlns="" xmlns:a16="http://schemas.microsoft.com/office/drawing/2014/main" val="1013968865"/>
                    </a:ext>
                  </a:extLst>
                </a:gridCol>
              </a:tblGrid>
              <a:tr h="347689">
                <a:tc gridSpan="6">
                  <a:txBody>
                    <a:bodyPr/>
                    <a:lstStyle/>
                    <a:p>
                      <a:pPr algn="ctr" fontAlgn="ctr"/>
                      <a:r>
                        <a:rPr lang="tr-TR" sz="1400" b="1" i="0" u="none" strike="noStrike" dirty="0">
                          <a:effectLst/>
                          <a:latin typeface="Century Gothic" panose="020B0502020202020204" pitchFamily="34" charset="0"/>
                        </a:rPr>
                        <a:t>PERAKENDE SATIŞ ADEDİ (EKİM 2021)</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 xmlns:a16="http://schemas.microsoft.com/office/drawing/2014/main" val="3775126136"/>
                  </a:ext>
                </a:extLst>
              </a:tr>
              <a:tr h="34768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KOLUMAN</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KRONE</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SCHMITZ</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TIRSAN</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T</a:t>
                      </a:r>
                      <a:r>
                        <a:rPr lang="tr-TR" sz="1400" b="1" i="0" u="none" strike="noStrike" kern="1200" dirty="0">
                          <a:solidFill>
                            <a:schemeClr val="tx1"/>
                          </a:solidFill>
                          <a:effectLst/>
                          <a:latin typeface="Century Gothic" panose="020B0502020202020204" pitchFamily="34" charset="0"/>
                          <a:ea typeface="+mn-ea"/>
                          <a:cs typeface="+mn-cs"/>
                        </a:rPr>
                        <a:t>OPLAM</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85422971"/>
                  </a:ext>
                </a:extLst>
              </a:tr>
              <a:tr h="347689">
                <a:tc>
                  <a:txBody>
                    <a:bodyPr/>
                    <a:lstStyle/>
                    <a:p>
                      <a:pPr lvl="1" algn="l" fontAlgn="ctr"/>
                      <a:r>
                        <a:rPr lang="tr-TR" sz="1400" b="1" i="0" u="none" strike="noStrike" dirty="0">
                          <a:effectLst/>
                          <a:latin typeface="Century Gothic" panose="020B0502020202020204" pitchFamily="34" charset="0"/>
                        </a:rPr>
                        <a:t>TENTELİ/PERDELİ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142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389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647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2303014996"/>
                  </a:ext>
                </a:extLst>
              </a:tr>
              <a:tr h="347689">
                <a:tc>
                  <a:txBody>
                    <a:bodyPr/>
                    <a:lstStyle/>
                    <a:p>
                      <a:pPr lvl="1" algn="l" fontAlgn="ctr"/>
                      <a:r>
                        <a:rPr lang="tr-TR" sz="1400" b="1" i="0" u="none" strike="noStrike" dirty="0">
                          <a:effectLst/>
                          <a:latin typeface="Century Gothic" panose="020B0502020202020204" pitchFamily="34" charset="0"/>
                        </a:rPr>
                        <a:t>KUTU TİPİ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253569862"/>
                  </a:ext>
                </a:extLst>
              </a:tr>
              <a:tr h="347689">
                <a:tc>
                  <a:txBody>
                    <a:bodyPr/>
                    <a:lstStyle/>
                    <a:p>
                      <a:pPr lvl="1" algn="l" fontAlgn="ctr"/>
                      <a:r>
                        <a:rPr lang="tr-TR" sz="1400" b="1" i="0" u="none" strike="noStrike" dirty="0">
                          <a:effectLst/>
                          <a:latin typeface="Century Gothic" panose="020B0502020202020204" pitchFamily="34" charset="0"/>
                        </a:rPr>
                        <a:t>FRİGORİFİK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130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650269573"/>
                  </a:ext>
                </a:extLst>
              </a:tr>
              <a:tr h="347689">
                <a:tc>
                  <a:txBody>
                    <a:bodyPr/>
                    <a:lstStyle/>
                    <a:p>
                      <a:pPr lvl="1" algn="l" fontAlgn="ctr"/>
                      <a:r>
                        <a:rPr lang="tr-TR" sz="1400" b="1" i="0" u="none" strike="noStrike" dirty="0">
                          <a:effectLst/>
                          <a:latin typeface="Century Gothic" panose="020B0502020202020204" pitchFamily="34" charset="0"/>
                        </a:rPr>
                        <a:t>PLATFORM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3879899608"/>
                  </a:ext>
                </a:extLst>
              </a:tr>
              <a:tr h="326763">
                <a:tc>
                  <a:txBody>
                    <a:bodyPr/>
                    <a:lstStyle/>
                    <a:p>
                      <a:pPr lvl="1" algn="l" fontAlgn="ctr"/>
                      <a:r>
                        <a:rPr lang="tr-TR" sz="1400" b="1" i="0" u="none" strike="noStrike" dirty="0">
                          <a:effectLst/>
                          <a:latin typeface="Century Gothic" panose="020B0502020202020204" pitchFamily="34" charset="0"/>
                        </a:rPr>
                        <a:t>SASİ ARAÇLAR</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858753338"/>
                  </a:ext>
                </a:extLst>
              </a:tr>
              <a:tr h="378263">
                <a:tc>
                  <a:txBody>
                    <a:bodyPr/>
                    <a:lstStyle/>
                    <a:p>
                      <a:pPr lvl="1" algn="l" fontAlgn="ctr"/>
                      <a:r>
                        <a:rPr lang="tr-TR" sz="1400" b="1" i="0" u="none" strike="noStrike" dirty="0">
                          <a:effectLst/>
                          <a:latin typeface="Century Gothic" panose="020B0502020202020204" pitchFamily="34" charset="0"/>
                        </a:rPr>
                        <a:t>DÖKME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4129982857"/>
                  </a:ext>
                </a:extLst>
              </a:tr>
              <a:tr h="348869">
                <a:tc>
                  <a:txBody>
                    <a:bodyPr/>
                    <a:lstStyle/>
                    <a:p>
                      <a:pPr marL="342900" marR="0" lvl="1" indent="0" algn="l"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SIVI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3368808768"/>
                  </a:ext>
                </a:extLst>
              </a:tr>
              <a:tr h="347689">
                <a:tc>
                  <a:txBody>
                    <a:bodyPr/>
                    <a:lstStyle/>
                    <a:p>
                      <a:pPr lvl="1" algn="l" fontAlgn="ctr"/>
                      <a:r>
                        <a:rPr lang="tr-TR" sz="1400" b="1" i="0" u="none" strike="noStrike" dirty="0">
                          <a:effectLst/>
                          <a:latin typeface="Century Gothic" panose="020B0502020202020204" pitchFamily="34" charset="0"/>
                        </a:rPr>
                        <a:t>ÖZEL</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37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3323681119"/>
                  </a:ext>
                </a:extLst>
              </a:tr>
              <a:tr h="34768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76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202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165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497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940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36612682"/>
                  </a:ext>
                </a:extLst>
              </a:tr>
            </a:tbl>
          </a:graphicData>
        </a:graphic>
      </p:graphicFrame>
      <p:pic>
        <p:nvPicPr>
          <p:cNvPr id="25" name="Picture 6" descr="A close up of a sign&#10;&#10;Description automatically generated">
            <a:extLst>
              <a:ext uri="{FF2B5EF4-FFF2-40B4-BE49-F238E27FC236}">
                <a16:creationId xmlns="" xmlns:a16="http://schemas.microsoft.com/office/drawing/2014/main" id="{5CCFB3BA-5B9B-4535-A233-FB5CF6E41BC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27" name="Metin kutusu 26">
            <a:extLst>
              <a:ext uri="{FF2B5EF4-FFF2-40B4-BE49-F238E27FC236}">
                <a16:creationId xmlns="" xmlns:a16="http://schemas.microsoft.com/office/drawing/2014/main" id="{0553F01C-2FE8-4EE0-B3B5-1ED08D3D1D8B}"/>
              </a:ext>
            </a:extLst>
          </p:cNvPr>
          <p:cNvSpPr txBox="1"/>
          <p:nvPr/>
        </p:nvSpPr>
        <p:spPr>
          <a:xfrm>
            <a:off x="555625" y="775862"/>
            <a:ext cx="5746750"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 Adetleri</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Semi-Treyler </a:t>
            </a: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Araç Pazarı</a:t>
            </a:r>
          </a:p>
        </p:txBody>
      </p:sp>
      <p:graphicFrame>
        <p:nvGraphicFramePr>
          <p:cNvPr id="34" name="İçerik Yer Tutucusu 27">
            <a:extLst>
              <a:ext uri="{FF2B5EF4-FFF2-40B4-BE49-F238E27FC236}">
                <a16:creationId xmlns="" xmlns:a16="http://schemas.microsoft.com/office/drawing/2014/main" id="{6F62B2AD-EA96-4223-A064-A275B699F2B6}"/>
              </a:ext>
            </a:extLst>
          </p:cNvPr>
          <p:cNvGraphicFramePr>
            <a:graphicFrameLocks/>
          </p:cNvGraphicFramePr>
          <p:nvPr>
            <p:extLst>
              <p:ext uri="{D42A27DB-BD31-4B8C-83A1-F6EECF244321}">
                <p14:modId xmlns:p14="http://schemas.microsoft.com/office/powerpoint/2010/main" val="3144430642"/>
              </p:ext>
            </p:extLst>
          </p:nvPr>
        </p:nvGraphicFramePr>
        <p:xfrm>
          <a:off x="291987" y="5562600"/>
          <a:ext cx="6324713" cy="4064004"/>
        </p:xfrm>
        <a:graphic>
          <a:graphicData uri="http://schemas.openxmlformats.org/drawingml/2006/table">
            <a:tbl>
              <a:tblPr/>
              <a:tblGrid>
                <a:gridCol w="1768388">
                  <a:extLst>
                    <a:ext uri="{9D8B030D-6E8A-4147-A177-3AD203B41FA5}">
                      <a16:colId xmlns="" xmlns:a16="http://schemas.microsoft.com/office/drawing/2014/main" val="3575480647"/>
                    </a:ext>
                  </a:extLst>
                </a:gridCol>
                <a:gridCol w="1174547">
                  <a:extLst>
                    <a:ext uri="{9D8B030D-6E8A-4147-A177-3AD203B41FA5}">
                      <a16:colId xmlns="" xmlns:a16="http://schemas.microsoft.com/office/drawing/2014/main" val="328010473"/>
                    </a:ext>
                  </a:extLst>
                </a:gridCol>
                <a:gridCol w="1019661">
                  <a:extLst>
                    <a:ext uri="{9D8B030D-6E8A-4147-A177-3AD203B41FA5}">
                      <a16:colId xmlns="" xmlns:a16="http://schemas.microsoft.com/office/drawing/2014/main" val="488796281"/>
                    </a:ext>
                  </a:extLst>
                </a:gridCol>
                <a:gridCol w="813148">
                  <a:extLst>
                    <a:ext uri="{9D8B030D-6E8A-4147-A177-3AD203B41FA5}">
                      <a16:colId xmlns="" xmlns:a16="http://schemas.microsoft.com/office/drawing/2014/main" val="3504982965"/>
                    </a:ext>
                  </a:extLst>
                </a:gridCol>
                <a:gridCol w="771030">
                  <a:extLst>
                    <a:ext uri="{9D8B030D-6E8A-4147-A177-3AD203B41FA5}">
                      <a16:colId xmlns="" xmlns:a16="http://schemas.microsoft.com/office/drawing/2014/main" val="1004929445"/>
                    </a:ext>
                  </a:extLst>
                </a:gridCol>
                <a:gridCol w="777939">
                  <a:extLst>
                    <a:ext uri="{9D8B030D-6E8A-4147-A177-3AD203B41FA5}">
                      <a16:colId xmlns="" xmlns:a16="http://schemas.microsoft.com/office/drawing/2014/main" val="1013968865"/>
                    </a:ext>
                  </a:extLst>
                </a:gridCol>
              </a:tblGrid>
              <a:tr h="368412">
                <a:tc gridSpan="6">
                  <a:txBody>
                    <a:bodyPr/>
                    <a:lstStyle/>
                    <a:p>
                      <a:pPr algn="ctr" fontAlgn="ctr"/>
                      <a:r>
                        <a:rPr lang="tr-TR" sz="1400" b="1" i="0" u="none" strike="noStrike" dirty="0">
                          <a:effectLst/>
                          <a:latin typeface="Century Gothic" panose="020B0502020202020204" pitchFamily="34" charset="0"/>
                        </a:rPr>
                        <a:t>PERAKENDE SATIŞ ADEDİ (OCAK-EKİM 2021)</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 xmlns:a16="http://schemas.microsoft.com/office/drawing/2014/main" val="3775126136"/>
                  </a:ext>
                </a:extLst>
              </a:tr>
              <a:tr h="368412">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KOLUMAN</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KRONE</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SCHMITZ</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TIRSAN</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T</a:t>
                      </a:r>
                      <a:r>
                        <a:rPr lang="tr-TR" sz="1400" b="1" i="0" u="none" strike="noStrike" kern="1200" dirty="0">
                          <a:solidFill>
                            <a:schemeClr val="tx1"/>
                          </a:solidFill>
                          <a:effectLst/>
                          <a:latin typeface="Century Gothic" panose="020B0502020202020204" pitchFamily="34" charset="0"/>
                          <a:ea typeface="+mn-ea"/>
                          <a:cs typeface="+mn-cs"/>
                        </a:rPr>
                        <a:t>OPLAM</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85422971"/>
                  </a:ext>
                </a:extLst>
              </a:tr>
              <a:tr h="368412">
                <a:tc>
                  <a:txBody>
                    <a:bodyPr/>
                    <a:lstStyle/>
                    <a:p>
                      <a:pPr lvl="1" algn="l" fontAlgn="ctr"/>
                      <a:r>
                        <a:rPr lang="tr-TR" sz="1400" b="1" i="0" u="none" strike="noStrike" dirty="0">
                          <a:effectLst/>
                          <a:latin typeface="Century Gothic" panose="020B0502020202020204" pitchFamily="34" charset="0"/>
                        </a:rPr>
                        <a:t>TENTELİ/PERDELİ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353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1.083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644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3.912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5.992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2303014996"/>
                  </a:ext>
                </a:extLst>
              </a:tr>
              <a:tr h="368412">
                <a:tc>
                  <a:txBody>
                    <a:bodyPr/>
                    <a:lstStyle/>
                    <a:p>
                      <a:pPr lvl="1" algn="l" fontAlgn="ctr"/>
                      <a:r>
                        <a:rPr lang="tr-TR" sz="1400" b="1" i="0" u="none" strike="noStrike" dirty="0">
                          <a:effectLst/>
                          <a:latin typeface="Century Gothic" panose="020B0502020202020204" pitchFamily="34" charset="0"/>
                        </a:rPr>
                        <a:t>KUTU TİPİ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253569862"/>
                  </a:ext>
                </a:extLst>
              </a:tr>
              <a:tr h="368412">
                <a:tc>
                  <a:txBody>
                    <a:bodyPr/>
                    <a:lstStyle/>
                    <a:p>
                      <a:pPr lvl="1" algn="l" fontAlgn="ctr"/>
                      <a:r>
                        <a:rPr lang="tr-TR" sz="1400" b="1" i="0" u="none" strike="noStrike" dirty="0">
                          <a:effectLst/>
                          <a:latin typeface="Century Gothic" panose="020B0502020202020204" pitchFamily="34" charset="0"/>
                        </a:rPr>
                        <a:t>FRİGORİFİK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364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854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159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1.377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650269573"/>
                  </a:ext>
                </a:extLst>
              </a:tr>
              <a:tr h="368412">
                <a:tc>
                  <a:txBody>
                    <a:bodyPr/>
                    <a:lstStyle/>
                    <a:p>
                      <a:pPr lvl="1" algn="l" fontAlgn="ctr"/>
                      <a:r>
                        <a:rPr lang="tr-TR" sz="1400" b="1" i="0" u="none" strike="noStrike" dirty="0">
                          <a:effectLst/>
                          <a:latin typeface="Century Gothic" panose="020B0502020202020204" pitchFamily="34" charset="0"/>
                        </a:rPr>
                        <a:t>PLATFORM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298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413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800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3879899608"/>
                  </a:ext>
                </a:extLst>
              </a:tr>
              <a:tr h="346239">
                <a:tc>
                  <a:txBody>
                    <a:bodyPr/>
                    <a:lstStyle/>
                    <a:p>
                      <a:pPr lvl="1" algn="l" fontAlgn="ctr"/>
                      <a:r>
                        <a:rPr lang="tr-TR" sz="1400" b="1" i="0" u="none" strike="noStrike" dirty="0">
                          <a:effectLst/>
                          <a:latin typeface="Century Gothic" panose="020B0502020202020204" pitchFamily="34" charset="0"/>
                        </a:rPr>
                        <a:t>SASİ ARAÇLAR</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131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213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858753338"/>
                  </a:ext>
                </a:extLst>
              </a:tr>
              <a:tr h="400808">
                <a:tc>
                  <a:txBody>
                    <a:bodyPr/>
                    <a:lstStyle/>
                    <a:p>
                      <a:pPr lvl="1" algn="l" fontAlgn="ctr"/>
                      <a:r>
                        <a:rPr lang="tr-TR" sz="1400" b="1" i="0" u="none" strike="noStrike" dirty="0">
                          <a:effectLst/>
                          <a:latin typeface="Century Gothic" panose="020B0502020202020204" pitchFamily="34" charset="0"/>
                        </a:rPr>
                        <a:t>DÖKME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4129982857"/>
                  </a:ext>
                </a:extLst>
              </a:tr>
              <a:tr h="369661">
                <a:tc>
                  <a:txBody>
                    <a:bodyPr/>
                    <a:lstStyle/>
                    <a:p>
                      <a:pPr marL="342900" marR="0" lvl="1" indent="0" algn="l"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SIVI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132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134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3368808768"/>
                  </a:ext>
                </a:extLst>
              </a:tr>
              <a:tr h="368412">
                <a:tc>
                  <a:txBody>
                    <a:bodyPr/>
                    <a:lstStyle/>
                    <a:p>
                      <a:pPr lvl="1" algn="l" fontAlgn="ctr"/>
                      <a:r>
                        <a:rPr lang="tr-TR" sz="1400" b="1" i="0" u="none" strike="noStrike" dirty="0">
                          <a:effectLst/>
                          <a:latin typeface="Century Gothic" panose="020B0502020202020204" pitchFamily="34" charset="0"/>
                        </a:rPr>
                        <a:t>ÖZEL</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185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185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3323681119"/>
                  </a:ext>
                </a:extLst>
              </a:tr>
              <a:tr h="368412">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485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1.876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1.498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4.922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8.781</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36612682"/>
                  </a:ext>
                </a:extLst>
              </a:tr>
            </a:tbl>
          </a:graphicData>
        </a:graphic>
      </p:graphicFrame>
    </p:spTree>
    <p:extLst>
      <p:ext uri="{BB962C8B-B14F-4D97-AF65-F5344CB8AC3E}">
        <p14:creationId xmlns:p14="http://schemas.microsoft.com/office/powerpoint/2010/main" val="3845081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 xmlns:a16="http://schemas.microsoft.com/office/drawing/2014/main" id="{9A680EB4-CFB1-4E69-B2CC-678024771F91}"/>
              </a:ext>
            </a:extLst>
          </p:cNvPr>
          <p:cNvSpPr txBox="1"/>
          <p:nvPr/>
        </p:nvSpPr>
        <p:spPr>
          <a:xfrm>
            <a:off x="140207" y="1142480"/>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Hakkında</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0" name="TextBox 69">
            <a:extLst>
              <a:ext uri="{FF2B5EF4-FFF2-40B4-BE49-F238E27FC236}">
                <a16:creationId xmlns="" xmlns:a16="http://schemas.microsoft.com/office/drawing/2014/main" id="{8EFEFCE7-61E5-41B4-9045-8D51237D3EAD}"/>
              </a:ext>
            </a:extLst>
          </p:cNvPr>
          <p:cNvSpPr txBox="1"/>
          <p:nvPr/>
        </p:nvSpPr>
        <p:spPr>
          <a:xfrm>
            <a:off x="140207" y="1641554"/>
            <a:ext cx="6577586" cy="2015936"/>
          </a:xfrm>
          <a:prstGeom prst="rect">
            <a:avLst/>
          </a:prstGeom>
          <a:noFill/>
        </p:spPr>
        <p:txBody>
          <a:bodyPr wrap="square" rtlCol="0">
            <a:spAutoFit/>
          </a:bodyPr>
          <a:lstStyle/>
          <a:p>
            <a:pPr lvl="0">
              <a:defRPr/>
            </a:pPr>
            <a:r>
              <a:rPr lang="tr-TR" sz="1250" dirty="0">
                <a:solidFill>
                  <a:prstClr val="black"/>
                </a:solidFill>
                <a:latin typeface="Century Gothic" panose="020B0502020202020204" pitchFamily="34" charset="0"/>
                <a:ea typeface="Verdana" panose="020B0604030504040204" pitchFamily="34" charset="0"/>
              </a:rPr>
              <a:t>Kısa adı TAİD olan Ağır Ticari Araçlar Derneği, Mayıs 2000’de Ticari Araç İthalatçıları Derneği adıyla kurulmuştur. Kuruluş çalışmalarına 1999 yılında başlayan TAİD, Avrupa’nın önde gelen ticari araç üreticilerinin ülkemizdeki ithalatçılarını bir dernek çatısı altında toplamıştır.</a:t>
            </a:r>
          </a:p>
          <a:p>
            <a:pPr lvl="0">
              <a:defRPr/>
            </a:pPr>
            <a:r>
              <a:rPr lang="tr-TR" sz="1250" dirty="0">
                <a:solidFill>
                  <a:prstClr val="black"/>
                </a:solidFill>
                <a:latin typeface="Century Gothic" panose="020B0502020202020204" pitchFamily="34" charset="0"/>
                <a:ea typeface="Verdana" panose="020B0604030504040204" pitchFamily="34" charset="0"/>
              </a:rPr>
              <a:t>Derneğin amacı, Ülkemizde yerleşik ağır ticari araç (azami yüklü ağırlığı 3,5 ton ve üzeri ticari taşıt araçları ve bunların tamamlayıcısı treyler ve diğer üstyapılar) imalatçı, ithalatçı ve distribütörlerini temsilen kullanıcı sektörlerin Avrupa Birliği normları doğrultusunda gelişimini sağlamak, tüketici ve toplum yararına taşımacılık sektörü ile ilgili diğer kuruluşlarla işbirliğinde bulunmak ve sektör mensuplarının hak ve yararlarını gözetmektir. </a:t>
            </a:r>
          </a:p>
        </p:txBody>
      </p:sp>
      <p:sp>
        <p:nvSpPr>
          <p:cNvPr id="71" name="TextBox 70">
            <a:extLst>
              <a:ext uri="{FF2B5EF4-FFF2-40B4-BE49-F238E27FC236}">
                <a16:creationId xmlns="" xmlns:a16="http://schemas.microsoft.com/office/drawing/2014/main" id="{57E0B0DA-EEB8-48B4-987C-D69C506D3B89}"/>
              </a:ext>
            </a:extLst>
          </p:cNvPr>
          <p:cNvSpPr txBox="1"/>
          <p:nvPr/>
        </p:nvSpPr>
        <p:spPr>
          <a:xfrm>
            <a:off x="140207" y="378723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TAİD Üyeleri</a:t>
            </a:r>
          </a:p>
        </p:txBody>
      </p:sp>
      <p:sp>
        <p:nvSpPr>
          <p:cNvPr id="76" name="TextBox 75">
            <a:extLst>
              <a:ext uri="{FF2B5EF4-FFF2-40B4-BE49-F238E27FC236}">
                <a16:creationId xmlns="" xmlns:a16="http://schemas.microsoft.com/office/drawing/2014/main" id="{8A4551E9-5209-4184-A197-57AB9F9B3B90}"/>
              </a:ext>
            </a:extLst>
          </p:cNvPr>
          <p:cNvSpPr txBox="1"/>
          <p:nvPr/>
        </p:nvSpPr>
        <p:spPr>
          <a:xfrm>
            <a:off x="140207" y="752579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İletişim</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7" name="TextBox 76">
            <a:extLst>
              <a:ext uri="{FF2B5EF4-FFF2-40B4-BE49-F238E27FC236}">
                <a16:creationId xmlns="" xmlns:a16="http://schemas.microsoft.com/office/drawing/2014/main" id="{F2C34DD4-DD48-405E-8465-16E5D732340C}"/>
              </a:ext>
            </a:extLst>
          </p:cNvPr>
          <p:cNvSpPr txBox="1"/>
          <p:nvPr/>
        </p:nvSpPr>
        <p:spPr>
          <a:xfrm>
            <a:off x="140207" y="8024866"/>
            <a:ext cx="6577586" cy="738664"/>
          </a:xfrm>
          <a:prstGeom prst="rect">
            <a:avLst/>
          </a:prstGeom>
          <a:noFill/>
        </p:spPr>
        <p:txBody>
          <a:bodyPr wrap="square" rtlCol="0">
            <a:spAutoFit/>
          </a:bodyPr>
          <a:lstStyle/>
          <a:p>
            <a:pPr lvl="0">
              <a:defRPr/>
            </a:pPr>
            <a:r>
              <a:rPr lang="tr-TR" sz="1400" b="1" dirty="0">
                <a:solidFill>
                  <a:prstClr val="black"/>
                </a:solidFill>
                <a:latin typeface="Century Gothic" panose="020B0502020202020204" pitchFamily="34" charset="0"/>
                <a:ea typeface="Verdana" panose="020B0604030504040204" pitchFamily="34" charset="0"/>
              </a:rPr>
              <a:t>Mustafa Şehirli</a:t>
            </a:r>
          </a:p>
          <a:p>
            <a:pPr lvl="0">
              <a:defRPr/>
            </a:pPr>
            <a:r>
              <a:rPr lang="tr-TR" sz="1400" dirty="0">
                <a:solidFill>
                  <a:prstClr val="black"/>
                </a:solidFill>
                <a:latin typeface="Century Gothic" panose="020B0502020202020204" pitchFamily="34" charset="0"/>
                <a:ea typeface="Verdana" panose="020B0604030504040204" pitchFamily="34" charset="0"/>
              </a:rPr>
              <a:t>Genel Sekreter</a:t>
            </a:r>
          </a:p>
          <a:p>
            <a:pPr lvl="0">
              <a:defRPr/>
            </a:pPr>
            <a:r>
              <a:rPr lang="tr-TR" sz="1400" i="1" dirty="0">
                <a:solidFill>
                  <a:prstClr val="black"/>
                </a:solidFill>
                <a:latin typeface="Century Gothic" panose="020B0502020202020204" pitchFamily="34" charset="0"/>
                <a:ea typeface="Verdana" panose="020B0604030504040204" pitchFamily="34" charset="0"/>
              </a:rPr>
              <a:t>taid@taid.org.tr </a:t>
            </a:r>
          </a:p>
        </p:txBody>
      </p:sp>
      <p:sp>
        <p:nvSpPr>
          <p:cNvPr id="20" name="Rectangle 19">
            <a:extLst>
              <a:ext uri="{FF2B5EF4-FFF2-40B4-BE49-F238E27FC236}">
                <a16:creationId xmlns="" xmlns:a16="http://schemas.microsoft.com/office/drawing/2014/main" id="{94062076-E94F-4AEA-A7A9-C2EB6770B8BB}"/>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5" name="Group 4">
            <a:extLst>
              <a:ext uri="{FF2B5EF4-FFF2-40B4-BE49-F238E27FC236}">
                <a16:creationId xmlns="" xmlns:a16="http://schemas.microsoft.com/office/drawing/2014/main" id="{74CBDDFE-0F50-4911-8746-F6B186087E30}"/>
              </a:ext>
            </a:extLst>
          </p:cNvPr>
          <p:cNvGrpSpPr/>
          <p:nvPr/>
        </p:nvGrpSpPr>
        <p:grpSpPr>
          <a:xfrm>
            <a:off x="74756" y="4314509"/>
            <a:ext cx="1620000" cy="597895"/>
            <a:chOff x="74756" y="4314509"/>
            <a:chExt cx="1620000" cy="597895"/>
          </a:xfrm>
        </p:grpSpPr>
        <p:pic>
          <p:nvPicPr>
            <p:cNvPr id="4" name="Picture 3">
              <a:extLst>
                <a:ext uri="{FF2B5EF4-FFF2-40B4-BE49-F238E27FC236}">
                  <a16:creationId xmlns="" xmlns:a16="http://schemas.microsoft.com/office/drawing/2014/main" id="{C363ADA5-B058-48CE-A01A-D8F00C57373D}"/>
                </a:ext>
              </a:extLst>
            </p:cNvPr>
            <p:cNvPicPr>
              <a:picLocks noChangeAspect="1"/>
            </p:cNvPicPr>
            <p:nvPr/>
          </p:nvPicPr>
          <p:blipFill rotWithShape="1">
            <a:blip r:embed="rId3"/>
            <a:srcRect b="33164"/>
            <a:stretch/>
          </p:blipFill>
          <p:spPr>
            <a:xfrm>
              <a:off x="74756" y="4314509"/>
              <a:ext cx="1620000" cy="407274"/>
            </a:xfrm>
            <a:prstGeom prst="rect">
              <a:avLst/>
            </a:prstGeom>
          </p:spPr>
        </p:pic>
        <p:sp>
          <p:nvSpPr>
            <p:cNvPr id="2" name="TextBox 1">
              <a:extLst>
                <a:ext uri="{FF2B5EF4-FFF2-40B4-BE49-F238E27FC236}">
                  <a16:creationId xmlns="" xmlns:a16="http://schemas.microsoft.com/office/drawing/2014/main" id="{79197CA6-3ED4-4945-8932-2AA4D7929B89}"/>
                </a:ext>
              </a:extLst>
            </p:cNvPr>
            <p:cNvSpPr txBox="1"/>
            <p:nvPr/>
          </p:nvSpPr>
          <p:spPr>
            <a:xfrm>
              <a:off x="172862" y="4727738"/>
              <a:ext cx="1423788"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Doğuş Otomotiv Servis ve Tic. A.Ş.</a:t>
              </a:r>
            </a:p>
          </p:txBody>
        </p:sp>
      </p:grpSp>
      <p:grpSp>
        <p:nvGrpSpPr>
          <p:cNvPr id="21" name="Group 20">
            <a:extLst>
              <a:ext uri="{FF2B5EF4-FFF2-40B4-BE49-F238E27FC236}">
                <a16:creationId xmlns="" xmlns:a16="http://schemas.microsoft.com/office/drawing/2014/main" id="{CD565D77-FD1A-4C0A-A2B2-B96D4733F0B6}"/>
              </a:ext>
            </a:extLst>
          </p:cNvPr>
          <p:cNvGrpSpPr/>
          <p:nvPr/>
        </p:nvGrpSpPr>
        <p:grpSpPr>
          <a:xfrm>
            <a:off x="1760300" y="4314509"/>
            <a:ext cx="1620000" cy="597895"/>
            <a:chOff x="1756138" y="4314509"/>
            <a:chExt cx="1620000" cy="597895"/>
          </a:xfrm>
        </p:grpSpPr>
        <p:pic>
          <p:nvPicPr>
            <p:cNvPr id="6" name="Picture 5">
              <a:extLst>
                <a:ext uri="{FF2B5EF4-FFF2-40B4-BE49-F238E27FC236}">
                  <a16:creationId xmlns="" xmlns:a16="http://schemas.microsoft.com/office/drawing/2014/main" id="{7463A3C3-E138-43DF-8A49-BEA189FD7FC7}"/>
                </a:ext>
              </a:extLst>
            </p:cNvPr>
            <p:cNvPicPr>
              <a:picLocks noChangeAspect="1"/>
            </p:cNvPicPr>
            <p:nvPr/>
          </p:nvPicPr>
          <p:blipFill rotWithShape="1">
            <a:blip r:embed="rId4"/>
            <a:srcRect b="26256"/>
            <a:stretch/>
          </p:blipFill>
          <p:spPr>
            <a:xfrm>
              <a:off x="1756138" y="4314509"/>
              <a:ext cx="1620000" cy="455612"/>
            </a:xfrm>
            <a:prstGeom prst="rect">
              <a:avLst/>
            </a:prstGeom>
          </p:spPr>
        </p:pic>
        <p:sp>
          <p:nvSpPr>
            <p:cNvPr id="84" name="TextBox 83">
              <a:extLst>
                <a:ext uri="{FF2B5EF4-FFF2-40B4-BE49-F238E27FC236}">
                  <a16:creationId xmlns="" xmlns:a16="http://schemas.microsoft.com/office/drawing/2014/main" id="{0A6D8949-DBE6-4996-BC75-C5E8A9A505B9}"/>
                </a:ext>
              </a:extLst>
            </p:cNvPr>
            <p:cNvSpPr txBox="1"/>
            <p:nvPr/>
          </p:nvSpPr>
          <p:spPr>
            <a:xfrm>
              <a:off x="1993706" y="4727738"/>
              <a:ext cx="1144865"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Ford Otomotiv Sanayi A.Ş.</a:t>
              </a:r>
            </a:p>
          </p:txBody>
        </p:sp>
      </p:grpSp>
      <p:grpSp>
        <p:nvGrpSpPr>
          <p:cNvPr id="22" name="Group 21">
            <a:extLst>
              <a:ext uri="{FF2B5EF4-FFF2-40B4-BE49-F238E27FC236}">
                <a16:creationId xmlns="" xmlns:a16="http://schemas.microsoft.com/office/drawing/2014/main" id="{3C6D4BCD-1DD9-4D16-9885-B83B951C3CEC}"/>
              </a:ext>
            </a:extLst>
          </p:cNvPr>
          <p:cNvGrpSpPr/>
          <p:nvPr/>
        </p:nvGrpSpPr>
        <p:grpSpPr>
          <a:xfrm>
            <a:off x="3445844" y="4314509"/>
            <a:ext cx="1620000" cy="597895"/>
            <a:chOff x="3451016" y="4314509"/>
            <a:chExt cx="1620000" cy="597895"/>
          </a:xfrm>
        </p:grpSpPr>
        <p:pic>
          <p:nvPicPr>
            <p:cNvPr id="8" name="Picture 7">
              <a:extLst>
                <a:ext uri="{FF2B5EF4-FFF2-40B4-BE49-F238E27FC236}">
                  <a16:creationId xmlns="" xmlns:a16="http://schemas.microsoft.com/office/drawing/2014/main" id="{6BEBE584-E372-44C3-B20E-569D9613A4DB}"/>
                </a:ext>
              </a:extLst>
            </p:cNvPr>
            <p:cNvPicPr>
              <a:picLocks noChangeAspect="1"/>
            </p:cNvPicPr>
            <p:nvPr/>
          </p:nvPicPr>
          <p:blipFill rotWithShape="1">
            <a:blip r:embed="rId5"/>
            <a:srcRect b="25536"/>
            <a:stretch/>
          </p:blipFill>
          <p:spPr>
            <a:xfrm>
              <a:off x="3451016" y="4314509"/>
              <a:ext cx="1620000" cy="446522"/>
            </a:xfrm>
            <a:prstGeom prst="rect">
              <a:avLst/>
            </a:prstGeom>
          </p:spPr>
        </p:pic>
        <p:sp>
          <p:nvSpPr>
            <p:cNvPr id="85" name="TextBox 84">
              <a:extLst>
                <a:ext uri="{FF2B5EF4-FFF2-40B4-BE49-F238E27FC236}">
                  <a16:creationId xmlns="" xmlns:a16="http://schemas.microsoft.com/office/drawing/2014/main" id="{C71EDA37-A4AE-44F9-9D33-55DC24E91C16}"/>
                </a:ext>
              </a:extLst>
            </p:cNvPr>
            <p:cNvSpPr txBox="1"/>
            <p:nvPr/>
          </p:nvSpPr>
          <p:spPr>
            <a:xfrm>
              <a:off x="3621258" y="4727738"/>
              <a:ext cx="1279517"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Iveco</a:t>
              </a:r>
              <a:r>
                <a:rPr lang="tr-TR" sz="600" dirty="0">
                  <a:solidFill>
                    <a:srgbClr val="53565A"/>
                  </a:solidFill>
                  <a:latin typeface="Century Gothic" panose="020B0502020202020204" pitchFamily="34" charset="0"/>
                </a:rPr>
                <a:t> Araç Sanayi ve Tic. A.Ş.</a:t>
              </a:r>
            </a:p>
          </p:txBody>
        </p:sp>
      </p:grpSp>
      <p:grpSp>
        <p:nvGrpSpPr>
          <p:cNvPr id="23" name="Group 22">
            <a:extLst>
              <a:ext uri="{FF2B5EF4-FFF2-40B4-BE49-F238E27FC236}">
                <a16:creationId xmlns="" xmlns:a16="http://schemas.microsoft.com/office/drawing/2014/main" id="{4AD56FF3-4E45-4E4F-AF3A-85E9DF77DCF9}"/>
              </a:ext>
            </a:extLst>
          </p:cNvPr>
          <p:cNvGrpSpPr/>
          <p:nvPr/>
        </p:nvGrpSpPr>
        <p:grpSpPr>
          <a:xfrm>
            <a:off x="5131388" y="4314509"/>
            <a:ext cx="1620000" cy="597895"/>
            <a:chOff x="5131388" y="4314509"/>
            <a:chExt cx="1620000" cy="597895"/>
          </a:xfrm>
        </p:grpSpPr>
        <p:pic>
          <p:nvPicPr>
            <p:cNvPr id="9" name="Picture 8">
              <a:extLst>
                <a:ext uri="{FF2B5EF4-FFF2-40B4-BE49-F238E27FC236}">
                  <a16:creationId xmlns="" xmlns:a16="http://schemas.microsoft.com/office/drawing/2014/main" id="{8D7EF9DC-2A5C-44C7-AA83-D114E340322D}"/>
                </a:ext>
              </a:extLst>
            </p:cNvPr>
            <p:cNvPicPr>
              <a:picLocks noChangeAspect="1"/>
            </p:cNvPicPr>
            <p:nvPr/>
          </p:nvPicPr>
          <p:blipFill rotWithShape="1">
            <a:blip r:embed="rId6"/>
            <a:srcRect b="25283"/>
            <a:stretch/>
          </p:blipFill>
          <p:spPr>
            <a:xfrm>
              <a:off x="5131388" y="4314509"/>
              <a:ext cx="1620000" cy="443457"/>
            </a:xfrm>
            <a:prstGeom prst="rect">
              <a:avLst/>
            </a:prstGeom>
          </p:spPr>
        </p:pic>
        <p:sp>
          <p:nvSpPr>
            <p:cNvPr id="86" name="TextBox 85">
              <a:extLst>
                <a:ext uri="{FF2B5EF4-FFF2-40B4-BE49-F238E27FC236}">
                  <a16:creationId xmlns="" xmlns:a16="http://schemas.microsoft.com/office/drawing/2014/main" id="{B53F31A9-D7F8-4B78-9C2B-01CA8021BDC3}"/>
                </a:ext>
              </a:extLst>
            </p:cNvPr>
            <p:cNvSpPr txBox="1"/>
            <p:nvPr/>
          </p:nvSpPr>
          <p:spPr>
            <a:xfrm>
              <a:off x="5243120" y="4727738"/>
              <a:ext cx="139653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Karsan Otomotiv San. ve Tic. A.Ş.</a:t>
              </a:r>
            </a:p>
          </p:txBody>
        </p:sp>
      </p:grpSp>
      <p:grpSp>
        <p:nvGrpSpPr>
          <p:cNvPr id="24" name="Group 23">
            <a:extLst>
              <a:ext uri="{FF2B5EF4-FFF2-40B4-BE49-F238E27FC236}">
                <a16:creationId xmlns="" xmlns:a16="http://schemas.microsoft.com/office/drawing/2014/main" id="{E2A0369B-F5E0-44FC-805E-7F9E9646436B}"/>
              </a:ext>
            </a:extLst>
          </p:cNvPr>
          <p:cNvGrpSpPr/>
          <p:nvPr/>
        </p:nvGrpSpPr>
        <p:grpSpPr>
          <a:xfrm>
            <a:off x="74756" y="5037235"/>
            <a:ext cx="1620000" cy="590211"/>
            <a:chOff x="61260" y="5039440"/>
            <a:chExt cx="1620000" cy="590211"/>
          </a:xfrm>
        </p:grpSpPr>
        <p:pic>
          <p:nvPicPr>
            <p:cNvPr id="10" name="Picture 9">
              <a:extLst>
                <a:ext uri="{FF2B5EF4-FFF2-40B4-BE49-F238E27FC236}">
                  <a16:creationId xmlns="" xmlns:a16="http://schemas.microsoft.com/office/drawing/2014/main" id="{C7792C45-B0E7-40E7-9327-FA3C8B4C7283}"/>
                </a:ext>
              </a:extLst>
            </p:cNvPr>
            <p:cNvPicPr>
              <a:picLocks noChangeAspect="1"/>
            </p:cNvPicPr>
            <p:nvPr/>
          </p:nvPicPr>
          <p:blipFill rotWithShape="1">
            <a:blip r:embed="rId7"/>
            <a:srcRect b="31260"/>
            <a:stretch/>
          </p:blipFill>
          <p:spPr>
            <a:xfrm>
              <a:off x="61260" y="5039440"/>
              <a:ext cx="1620000" cy="405545"/>
            </a:xfrm>
            <a:prstGeom prst="rect">
              <a:avLst/>
            </a:prstGeom>
          </p:spPr>
        </p:pic>
        <p:sp>
          <p:nvSpPr>
            <p:cNvPr id="87" name="TextBox 86">
              <a:extLst>
                <a:ext uri="{FF2B5EF4-FFF2-40B4-BE49-F238E27FC236}">
                  <a16:creationId xmlns="" xmlns:a16="http://schemas.microsoft.com/office/drawing/2014/main" id="{FC8C0788-A597-411E-BFB7-C69F9B25BBDA}"/>
                </a:ext>
              </a:extLst>
            </p:cNvPr>
            <p:cNvSpPr txBox="1"/>
            <p:nvPr/>
          </p:nvSpPr>
          <p:spPr>
            <a:xfrm>
              <a:off x="237112" y="5444985"/>
              <a:ext cx="126829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Koluman Motorlu Araçlar A.Ş.</a:t>
              </a:r>
            </a:p>
          </p:txBody>
        </p:sp>
      </p:grpSp>
      <p:grpSp>
        <p:nvGrpSpPr>
          <p:cNvPr id="25" name="Group 24">
            <a:extLst>
              <a:ext uri="{FF2B5EF4-FFF2-40B4-BE49-F238E27FC236}">
                <a16:creationId xmlns="" xmlns:a16="http://schemas.microsoft.com/office/drawing/2014/main" id="{9D40FAAE-3B8C-438D-A17A-8EB926264AFE}"/>
              </a:ext>
            </a:extLst>
          </p:cNvPr>
          <p:cNvGrpSpPr/>
          <p:nvPr/>
        </p:nvGrpSpPr>
        <p:grpSpPr>
          <a:xfrm>
            <a:off x="1905110" y="5037235"/>
            <a:ext cx="1620000" cy="590211"/>
            <a:chOff x="1756138" y="5039440"/>
            <a:chExt cx="1620000" cy="590211"/>
          </a:xfrm>
        </p:grpSpPr>
        <p:pic>
          <p:nvPicPr>
            <p:cNvPr id="12" name="Picture 11">
              <a:extLst>
                <a:ext uri="{FF2B5EF4-FFF2-40B4-BE49-F238E27FC236}">
                  <a16:creationId xmlns="" xmlns:a16="http://schemas.microsoft.com/office/drawing/2014/main" id="{F391529E-9920-4304-BF48-EB2E2169032C}"/>
                </a:ext>
              </a:extLst>
            </p:cNvPr>
            <p:cNvPicPr>
              <a:picLocks noChangeAspect="1"/>
            </p:cNvPicPr>
            <p:nvPr/>
          </p:nvPicPr>
          <p:blipFill rotWithShape="1">
            <a:blip r:embed="rId8"/>
            <a:srcRect b="31106"/>
            <a:stretch/>
          </p:blipFill>
          <p:spPr>
            <a:xfrm>
              <a:off x="1756138" y="5039440"/>
              <a:ext cx="1620000" cy="405545"/>
            </a:xfrm>
            <a:prstGeom prst="rect">
              <a:avLst/>
            </a:prstGeom>
          </p:spPr>
        </p:pic>
        <p:sp>
          <p:nvSpPr>
            <p:cNvPr id="88" name="TextBox 87">
              <a:extLst>
                <a:ext uri="{FF2B5EF4-FFF2-40B4-BE49-F238E27FC236}">
                  <a16:creationId xmlns="" xmlns:a16="http://schemas.microsoft.com/office/drawing/2014/main" id="{C9146BB7-851F-4E0E-971F-1D1EF2E420E6}"/>
                </a:ext>
              </a:extLst>
            </p:cNvPr>
            <p:cNvSpPr txBox="1"/>
            <p:nvPr/>
          </p:nvSpPr>
          <p:spPr>
            <a:xfrm>
              <a:off x="1968859" y="5444985"/>
              <a:ext cx="1194558"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Krone</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Trailler</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Int</a:t>
              </a:r>
              <a:r>
                <a:rPr lang="tr-TR" sz="600" dirty="0">
                  <a:solidFill>
                    <a:srgbClr val="53565A"/>
                  </a:solidFill>
                  <a:latin typeface="Century Gothic" panose="020B0502020202020204" pitchFamily="34" charset="0"/>
                </a:rPr>
                <a:t>. Tic. Ltd. Şti.</a:t>
              </a:r>
            </a:p>
          </p:txBody>
        </p:sp>
      </p:grpSp>
      <p:grpSp>
        <p:nvGrpSpPr>
          <p:cNvPr id="26" name="Group 25">
            <a:extLst>
              <a:ext uri="{FF2B5EF4-FFF2-40B4-BE49-F238E27FC236}">
                <a16:creationId xmlns="" xmlns:a16="http://schemas.microsoft.com/office/drawing/2014/main" id="{6E58D05A-21F7-4798-85FB-73ADBADCEC71}"/>
              </a:ext>
            </a:extLst>
          </p:cNvPr>
          <p:cNvGrpSpPr/>
          <p:nvPr/>
        </p:nvGrpSpPr>
        <p:grpSpPr>
          <a:xfrm>
            <a:off x="3735464" y="5037235"/>
            <a:ext cx="1404552" cy="590211"/>
            <a:chOff x="3436035" y="5039440"/>
            <a:chExt cx="1404552" cy="590211"/>
          </a:xfrm>
        </p:grpSpPr>
        <p:pic>
          <p:nvPicPr>
            <p:cNvPr id="13" name="Picture 12">
              <a:extLst>
                <a:ext uri="{FF2B5EF4-FFF2-40B4-BE49-F238E27FC236}">
                  <a16:creationId xmlns="" xmlns:a16="http://schemas.microsoft.com/office/drawing/2014/main" id="{C455EBC9-0729-4BD0-9D0E-3B063CA45D66}"/>
                </a:ext>
              </a:extLst>
            </p:cNvPr>
            <p:cNvPicPr>
              <a:picLocks noChangeAspect="1"/>
            </p:cNvPicPr>
            <p:nvPr/>
          </p:nvPicPr>
          <p:blipFill rotWithShape="1">
            <a:blip r:embed="rId9"/>
            <a:srcRect b="20843"/>
            <a:stretch/>
          </p:blipFill>
          <p:spPr>
            <a:xfrm>
              <a:off x="3437802" y="5039440"/>
              <a:ext cx="1401019" cy="416689"/>
            </a:xfrm>
            <a:prstGeom prst="rect">
              <a:avLst/>
            </a:prstGeom>
          </p:spPr>
        </p:pic>
        <p:sp>
          <p:nvSpPr>
            <p:cNvPr id="89" name="TextBox 88">
              <a:extLst>
                <a:ext uri="{FF2B5EF4-FFF2-40B4-BE49-F238E27FC236}">
                  <a16:creationId xmlns="" xmlns:a16="http://schemas.microsoft.com/office/drawing/2014/main" id="{485214D7-1A98-46F2-8422-EC2C8193BD5D}"/>
                </a:ext>
              </a:extLst>
            </p:cNvPr>
            <p:cNvSpPr txBox="1"/>
            <p:nvPr/>
          </p:nvSpPr>
          <p:spPr>
            <a:xfrm>
              <a:off x="3436035" y="5444985"/>
              <a:ext cx="1404552"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MAN Kamyon ve Otobüs Tic. A.Ş.</a:t>
              </a:r>
            </a:p>
          </p:txBody>
        </p:sp>
      </p:grpSp>
      <p:grpSp>
        <p:nvGrpSpPr>
          <p:cNvPr id="27" name="Group 26">
            <a:extLst>
              <a:ext uri="{FF2B5EF4-FFF2-40B4-BE49-F238E27FC236}">
                <a16:creationId xmlns="" xmlns:a16="http://schemas.microsoft.com/office/drawing/2014/main" id="{F852AC07-2015-4FCA-96C9-2B4B33ADAB7A}"/>
              </a:ext>
            </a:extLst>
          </p:cNvPr>
          <p:cNvGrpSpPr/>
          <p:nvPr/>
        </p:nvGrpSpPr>
        <p:grpSpPr>
          <a:xfrm>
            <a:off x="5350369" y="5037235"/>
            <a:ext cx="1401019" cy="590211"/>
            <a:chOff x="5145895" y="5039440"/>
            <a:chExt cx="1401019" cy="590211"/>
          </a:xfrm>
        </p:grpSpPr>
        <p:pic>
          <p:nvPicPr>
            <p:cNvPr id="14" name="Picture 13">
              <a:extLst>
                <a:ext uri="{FF2B5EF4-FFF2-40B4-BE49-F238E27FC236}">
                  <a16:creationId xmlns="" xmlns:a16="http://schemas.microsoft.com/office/drawing/2014/main" id="{4B6582E8-5961-4EEA-A46E-230980002392}"/>
                </a:ext>
              </a:extLst>
            </p:cNvPr>
            <p:cNvPicPr>
              <a:picLocks noChangeAspect="1"/>
            </p:cNvPicPr>
            <p:nvPr/>
          </p:nvPicPr>
          <p:blipFill rotWithShape="1">
            <a:blip r:embed="rId10"/>
            <a:srcRect b="16786"/>
            <a:stretch/>
          </p:blipFill>
          <p:spPr>
            <a:xfrm>
              <a:off x="5145895" y="5039440"/>
              <a:ext cx="1401019" cy="418324"/>
            </a:xfrm>
            <a:prstGeom prst="rect">
              <a:avLst/>
            </a:prstGeom>
          </p:spPr>
        </p:pic>
        <p:sp>
          <p:nvSpPr>
            <p:cNvPr id="90" name="TextBox 89">
              <a:extLst>
                <a:ext uri="{FF2B5EF4-FFF2-40B4-BE49-F238E27FC236}">
                  <a16:creationId xmlns="" xmlns:a16="http://schemas.microsoft.com/office/drawing/2014/main" id="{9A60C0CA-EDB5-4AE1-B754-28F4DA98907F}"/>
                </a:ext>
              </a:extLst>
            </p:cNvPr>
            <p:cNvSpPr txBox="1"/>
            <p:nvPr/>
          </p:nvSpPr>
          <p:spPr>
            <a:xfrm>
              <a:off x="5307635" y="5444985"/>
              <a:ext cx="1077539"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Mercedes-Benz Türk A.Ş.</a:t>
              </a:r>
            </a:p>
          </p:txBody>
        </p:sp>
      </p:grpSp>
      <p:grpSp>
        <p:nvGrpSpPr>
          <p:cNvPr id="28" name="Group 27">
            <a:extLst>
              <a:ext uri="{FF2B5EF4-FFF2-40B4-BE49-F238E27FC236}">
                <a16:creationId xmlns="" xmlns:a16="http://schemas.microsoft.com/office/drawing/2014/main" id="{FF47BDE1-1477-4998-9051-D0642011A3DF}"/>
              </a:ext>
            </a:extLst>
          </p:cNvPr>
          <p:cNvGrpSpPr/>
          <p:nvPr/>
        </p:nvGrpSpPr>
        <p:grpSpPr>
          <a:xfrm>
            <a:off x="74756" y="5744306"/>
            <a:ext cx="1636987" cy="637106"/>
            <a:chOff x="46299" y="5740747"/>
            <a:chExt cx="1636987" cy="637106"/>
          </a:xfrm>
        </p:grpSpPr>
        <p:pic>
          <p:nvPicPr>
            <p:cNvPr id="15" name="Picture 14">
              <a:extLst>
                <a:ext uri="{FF2B5EF4-FFF2-40B4-BE49-F238E27FC236}">
                  <a16:creationId xmlns="" xmlns:a16="http://schemas.microsoft.com/office/drawing/2014/main" id="{A2278F0B-07E2-4748-8AEB-B24E88E46340}"/>
                </a:ext>
              </a:extLst>
            </p:cNvPr>
            <p:cNvPicPr>
              <a:picLocks noChangeAspect="1"/>
            </p:cNvPicPr>
            <p:nvPr/>
          </p:nvPicPr>
          <p:blipFill rotWithShape="1">
            <a:blip r:embed="rId11"/>
            <a:srcRect b="27564"/>
            <a:stretch/>
          </p:blipFill>
          <p:spPr>
            <a:xfrm>
              <a:off x="54792" y="5740747"/>
              <a:ext cx="1620000" cy="446693"/>
            </a:xfrm>
            <a:prstGeom prst="rect">
              <a:avLst/>
            </a:prstGeom>
          </p:spPr>
        </p:pic>
        <p:sp>
          <p:nvSpPr>
            <p:cNvPr id="91" name="TextBox 90">
              <a:extLst>
                <a:ext uri="{FF2B5EF4-FFF2-40B4-BE49-F238E27FC236}">
                  <a16:creationId xmlns="" xmlns:a16="http://schemas.microsoft.com/office/drawing/2014/main" id="{8440A136-5DCC-4D96-A00F-DFD86AFB9343}"/>
                </a:ext>
              </a:extLst>
            </p:cNvPr>
            <p:cNvSpPr txBox="1"/>
            <p:nvPr/>
          </p:nvSpPr>
          <p:spPr>
            <a:xfrm>
              <a:off x="46299" y="6193187"/>
              <a:ext cx="1636987"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Otokar Otomotiv ve Savunma San. A.Ş.</a:t>
              </a:r>
            </a:p>
          </p:txBody>
        </p:sp>
      </p:grpSp>
      <p:grpSp>
        <p:nvGrpSpPr>
          <p:cNvPr id="29" name="Group 28">
            <a:extLst>
              <a:ext uri="{FF2B5EF4-FFF2-40B4-BE49-F238E27FC236}">
                <a16:creationId xmlns="" xmlns:a16="http://schemas.microsoft.com/office/drawing/2014/main" id="{B1F4D1BA-68F4-4ECD-B75D-BAC9BC857DA8}"/>
              </a:ext>
            </a:extLst>
          </p:cNvPr>
          <p:cNvGrpSpPr/>
          <p:nvPr/>
        </p:nvGrpSpPr>
        <p:grpSpPr>
          <a:xfrm>
            <a:off x="1705264" y="5744306"/>
            <a:ext cx="1645002" cy="637106"/>
            <a:chOff x="1742357" y="5740747"/>
            <a:chExt cx="1645002" cy="637106"/>
          </a:xfrm>
        </p:grpSpPr>
        <p:pic>
          <p:nvPicPr>
            <p:cNvPr id="16" name="Picture 15">
              <a:extLst>
                <a:ext uri="{FF2B5EF4-FFF2-40B4-BE49-F238E27FC236}">
                  <a16:creationId xmlns="" xmlns:a16="http://schemas.microsoft.com/office/drawing/2014/main" id="{AFE33C1F-30C9-4358-9904-C4734E22865F}"/>
                </a:ext>
              </a:extLst>
            </p:cNvPr>
            <p:cNvPicPr>
              <a:picLocks noChangeAspect="1"/>
            </p:cNvPicPr>
            <p:nvPr/>
          </p:nvPicPr>
          <p:blipFill rotWithShape="1">
            <a:blip r:embed="rId12"/>
            <a:srcRect b="24474"/>
            <a:stretch/>
          </p:blipFill>
          <p:spPr>
            <a:xfrm>
              <a:off x="1754858" y="5740747"/>
              <a:ext cx="1620000" cy="456485"/>
            </a:xfrm>
            <a:prstGeom prst="rect">
              <a:avLst/>
            </a:prstGeom>
          </p:spPr>
        </p:pic>
        <p:sp>
          <p:nvSpPr>
            <p:cNvPr id="92" name="TextBox 91">
              <a:extLst>
                <a:ext uri="{FF2B5EF4-FFF2-40B4-BE49-F238E27FC236}">
                  <a16:creationId xmlns="" xmlns:a16="http://schemas.microsoft.com/office/drawing/2014/main" id="{4D0A6084-D99F-47C5-B953-B66D251DB5B7}"/>
                </a:ext>
              </a:extLst>
            </p:cNvPr>
            <p:cNvSpPr txBox="1"/>
            <p:nvPr/>
          </p:nvSpPr>
          <p:spPr>
            <a:xfrm>
              <a:off x="1742357" y="6193187"/>
              <a:ext cx="1645002"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Schmitz</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Cargobull</a:t>
              </a:r>
              <a:r>
                <a:rPr lang="tr-TR" sz="600" dirty="0">
                  <a:solidFill>
                    <a:srgbClr val="53565A"/>
                  </a:solidFill>
                  <a:latin typeface="Century Gothic" panose="020B0502020202020204" pitchFamily="34" charset="0"/>
                </a:rPr>
                <a:t> Treyler </a:t>
              </a:r>
              <a:r>
                <a:rPr lang="tr-TR" sz="600" dirty="0" err="1">
                  <a:solidFill>
                    <a:srgbClr val="53565A"/>
                  </a:solidFill>
                  <a:latin typeface="Century Gothic" panose="020B0502020202020204" pitchFamily="34" charset="0"/>
                </a:rPr>
                <a:t>San.Tic.Ltd.Şti</a:t>
              </a:r>
              <a:r>
                <a:rPr lang="tr-TR" sz="600" dirty="0">
                  <a:solidFill>
                    <a:srgbClr val="53565A"/>
                  </a:solidFill>
                  <a:latin typeface="Century Gothic" panose="020B0502020202020204" pitchFamily="34" charset="0"/>
                </a:rPr>
                <a:t>.</a:t>
              </a:r>
            </a:p>
          </p:txBody>
        </p:sp>
      </p:grpSp>
      <p:grpSp>
        <p:nvGrpSpPr>
          <p:cNvPr id="30" name="Group 29">
            <a:extLst>
              <a:ext uri="{FF2B5EF4-FFF2-40B4-BE49-F238E27FC236}">
                <a16:creationId xmlns="" xmlns:a16="http://schemas.microsoft.com/office/drawing/2014/main" id="{3A901306-3D54-4D88-B649-67D6BF26F0A1}"/>
              </a:ext>
            </a:extLst>
          </p:cNvPr>
          <p:cNvGrpSpPr/>
          <p:nvPr/>
        </p:nvGrpSpPr>
        <p:grpSpPr>
          <a:xfrm>
            <a:off x="3343787" y="5744306"/>
            <a:ext cx="1794081" cy="637106"/>
            <a:chOff x="3362357" y="5740747"/>
            <a:chExt cx="1794081" cy="637106"/>
          </a:xfrm>
        </p:grpSpPr>
        <p:pic>
          <p:nvPicPr>
            <p:cNvPr id="17" name="Picture 16">
              <a:extLst>
                <a:ext uri="{FF2B5EF4-FFF2-40B4-BE49-F238E27FC236}">
                  <a16:creationId xmlns="" xmlns:a16="http://schemas.microsoft.com/office/drawing/2014/main" id="{1B935F33-56D2-4719-98D6-9315407D5756}"/>
                </a:ext>
              </a:extLst>
            </p:cNvPr>
            <p:cNvPicPr>
              <a:picLocks noChangeAspect="1"/>
            </p:cNvPicPr>
            <p:nvPr/>
          </p:nvPicPr>
          <p:blipFill rotWithShape="1">
            <a:blip r:embed="rId13"/>
            <a:srcRect t="1" b="22685"/>
            <a:stretch/>
          </p:blipFill>
          <p:spPr>
            <a:xfrm>
              <a:off x="3451016" y="5740747"/>
              <a:ext cx="1620000" cy="456486"/>
            </a:xfrm>
            <a:prstGeom prst="rect">
              <a:avLst/>
            </a:prstGeom>
          </p:spPr>
        </p:pic>
        <p:sp>
          <p:nvSpPr>
            <p:cNvPr id="93" name="TextBox 92">
              <a:extLst>
                <a:ext uri="{FF2B5EF4-FFF2-40B4-BE49-F238E27FC236}">
                  <a16:creationId xmlns="" xmlns:a16="http://schemas.microsoft.com/office/drawing/2014/main" id="{0B76021B-43E8-4932-9536-11DB1EE6C338}"/>
                </a:ext>
              </a:extLst>
            </p:cNvPr>
            <p:cNvSpPr txBox="1"/>
            <p:nvPr/>
          </p:nvSpPr>
          <p:spPr>
            <a:xfrm>
              <a:off x="3362357" y="6193187"/>
              <a:ext cx="1794081"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Temsa</a:t>
              </a:r>
              <a:r>
                <a:rPr lang="tr-TR" sz="600" dirty="0">
                  <a:solidFill>
                    <a:srgbClr val="53565A"/>
                  </a:solidFill>
                  <a:latin typeface="Century Gothic" panose="020B0502020202020204" pitchFamily="34" charset="0"/>
                </a:rPr>
                <a:t> İş Makinaları İmalat Paz. ve Satış A.Ş.</a:t>
              </a:r>
            </a:p>
          </p:txBody>
        </p:sp>
      </p:grpSp>
      <p:grpSp>
        <p:nvGrpSpPr>
          <p:cNvPr id="31" name="Group 30">
            <a:extLst>
              <a:ext uri="{FF2B5EF4-FFF2-40B4-BE49-F238E27FC236}">
                <a16:creationId xmlns="" xmlns:a16="http://schemas.microsoft.com/office/drawing/2014/main" id="{8771633D-AE30-4BDF-A99A-3537FAD69C7B}"/>
              </a:ext>
            </a:extLst>
          </p:cNvPr>
          <p:cNvGrpSpPr/>
          <p:nvPr/>
        </p:nvGrpSpPr>
        <p:grpSpPr>
          <a:xfrm>
            <a:off x="5131388" y="5744306"/>
            <a:ext cx="1620000" cy="637106"/>
            <a:chOff x="5145895" y="5740747"/>
            <a:chExt cx="1620000" cy="637106"/>
          </a:xfrm>
        </p:grpSpPr>
        <p:pic>
          <p:nvPicPr>
            <p:cNvPr id="18" name="Picture 17">
              <a:extLst>
                <a:ext uri="{FF2B5EF4-FFF2-40B4-BE49-F238E27FC236}">
                  <a16:creationId xmlns="" xmlns:a16="http://schemas.microsoft.com/office/drawing/2014/main" id="{FBCC793C-7234-4460-A59C-CC6020762317}"/>
                </a:ext>
              </a:extLst>
            </p:cNvPr>
            <p:cNvPicPr>
              <a:picLocks noChangeAspect="1"/>
            </p:cNvPicPr>
            <p:nvPr/>
          </p:nvPicPr>
          <p:blipFill rotWithShape="1">
            <a:blip r:embed="rId14"/>
            <a:srcRect b="25189"/>
            <a:stretch/>
          </p:blipFill>
          <p:spPr>
            <a:xfrm>
              <a:off x="5145895" y="5740747"/>
              <a:ext cx="1620000" cy="439327"/>
            </a:xfrm>
            <a:prstGeom prst="rect">
              <a:avLst/>
            </a:prstGeom>
          </p:spPr>
        </p:pic>
        <p:sp>
          <p:nvSpPr>
            <p:cNvPr id="94" name="TextBox 93">
              <a:extLst>
                <a:ext uri="{FF2B5EF4-FFF2-40B4-BE49-F238E27FC236}">
                  <a16:creationId xmlns="" xmlns:a16="http://schemas.microsoft.com/office/drawing/2014/main" id="{57080A2D-7D23-4B37-8143-FBDEE03EED4F}"/>
                </a:ext>
              </a:extLst>
            </p:cNvPr>
            <p:cNvSpPr txBox="1"/>
            <p:nvPr/>
          </p:nvSpPr>
          <p:spPr>
            <a:xfrm>
              <a:off x="5164174" y="6193187"/>
              <a:ext cx="1601721"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Tırsan Treyler </a:t>
              </a:r>
              <a:r>
                <a:rPr lang="tr-TR" sz="600" dirty="0" err="1">
                  <a:solidFill>
                    <a:srgbClr val="53565A"/>
                  </a:solidFill>
                  <a:latin typeface="Century Gothic" panose="020B0502020202020204" pitchFamily="34" charset="0"/>
                </a:rPr>
                <a:t>Sanyi</a:t>
              </a:r>
              <a:r>
                <a:rPr lang="tr-TR" sz="600" dirty="0">
                  <a:solidFill>
                    <a:srgbClr val="53565A"/>
                  </a:solidFill>
                  <a:latin typeface="Century Gothic" panose="020B0502020202020204" pitchFamily="34" charset="0"/>
                </a:rPr>
                <a:t> Tic. Ve Nakliyat A.Ş.</a:t>
              </a:r>
            </a:p>
          </p:txBody>
        </p:sp>
      </p:grpSp>
      <p:sp>
        <p:nvSpPr>
          <p:cNvPr id="95" name="TextBox 94">
            <a:extLst>
              <a:ext uri="{FF2B5EF4-FFF2-40B4-BE49-F238E27FC236}">
                <a16:creationId xmlns="" xmlns:a16="http://schemas.microsoft.com/office/drawing/2014/main" id="{D4C54BE3-5C3B-4063-89D5-586CBE85799F}"/>
              </a:ext>
            </a:extLst>
          </p:cNvPr>
          <p:cNvSpPr txBox="1"/>
          <p:nvPr/>
        </p:nvSpPr>
        <p:spPr>
          <a:xfrm>
            <a:off x="170936" y="6977805"/>
            <a:ext cx="144462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Volvo </a:t>
            </a:r>
            <a:r>
              <a:rPr lang="tr-TR" sz="600" dirty="0" err="1">
                <a:solidFill>
                  <a:srgbClr val="53565A"/>
                </a:solidFill>
                <a:latin typeface="Century Gothic" panose="020B0502020202020204" pitchFamily="34" charset="0"/>
              </a:rPr>
              <a:t>Group</a:t>
            </a:r>
            <a:r>
              <a:rPr lang="tr-TR" sz="600" dirty="0">
                <a:solidFill>
                  <a:srgbClr val="53565A"/>
                </a:solidFill>
                <a:latin typeface="Century Gothic" panose="020B0502020202020204" pitchFamily="34" charset="0"/>
              </a:rPr>
              <a:t> Otomotiv Tic. Ltd. Şti.</a:t>
            </a:r>
          </a:p>
        </p:txBody>
      </p:sp>
      <p:pic>
        <p:nvPicPr>
          <p:cNvPr id="33" name="Resim 32">
            <a:extLst>
              <a:ext uri="{FF2B5EF4-FFF2-40B4-BE49-F238E27FC236}">
                <a16:creationId xmlns="" xmlns:a16="http://schemas.microsoft.com/office/drawing/2014/main" id="{FBDE835D-EC84-4100-940E-0A6D3035203A}"/>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3249" y="6414573"/>
            <a:ext cx="1493321" cy="586217"/>
          </a:xfrm>
          <a:prstGeom prst="rect">
            <a:avLst/>
          </a:prstGeom>
        </p:spPr>
      </p:pic>
    </p:spTree>
    <p:extLst>
      <p:ext uri="{BB962C8B-B14F-4D97-AF65-F5344CB8AC3E}">
        <p14:creationId xmlns:p14="http://schemas.microsoft.com/office/powerpoint/2010/main" val="8885460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38270</TotalTime>
  <Words>1177</Words>
  <Application>Microsoft Office PowerPoint</Application>
  <PresentationFormat>A4 Kağıt (210x297 mm)</PresentationFormat>
  <Paragraphs>311</Paragraphs>
  <Slides>11</Slides>
  <Notes>3</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11</vt:i4>
      </vt:variant>
    </vt:vector>
  </HeadingPairs>
  <TitlesOfParts>
    <vt:vector size="19" baseType="lpstr">
      <vt:lpstr>Arial</vt:lpstr>
      <vt:lpstr>Arial Black</vt:lpstr>
      <vt:lpstr>Calibri</vt:lpstr>
      <vt:lpstr>Calibri Light</vt:lpstr>
      <vt:lpstr>Century Gothic</vt:lpstr>
      <vt:lpstr>Times New Roman</vt:lpstr>
      <vt:lpstr>Verdana</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Semi-Treyler Araç Pazarı (5 Yıllık Satış Gelişimi)</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Gokhan ALTUN (DOGUS OTOMOTIV - SCANIA - Satis)</dc:creator>
  <cp:lastModifiedBy>mustafasafrani@gmail.com</cp:lastModifiedBy>
  <cp:revision>410</cp:revision>
  <dcterms:created xsi:type="dcterms:W3CDTF">2020-08-20T08:13:56Z</dcterms:created>
  <dcterms:modified xsi:type="dcterms:W3CDTF">2021-11-08T07:00:23Z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cfe1082-a52f-4b39-aa13-42fc0f105520_Enabled">
    <vt:lpwstr>True</vt:lpwstr>
  </property>
  <property fmtid="{D5CDD505-2E9C-101B-9397-08002B2CF9AE}" pid="3" name="MSIP_Label_9cfe1082-a52f-4b39-aa13-42fc0f105520_SiteId">
    <vt:lpwstr>80e80528-5494-4c8e-b0d5-0c1a32197355</vt:lpwstr>
  </property>
  <property fmtid="{D5CDD505-2E9C-101B-9397-08002B2CF9AE}" pid="4" name="MSIP_Label_9cfe1082-a52f-4b39-aa13-42fc0f105520_Owner">
    <vt:lpwstr>GAltun@fw.dohas.com.tr</vt:lpwstr>
  </property>
  <property fmtid="{D5CDD505-2E9C-101B-9397-08002B2CF9AE}" pid="5" name="MSIP_Label_9cfe1082-a52f-4b39-aa13-42fc0f105520_SetDate">
    <vt:lpwstr>2020-08-20T09:37:02.1170888Z</vt:lpwstr>
  </property>
  <property fmtid="{D5CDD505-2E9C-101B-9397-08002B2CF9AE}" pid="6" name="MSIP_Label_9cfe1082-a52f-4b39-aa13-42fc0f105520_Name">
    <vt:lpwstr>Dahili Kullanım</vt:lpwstr>
  </property>
  <property fmtid="{D5CDD505-2E9C-101B-9397-08002B2CF9AE}" pid="7" name="MSIP_Label_9cfe1082-a52f-4b39-aa13-42fc0f105520_Application">
    <vt:lpwstr>Microsoft Azure Information Protection</vt:lpwstr>
  </property>
  <property fmtid="{D5CDD505-2E9C-101B-9397-08002B2CF9AE}" pid="8" name="MSIP_Label_9cfe1082-a52f-4b39-aa13-42fc0f105520_ActionId">
    <vt:lpwstr>21f29d38-dcfa-4ebb-a73f-5754d90f8f5e</vt:lpwstr>
  </property>
  <property fmtid="{D5CDD505-2E9C-101B-9397-08002B2CF9AE}" pid="9" name="MSIP_Label_9cfe1082-a52f-4b39-aa13-42fc0f105520_Extended_MSFT_Method">
    <vt:lpwstr>Automatic</vt:lpwstr>
  </property>
  <property fmtid="{D5CDD505-2E9C-101B-9397-08002B2CF9AE}" pid="10" name="Sensitivity">
    <vt:lpwstr>Dahili Kullanım</vt:lpwstr>
  </property>
</Properties>
</file>