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8"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34"/>
    <a:srgbClr val="D6001C"/>
    <a:srgbClr val="E35205"/>
    <a:srgbClr val="041E42"/>
    <a:srgbClr val="0FB4E1"/>
    <a:srgbClr val="E6E6E6"/>
    <a:srgbClr val="506F5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66" d="100"/>
          <a:sy n="66" d="100"/>
        </p:scale>
        <p:origin x="1732" y="-68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(Ocak-Eylül)</a:t>
            </a:r>
            <a:endParaRPr lang="tr-TR" sz="1000" b="1" dirty="0">
              <a:latin typeface="Century Gothic" panose="020B0502020202020204" pitchFamily="34" charset="0"/>
            </a:endParaRPr>
          </a:p>
        </c:rich>
      </c:tx>
      <c:layout>
        <c:manualLayout>
          <c:xMode val="edge"/>
          <c:yMode val="edge"/>
          <c:x val="0.30688667740465025"/>
          <c:y val="1.2829786116353027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86267616542275"/>
          <c:w val="0.93888888888888888"/>
          <c:h val="0.58385426979322841"/>
        </c:manualLayout>
      </c:layout>
      <c:barChart>
        <c:barDir val="col"/>
        <c:grouping val="clustered"/>
        <c:varyColors val="0"/>
        <c:ser>
          <c:idx val="0"/>
          <c:order val="0"/>
          <c:tx>
            <c:strRef>
              <c:f>Sheet1!$B$1</c:f>
              <c:strCache>
                <c:ptCount val="1"/>
                <c:pt idx="0">
                  <c:v>2020</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6493</c:v>
                </c:pt>
                <c:pt idx="1">
                  <c:v>3376</c:v>
                </c:pt>
                <c:pt idx="2">
                  <c:v>9869</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11877</c:v>
                </c:pt>
                <c:pt idx="1">
                  <c:v>5468</c:v>
                </c:pt>
                <c:pt idx="2">
                  <c:v>17345</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960056256"/>
        <c:axId val="-960061696"/>
      </c:barChart>
      <c:catAx>
        <c:axId val="-96005625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60061696"/>
        <c:crosses val="autoZero"/>
        <c:auto val="1"/>
        <c:lblAlgn val="ctr"/>
        <c:lblOffset val="100"/>
        <c:noMultiLvlLbl val="0"/>
      </c:catAx>
      <c:valAx>
        <c:axId val="-960061696"/>
        <c:scaling>
          <c:orientation val="minMax"/>
        </c:scaling>
        <c:delete val="1"/>
        <c:axPos val="l"/>
        <c:numFmt formatCode="#,##0" sourceLinked="1"/>
        <c:majorTickMark val="none"/>
        <c:minorTickMark val="none"/>
        <c:tickLblPos val="nextTo"/>
        <c:crossAx val="-960056256"/>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a:t>
            </a:r>
            <a:r>
              <a:rPr lang="tr-TR" sz="11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(Eylül)</a:t>
            </a:r>
            <a:endParaRPr lang="tr-TR" sz="1100" b="1" dirty="0">
              <a:latin typeface="Century Gothic" panose="020B0502020202020204" pitchFamily="34" charset="0"/>
            </a:endParaRPr>
          </a:p>
        </c:rich>
      </c:tx>
      <c:layout>
        <c:manualLayout>
          <c:xMode val="edge"/>
          <c:yMode val="edge"/>
          <c:x val="0.33822828228378543"/>
          <c:y val="3.575837315089188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2020</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1753</c:v>
                </c:pt>
                <c:pt idx="1">
                  <c:v>458</c:v>
                </c:pt>
                <c:pt idx="2">
                  <c:v>2211</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1303</c:v>
                </c:pt>
                <c:pt idx="1">
                  <c:v>486</c:v>
                </c:pt>
                <c:pt idx="2">
                  <c:v>1789</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960049184"/>
        <c:axId val="-960047008"/>
      </c:barChart>
      <c:catAx>
        <c:axId val="-96004918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60047008"/>
        <c:crosses val="autoZero"/>
        <c:auto val="1"/>
        <c:lblAlgn val="ctr"/>
        <c:lblOffset val="100"/>
        <c:noMultiLvlLbl val="0"/>
      </c:catAx>
      <c:valAx>
        <c:axId val="-960047008"/>
        <c:scaling>
          <c:orientation val="minMax"/>
        </c:scaling>
        <c:delete val="1"/>
        <c:axPos val="l"/>
        <c:numFmt formatCode="#,##0" sourceLinked="1"/>
        <c:majorTickMark val="none"/>
        <c:minorTickMark val="none"/>
        <c:tickLblPos val="nextTo"/>
        <c:crossAx val="-960049184"/>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(Eylül)</a:t>
            </a:r>
            <a:endParaRPr lang="tr-TR" sz="1100" b="1" dirty="0">
              <a:latin typeface="Century Gothic" panose="020B0502020202020204" pitchFamily="34" charset="0"/>
            </a:endParaRPr>
          </a:p>
        </c:rich>
      </c:tx>
      <c:layout>
        <c:manualLayout>
          <c:xMode val="edge"/>
          <c:yMode val="edge"/>
          <c:x val="0.27588109401972677"/>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409495170715235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1116</c:v>
                </c:pt>
                <c:pt idx="1">
                  <c:v>771</c:v>
                </c:pt>
                <c:pt idx="2">
                  <c:v>1887</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1303</c:v>
                </c:pt>
                <c:pt idx="1">
                  <c:v>486</c:v>
                </c:pt>
                <c:pt idx="2">
                  <c:v>1789</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960055712"/>
        <c:axId val="-960060608"/>
      </c:barChart>
      <c:catAx>
        <c:axId val="-96005571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60060608"/>
        <c:crosses val="autoZero"/>
        <c:auto val="1"/>
        <c:lblAlgn val="ctr"/>
        <c:lblOffset val="100"/>
        <c:noMultiLvlLbl val="0"/>
      </c:catAx>
      <c:valAx>
        <c:axId val="-960060608"/>
        <c:scaling>
          <c:orientation val="minMax"/>
        </c:scaling>
        <c:delete val="1"/>
        <c:axPos val="l"/>
        <c:numFmt formatCode="#,##0" sourceLinked="1"/>
        <c:majorTickMark val="none"/>
        <c:minorTickMark val="none"/>
        <c:tickLblPos val="nextTo"/>
        <c:crossAx val="-960055712"/>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(Eylül vs. Ocak-Eylül)</a:t>
            </a:r>
            <a:endParaRPr lang="tr-TR" sz="1100" b="1" dirty="0">
              <a:latin typeface="Century Gothic" panose="020B0502020202020204" pitchFamily="34" charset="0"/>
            </a:endParaRPr>
          </a:p>
        </c:rich>
      </c:tx>
      <c:layout>
        <c:manualLayout>
          <c:xMode val="edge"/>
          <c:yMode val="edge"/>
          <c:x val="0.33004311891764415"/>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4529272099967685E-2"/>
          <c:y val="0.19620145714357956"/>
          <c:w val="0.94290638365919399"/>
          <c:h val="0.56975023257356561"/>
        </c:manualLayout>
      </c:layout>
      <c:lineChart>
        <c:grouping val="standard"/>
        <c:varyColors val="0"/>
        <c:ser>
          <c:idx val="0"/>
          <c:order val="0"/>
          <c:tx>
            <c:strRef>
              <c:f>Sheet1!$A$2</c:f>
              <c:strCache>
                <c:ptCount val="1"/>
                <c:pt idx="0">
                  <c:v>Eylül</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Sheet1!$B$2:$L$2</c:f>
              <c:numCache>
                <c:formatCode>#,##0</c:formatCode>
                <c:ptCount val="11"/>
                <c:pt idx="0">
                  <c:v>3128</c:v>
                </c:pt>
                <c:pt idx="1">
                  <c:v>2585</c:v>
                </c:pt>
                <c:pt idx="2">
                  <c:v>2262</c:v>
                </c:pt>
                <c:pt idx="3">
                  <c:v>2940</c:v>
                </c:pt>
                <c:pt idx="4">
                  <c:v>2012</c:v>
                </c:pt>
                <c:pt idx="5">
                  <c:v>1072</c:v>
                </c:pt>
                <c:pt idx="6">
                  <c:v>1772</c:v>
                </c:pt>
                <c:pt idx="7">
                  <c:v>440</c:v>
                </c:pt>
                <c:pt idx="8">
                  <c:v>545</c:v>
                </c:pt>
                <c:pt idx="9">
                  <c:v>2211</c:v>
                </c:pt>
                <c:pt idx="10">
                  <c:v>1789</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Ocak-Eylül</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Sheet1!$B$3:$L$3</c:f>
              <c:numCache>
                <c:formatCode>#,##0</c:formatCode>
                <c:ptCount val="11"/>
                <c:pt idx="0">
                  <c:v>27694</c:v>
                </c:pt>
                <c:pt idx="1">
                  <c:v>21997</c:v>
                </c:pt>
                <c:pt idx="2">
                  <c:v>19225</c:v>
                </c:pt>
                <c:pt idx="3">
                  <c:v>20641</c:v>
                </c:pt>
                <c:pt idx="4">
                  <c:v>23548</c:v>
                </c:pt>
                <c:pt idx="5">
                  <c:v>12795</c:v>
                </c:pt>
                <c:pt idx="6">
                  <c:v>11814</c:v>
                </c:pt>
                <c:pt idx="7">
                  <c:v>9661</c:v>
                </c:pt>
                <c:pt idx="8">
                  <c:v>4412</c:v>
                </c:pt>
                <c:pt idx="9">
                  <c:v>9869</c:v>
                </c:pt>
                <c:pt idx="10">
                  <c:v>17345</c:v>
                </c:pt>
              </c:numCache>
            </c:numRef>
          </c:val>
          <c:smooth val="0"/>
          <c:extLst>
            <c:ext xmlns:c16="http://schemas.microsoft.com/office/drawing/2014/chart" uri="{C3380CC4-5D6E-409C-BE32-E72D297353CC}">
              <c16:uniqueId val="{00000001-CE48-4FE8-8594-80061B85DEAF}"/>
            </c:ext>
          </c:extLst>
        </c:ser>
        <c:dLbls>
          <c:dLblPos val="t"/>
          <c:showLegendKey val="0"/>
          <c:showVal val="1"/>
          <c:showCatName val="0"/>
          <c:showSerName val="0"/>
          <c:showPercent val="0"/>
          <c:showBubbleSize val="0"/>
        </c:dLbls>
        <c:marker val="1"/>
        <c:smooth val="0"/>
        <c:axId val="-960055168"/>
        <c:axId val="-960054624"/>
      </c:lineChart>
      <c:catAx>
        <c:axId val="-96005516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60054624"/>
        <c:crosses val="autoZero"/>
        <c:auto val="1"/>
        <c:lblAlgn val="ctr"/>
        <c:lblOffset val="100"/>
        <c:noMultiLvlLbl val="0"/>
      </c:catAx>
      <c:valAx>
        <c:axId val="-960054624"/>
        <c:scaling>
          <c:orientation val="minMax"/>
        </c:scaling>
        <c:delete val="1"/>
        <c:axPos val="l"/>
        <c:numFmt formatCode="#,##0" sourceLinked="1"/>
        <c:majorTickMark val="none"/>
        <c:minorTickMark val="none"/>
        <c:tickLblPos val="nextTo"/>
        <c:crossAx val="-960055168"/>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2020</c:v>
                </c:pt>
                <c:pt idx="1">
                  <c:v>2021</c:v>
                </c:pt>
              </c:numCache>
            </c:numRef>
          </c:cat>
          <c:val>
            <c:numRef>
              <c:f>Sayfa2!$C$13:$D$13</c:f>
              <c:numCache>
                <c:formatCode>#,##0</c:formatCode>
                <c:ptCount val="2"/>
                <c:pt idx="0">
                  <c:v>4393</c:v>
                </c:pt>
                <c:pt idx="1">
                  <c:v>7841</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960050272"/>
        <c:axId val="-960059520"/>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6196310454178493"/>
                </c:manualLayout>
              </c:layout>
              <c:tx>
                <c:rich>
                  <a:bodyPr/>
                  <a:lstStyle/>
                  <a:p>
                    <a:r>
                      <a:rPr lang="en-US" dirty="0"/>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960052448"/>
        <c:axId val="-960054080"/>
      </c:lineChart>
      <c:catAx>
        <c:axId val="-9600502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960059520"/>
        <c:crosses val="autoZero"/>
        <c:auto val="1"/>
        <c:lblAlgn val="ctr"/>
        <c:lblOffset val="100"/>
        <c:noMultiLvlLbl val="0"/>
      </c:catAx>
      <c:valAx>
        <c:axId val="-960059520"/>
        <c:scaling>
          <c:orientation val="minMax"/>
        </c:scaling>
        <c:delete val="1"/>
        <c:axPos val="l"/>
        <c:numFmt formatCode="#,##0" sourceLinked="1"/>
        <c:majorTickMark val="out"/>
        <c:minorTickMark val="none"/>
        <c:tickLblPos val="nextTo"/>
        <c:crossAx val="-960050272"/>
        <c:crosses val="autoZero"/>
        <c:crossBetween val="between"/>
      </c:valAx>
      <c:valAx>
        <c:axId val="-960054080"/>
        <c:scaling>
          <c:orientation val="minMax"/>
        </c:scaling>
        <c:delete val="1"/>
        <c:axPos val="r"/>
        <c:numFmt formatCode="0%" sourceLinked="1"/>
        <c:majorTickMark val="out"/>
        <c:minorTickMark val="none"/>
        <c:tickLblPos val="nextTo"/>
        <c:crossAx val="-960052448"/>
        <c:crosses val="max"/>
        <c:crossBetween val="between"/>
      </c:valAx>
      <c:catAx>
        <c:axId val="-960052448"/>
        <c:scaling>
          <c:orientation val="minMax"/>
        </c:scaling>
        <c:delete val="1"/>
        <c:axPos val="t"/>
        <c:numFmt formatCode="General" sourceLinked="1"/>
        <c:majorTickMark val="out"/>
        <c:minorTickMark val="none"/>
        <c:tickLblPos val="nextTo"/>
        <c:crossAx val="-960054080"/>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p>
        </c:rich>
      </c:tx>
      <c:layout>
        <c:manualLayout>
          <c:xMode val="edge"/>
          <c:yMode val="edge"/>
          <c:x val="0.29179899213021782"/>
          <c:y val="7.6854973454776293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8757963113243687"/>
          <c:w val="0.94326950780714314"/>
          <c:h val="0.42886588080943416"/>
        </c:manualLayout>
      </c:layout>
      <c:barChart>
        <c:barDir val="col"/>
        <c:grouping val="clustered"/>
        <c:varyColors val="0"/>
        <c:ser>
          <c:idx val="0"/>
          <c:order val="0"/>
          <c:tx>
            <c:strRef>
              <c:f>Sayfa2!$B$3</c:f>
              <c:strCache>
                <c:ptCount val="1"/>
                <c:pt idx="0">
                  <c:v>Ağustos</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2020</c:v>
                </c:pt>
                <c:pt idx="1">
                  <c:v>2021</c:v>
                </c:pt>
              </c:numCache>
            </c:numRef>
          </c:cat>
          <c:val>
            <c:numRef>
              <c:f>Sayfa2!$C$3:$D$3</c:f>
              <c:numCache>
                <c:formatCode>#,##0</c:formatCode>
                <c:ptCount val="2"/>
                <c:pt idx="0" formatCode="General">
                  <c:v>834</c:v>
                </c:pt>
                <c:pt idx="1">
                  <c:v>905</c:v>
                </c:pt>
              </c:numCache>
            </c:numRef>
          </c:val>
          <c:extLs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960051904"/>
        <c:axId val="-960051360"/>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28880977843636224"/>
                  <c:y val="-0.30741989381910517"/>
                </c:manualLayout>
              </c:layout>
              <c:tx>
                <c:rich>
                  <a:bodyPr/>
                  <a:lstStyle/>
                  <a:p>
                    <a:r>
                      <a:rPr lang="en-US" dirty="0">
                        <a:solidFill>
                          <a:srgbClr val="2C5234"/>
                        </a:solidFill>
                      </a:rPr>
                      <a:t>+%9</a:t>
                    </a:r>
                  </a:p>
                </c:rich>
              </c:tx>
              <c:showLegendKey val="0"/>
              <c:showVal val="1"/>
              <c:showCatName val="0"/>
              <c:showSerName val="0"/>
              <c:showPercent val="0"/>
              <c:showBubbleSize val="0"/>
              <c:extLst>
                <c:ext xmlns:c15="http://schemas.microsoft.com/office/drawing/2012/chart" uri="{CE6537A1-D6FC-4f65-9D91-7224C49458BB}">
                  <c15:layout>
                    <c:manualLayout>
                      <c:w val="8.5327817575528805E-2"/>
                      <c:h val="0.12200757293809301"/>
                    </c:manualLayout>
                  </c15:layout>
                  <c15:showDataLabelsRange val="0"/>
                </c:ext>
                <c:ext xmlns:c16="http://schemas.microsoft.com/office/drawing/2014/chart" uri="{C3380CC4-5D6E-409C-BE32-E72D297353CC}">
                  <c16:uniqueId val="{00000001-E37F-4C61-8BA0-9E864FC10F63}"/>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Sayfa2!$C$2:$D$2</c:f>
              <c:numCache>
                <c:formatCode>General</c:formatCode>
                <c:ptCount val="2"/>
                <c:pt idx="0">
                  <c:v>2020</c:v>
                </c:pt>
                <c:pt idx="1">
                  <c:v>2021</c:v>
                </c:pt>
              </c:numCache>
            </c:numRef>
          </c:cat>
          <c:val>
            <c:numRef>
              <c:f>Sayfa2!$C$4:$D$4</c:f>
              <c:numCache>
                <c:formatCode>0.0%</c:formatCode>
                <c:ptCount val="2"/>
                <c:pt idx="1">
                  <c:v>8.5131894484412385E-2</c:v>
                </c:pt>
              </c:numCache>
            </c:numRef>
          </c:val>
          <c:smooth val="0"/>
          <c:extLs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997200016"/>
        <c:axId val="-960058976"/>
      </c:lineChart>
      <c:catAx>
        <c:axId val="-96005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960051360"/>
        <c:crosses val="autoZero"/>
        <c:auto val="1"/>
        <c:lblAlgn val="ctr"/>
        <c:lblOffset val="100"/>
        <c:noMultiLvlLbl val="0"/>
      </c:catAx>
      <c:valAx>
        <c:axId val="-960051360"/>
        <c:scaling>
          <c:orientation val="minMax"/>
        </c:scaling>
        <c:delete val="1"/>
        <c:axPos val="l"/>
        <c:numFmt formatCode="General" sourceLinked="1"/>
        <c:majorTickMark val="none"/>
        <c:minorTickMark val="none"/>
        <c:tickLblPos val="nextTo"/>
        <c:crossAx val="-960051904"/>
        <c:crosses val="autoZero"/>
        <c:crossBetween val="between"/>
      </c:valAx>
      <c:valAx>
        <c:axId val="-960058976"/>
        <c:scaling>
          <c:orientation val="minMax"/>
        </c:scaling>
        <c:delete val="1"/>
        <c:axPos val="r"/>
        <c:numFmt formatCode="0.0%" sourceLinked="1"/>
        <c:majorTickMark val="none"/>
        <c:minorTickMark val="none"/>
        <c:tickLblPos val="nextTo"/>
        <c:crossAx val="-997200016"/>
        <c:crosses val="max"/>
        <c:crossBetween val="between"/>
      </c:valAx>
      <c:catAx>
        <c:axId val="-997200016"/>
        <c:scaling>
          <c:orientation val="minMax"/>
        </c:scaling>
        <c:delete val="1"/>
        <c:axPos val="b"/>
        <c:numFmt formatCode="General" sourceLinked="1"/>
        <c:majorTickMark val="none"/>
        <c:minorTickMark val="none"/>
        <c:tickLblPos val="nextTo"/>
        <c:crossAx val="-960058976"/>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a:t>
            </a:r>
          </a:p>
        </c:rich>
      </c:tx>
      <c:layout>
        <c:manualLayout>
          <c:xMode val="edge"/>
          <c:yMode val="edge"/>
          <c:x val="0.19714938471590698"/>
          <c:y val="5.730932401428284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2021</c:v>
                </c:pt>
              </c:strCache>
            </c:strRef>
          </c:cat>
          <c:val>
            <c:numRef>
              <c:f>Sayfa3!$B$2:$C$2</c:f>
              <c:numCache>
                <c:formatCode>#,##0</c:formatCode>
                <c:ptCount val="2"/>
                <c:pt idx="0" formatCode="General">
                  <c:v>496</c:v>
                </c:pt>
                <c:pt idx="1">
                  <c:v>905</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917576656"/>
        <c:axId val="-917578288"/>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+%82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0.82459677419354849</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917575568"/>
        <c:axId val="-917576112"/>
      </c:lineChart>
      <c:catAx>
        <c:axId val="-91757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917578288"/>
        <c:crosses val="autoZero"/>
        <c:auto val="1"/>
        <c:lblAlgn val="ctr"/>
        <c:lblOffset val="100"/>
        <c:noMultiLvlLbl val="0"/>
      </c:catAx>
      <c:valAx>
        <c:axId val="-917578288"/>
        <c:scaling>
          <c:orientation val="minMax"/>
        </c:scaling>
        <c:delete val="1"/>
        <c:axPos val="l"/>
        <c:numFmt formatCode="General" sourceLinked="1"/>
        <c:majorTickMark val="none"/>
        <c:minorTickMark val="none"/>
        <c:tickLblPos val="nextTo"/>
        <c:crossAx val="-917576656"/>
        <c:crosses val="autoZero"/>
        <c:crossBetween val="between"/>
      </c:valAx>
      <c:valAx>
        <c:axId val="-917576112"/>
        <c:scaling>
          <c:orientation val="minMax"/>
        </c:scaling>
        <c:delete val="1"/>
        <c:axPos val="r"/>
        <c:numFmt formatCode="0%" sourceLinked="1"/>
        <c:majorTickMark val="none"/>
        <c:minorTickMark val="none"/>
        <c:tickLblPos val="nextTo"/>
        <c:crossAx val="-917575568"/>
        <c:crosses val="max"/>
        <c:crossBetween val="between"/>
      </c:valAx>
      <c:catAx>
        <c:axId val="-917575568"/>
        <c:scaling>
          <c:orientation val="minMax"/>
        </c:scaling>
        <c:delete val="1"/>
        <c:axPos val="b"/>
        <c:numFmt formatCode="General" sourceLinked="1"/>
        <c:majorTickMark val="none"/>
        <c:minorTickMark val="none"/>
        <c:tickLblPos val="nextTo"/>
        <c:crossAx val="-917576112"/>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(Eylül vs. Ocak-Eylül)</a:t>
            </a:r>
          </a:p>
        </c:rich>
      </c:tx>
      <c:layout>
        <c:manualLayout>
          <c:xMode val="edge"/>
          <c:yMode val="edge"/>
          <c:x val="0.25096598160990302"/>
          <c:y val="2.800717689421138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Eylül</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Sayfa4!$B$2:$G$2</c:f>
              <c:numCache>
                <c:formatCode>#,##0</c:formatCode>
                <c:ptCount val="6"/>
                <c:pt idx="0">
                  <c:v>432</c:v>
                </c:pt>
                <c:pt idx="1">
                  <c:v>503</c:v>
                </c:pt>
                <c:pt idx="2">
                  <c:v>160</c:v>
                </c:pt>
                <c:pt idx="3">
                  <c:v>139</c:v>
                </c:pt>
                <c:pt idx="4">
                  <c:v>834</c:v>
                </c:pt>
                <c:pt idx="5">
                  <c:v>905</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Ocak-Eylül</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Sayfa4!$B$3:$G$3</c:f>
              <c:numCache>
                <c:formatCode>#,##0</c:formatCode>
                <c:ptCount val="6"/>
                <c:pt idx="0">
                  <c:v>4526</c:v>
                </c:pt>
                <c:pt idx="1">
                  <c:v>3666</c:v>
                </c:pt>
                <c:pt idx="2">
                  <c:v>2843</c:v>
                </c:pt>
                <c:pt idx="3">
                  <c:v>1413</c:v>
                </c:pt>
                <c:pt idx="4">
                  <c:v>4393</c:v>
                </c:pt>
                <c:pt idx="5">
                  <c:v>7841</c:v>
                </c:pt>
              </c:numCache>
            </c:numRef>
          </c:val>
          <c:smooth val="0"/>
          <c:extLs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917573392"/>
        <c:axId val="-917574480"/>
      </c:lineChart>
      <c:catAx>
        <c:axId val="-91757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17574480"/>
        <c:crosses val="autoZero"/>
        <c:auto val="1"/>
        <c:lblAlgn val="ctr"/>
        <c:lblOffset val="100"/>
        <c:noMultiLvlLbl val="0"/>
      </c:catAx>
      <c:valAx>
        <c:axId val="-917574480"/>
        <c:scaling>
          <c:orientation val="minMax"/>
        </c:scaling>
        <c:delete val="1"/>
        <c:axPos val="l"/>
        <c:numFmt formatCode="#,##0" sourceLinked="1"/>
        <c:majorTickMark val="none"/>
        <c:minorTickMark val="none"/>
        <c:tickLblPos val="nextTo"/>
        <c:crossAx val="-917573392"/>
        <c:crosses val="autoZero"/>
        <c:crossBetween val="between"/>
      </c:valAx>
      <c:spPr>
        <a:noFill/>
        <a:ln>
          <a:noFill/>
        </a:ln>
        <a:effectLst/>
      </c:spPr>
    </c:plotArea>
    <c:legend>
      <c:legendPos val="r"/>
      <c:layout>
        <c:manualLayout>
          <c:xMode val="edge"/>
          <c:yMode val="edge"/>
          <c:x val="8.3286193295407443E-2"/>
          <c:y val="0.18536825688623706"/>
          <c:w val="0.2565773043153743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963</c:v>
                </c:pt>
                <c:pt idx="1">
                  <c:v>1584</c:v>
                </c:pt>
                <c:pt idx="2">
                  <c:v>2462</c:v>
                </c:pt>
                <c:pt idx="3">
                  <c:v>2028</c:v>
                </c:pt>
                <c:pt idx="4">
                  <c:v>2185</c:v>
                </c:pt>
                <c:pt idx="5">
                  <c:v>2249</c:v>
                </c:pt>
                <c:pt idx="6">
                  <c:v>1485</c:v>
                </c:pt>
                <c:pt idx="7">
                  <c:v>1431</c:v>
                </c:pt>
                <c:pt idx="8">
                  <c:v>1887</c:v>
                </c:pt>
                <c:pt idx="9">
                  <c:v>1627</c:v>
                </c:pt>
                <c:pt idx="10">
                  <c:v>1970</c:v>
                </c:pt>
                <c:pt idx="11">
                  <c:v>3527</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917581008"/>
        <c:axId val="-917567952"/>
      </c:barChart>
      <c:lineChart>
        <c:grouping val="standard"/>
        <c:varyColors val="0"/>
        <c:ser>
          <c:idx val="1"/>
          <c:order val="1"/>
          <c:tx>
            <c:strRef>
              <c:f>Sheet1!$C$1</c:f>
              <c:strCache>
                <c:ptCount val="1"/>
                <c:pt idx="0">
                  <c:v>2020</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2021</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1150</c:v>
                </c:pt>
                <c:pt idx="1">
                  <c:v>2153</c:v>
                </c:pt>
                <c:pt idx="2">
                  <c:v>2717</c:v>
                </c:pt>
                <c:pt idx="3">
                  <c:v>2170</c:v>
                </c:pt>
                <c:pt idx="4">
                  <c:v>2122</c:v>
                </c:pt>
                <c:pt idx="5">
                  <c:v>2604</c:v>
                </c:pt>
                <c:pt idx="6">
                  <c:v>1324</c:v>
                </c:pt>
                <c:pt idx="7">
                  <c:v>1316</c:v>
                </c:pt>
                <c:pt idx="8">
                  <c:v>1789</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2021/2020</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2.1855955678670358</c:v>
                </c:pt>
                <c:pt idx="1">
                  <c:v>0.86568457538994803</c:v>
                </c:pt>
                <c:pt idx="2">
                  <c:v>1.9824368825466521</c:v>
                </c:pt>
                <c:pt idx="3">
                  <c:v>3.5020746887966805</c:v>
                </c:pt>
                <c:pt idx="4">
                  <c:v>2.1718983557548581</c:v>
                </c:pt>
                <c:pt idx="5">
                  <c:v>1.1718098415346121</c:v>
                </c:pt>
                <c:pt idx="6">
                  <c:v>-5.6980056980056981E-2</c:v>
                </c:pt>
                <c:pt idx="7">
                  <c:v>-0.10960757780784844</c:v>
                </c:pt>
                <c:pt idx="8">
                  <c:v>-0.19086386250565354</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2021/10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0.19418483904465214</c:v>
                </c:pt>
                <c:pt idx="1">
                  <c:v>0.35921717171717171</c:v>
                </c:pt>
                <c:pt idx="2">
                  <c:v>0.10357432981316003</c:v>
                </c:pt>
                <c:pt idx="3">
                  <c:v>7.0019723865877709E-2</c:v>
                </c:pt>
                <c:pt idx="4">
                  <c:v>-2.8832951945080093E-2</c:v>
                </c:pt>
                <c:pt idx="5">
                  <c:v>0.15784793241440639</c:v>
                </c:pt>
                <c:pt idx="6">
                  <c:v>-0.10841750841750841</c:v>
                </c:pt>
                <c:pt idx="7">
                  <c:v>-8.0363382250174697E-2</c:v>
                </c:pt>
                <c:pt idx="8">
                  <c:v>-5.1934287228404874E-2</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917581008"/>
        <c:axId val="-917567952"/>
      </c:lineChart>
      <c:catAx>
        <c:axId val="-917581008"/>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917567952"/>
        <c:crosses val="autoZero"/>
        <c:auto val="1"/>
        <c:lblAlgn val="ctr"/>
        <c:lblOffset val="100"/>
        <c:noMultiLvlLbl val="0"/>
      </c:catAx>
      <c:valAx>
        <c:axId val="-917567952"/>
        <c:scaling>
          <c:orientation val="minMax"/>
        </c:scaling>
        <c:delete val="1"/>
        <c:axPos val="l"/>
        <c:numFmt formatCode="#,##0" sourceLinked="1"/>
        <c:majorTickMark val="none"/>
        <c:minorTickMark val="none"/>
        <c:tickLblPos val="nextTo"/>
        <c:crossAx val="-91758100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347</c:v>
                </c:pt>
                <c:pt idx="1">
                  <c:v>420</c:v>
                </c:pt>
                <c:pt idx="2">
                  <c:v>486</c:v>
                </c:pt>
                <c:pt idx="3">
                  <c:v>472</c:v>
                </c:pt>
                <c:pt idx="4">
                  <c:v>479</c:v>
                </c:pt>
                <c:pt idx="5">
                  <c:v>572</c:v>
                </c:pt>
                <c:pt idx="6">
                  <c:v>422</c:v>
                </c:pt>
                <c:pt idx="7">
                  <c:v>421</c:v>
                </c:pt>
                <c:pt idx="8">
                  <c:v>496</c:v>
                </c:pt>
                <c:pt idx="9">
                  <c:v>444</c:v>
                </c:pt>
                <c:pt idx="10">
                  <c:v>580</c:v>
                </c:pt>
                <c:pt idx="11">
                  <c:v>644</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917572848"/>
        <c:axId val="-917579376"/>
      </c:barChart>
      <c:lineChart>
        <c:grouping val="standard"/>
        <c:varyColors val="0"/>
        <c:ser>
          <c:idx val="1"/>
          <c:order val="1"/>
          <c:tx>
            <c:strRef>
              <c:f>Sayfa1!$C$1</c:f>
              <c:strCache>
                <c:ptCount val="1"/>
                <c:pt idx="0">
                  <c:v>2020</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2021</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666</c:v>
                </c:pt>
                <c:pt idx="1">
                  <c:v>693</c:v>
                </c:pt>
                <c:pt idx="2">
                  <c:v>854</c:v>
                </c:pt>
                <c:pt idx="3">
                  <c:v>918</c:v>
                </c:pt>
                <c:pt idx="4">
                  <c:v>905</c:v>
                </c:pt>
                <c:pt idx="5" formatCode="#,##0">
                  <c:v>1120</c:v>
                </c:pt>
                <c:pt idx="6">
                  <c:v>964</c:v>
                </c:pt>
                <c:pt idx="7">
                  <c:v>816</c:v>
                </c:pt>
                <c:pt idx="8">
                  <c:v>905</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2021/2020</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1.1764705882352942</c:v>
                </c:pt>
                <c:pt idx="1">
                  <c:v>0.38877755511022044</c:v>
                </c:pt>
                <c:pt idx="2">
                  <c:v>1.66875</c:v>
                </c:pt>
                <c:pt idx="3">
                  <c:v>2.0909090909090908</c:v>
                </c:pt>
                <c:pt idx="4">
                  <c:v>1.4197860962566844</c:v>
                </c:pt>
                <c:pt idx="5">
                  <c:v>1.1875</c:v>
                </c:pt>
                <c:pt idx="6">
                  <c:v>0.52290679304897314</c:v>
                </c:pt>
                <c:pt idx="7">
                  <c:v>0.32038834951456313</c:v>
                </c:pt>
                <c:pt idx="8">
                  <c:v>8.5131894484412468E-2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2021/5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0.9193083573487032</c:v>
                </c:pt>
                <c:pt idx="1">
                  <c:v>0.65</c:v>
                </c:pt>
                <c:pt idx="2">
                  <c:v>0.75720164609053497</c:v>
                </c:pt>
                <c:pt idx="3">
                  <c:v>0.94491525423728817</c:v>
                </c:pt>
                <c:pt idx="4">
                  <c:v>0.88935281837160751</c:v>
                </c:pt>
                <c:pt idx="5">
                  <c:v>0.95804195804195802</c:v>
                </c:pt>
                <c:pt idx="6">
                  <c:v>1.2843601895734598</c:v>
                </c:pt>
                <c:pt idx="7">
                  <c:v>0.93824228028503565</c:v>
                </c:pt>
                <c:pt idx="8">
                  <c:v>0.82459677419354838</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917572848"/>
        <c:axId val="-917579376"/>
      </c:lineChart>
      <c:catAx>
        <c:axId val="-91757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917579376"/>
        <c:crosses val="autoZero"/>
        <c:auto val="1"/>
        <c:lblAlgn val="ctr"/>
        <c:lblOffset val="100"/>
        <c:noMultiLvlLbl val="0"/>
      </c:catAx>
      <c:valAx>
        <c:axId val="-917579376"/>
        <c:scaling>
          <c:orientation val="minMax"/>
        </c:scaling>
        <c:delete val="1"/>
        <c:axPos val="l"/>
        <c:numFmt formatCode="General" sourceLinked="1"/>
        <c:majorTickMark val="none"/>
        <c:minorTickMark val="none"/>
        <c:tickLblPos val="nextTo"/>
        <c:crossAx val="-91757284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0.11341</cdr:x>
      <cdr:y>0.22105</cdr:y>
    </cdr:from>
    <cdr:to>
      <cdr:x>0.23007</cdr:x>
      <cdr:y>0.32112</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57783" y="656447"/>
          <a:ext cx="573776" cy="297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83</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62</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0.70794</cdr:x>
      <cdr:y>0.11555</cdr:y>
    </cdr:from>
    <cdr:to>
      <cdr:x>0.8246</cdr:x>
      <cdr:y>0.21562</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481897" y="343145"/>
          <a:ext cx="573777"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76</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0.12837</cdr:x>
      <cdr:y>0.25124</cdr:y>
    </cdr:from>
    <cdr:to>
      <cdr:x>0.24503</cdr:x>
      <cdr:y>0.35131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800181" y="624623"/>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26</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0.75279</cdr:x>
      <cdr:y>0.13522</cdr:y>
    </cdr:from>
    <cdr:to>
      <cdr:x>0.86946</cdr:x>
      <cdr:y>0.23529</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92260" y="336179"/>
          <a:ext cx="727223"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%19</a:t>
          </a:r>
        </a:p>
      </cdr:txBody>
    </cdr:sp>
  </cdr:relSizeAnchor>
  <cdr:relSizeAnchor xmlns:cdr="http://schemas.openxmlformats.org/drawingml/2006/chartDrawing">
    <cdr:from>
      <cdr:x>0.44155</cdr:x>
      <cdr:y>0.36689</cdr:y>
    </cdr:from>
    <cdr:to>
      <cdr:x>0.55821</cdr:x>
      <cdr:y>0.46696</cdr:y>
    </cdr:to>
    <cdr:sp macro="" textlink="">
      <cdr:nvSpPr>
        <cdr:cNvPr id="6" name="TextBox 1">
          <a:extLst xmlns:a="http://schemas.openxmlformats.org/drawingml/2006/main">
            <a:ext uri="{FF2B5EF4-FFF2-40B4-BE49-F238E27FC236}">
              <a16:creationId xmlns:a16="http://schemas.microsoft.com/office/drawing/2014/main" id="{C9AABA03-633A-401E-A0DE-14D51226DD4F}"/>
            </a:ext>
          </a:extLst>
        </cdr:cNvPr>
        <cdr:cNvSpPr txBox="1"/>
      </cdr:nvSpPr>
      <cdr:spPr>
        <a:xfrm xmlns:a="http://schemas.openxmlformats.org/drawingml/2006/main">
          <a:off x="2752268" y="912132"/>
          <a:ext cx="727161"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a:t>
          </a: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0.00745</cdr:x>
      <cdr:y>0.03441</cdr:y>
    </cdr:from>
    <cdr:to>
      <cdr:x>0.05833</cdr:x>
      <cdr:y>0.15969</cdr:y>
    </cdr:to>
    <cdr:pic>
      <cdr:nvPicPr>
        <cdr:cNvPr id="7" name="Picture 67" descr="A close up of a sign&#10;&#10;Description automatically generated">
          <a:extLst xmlns:a="http://schemas.openxmlformats.org/drawingml/2006/main">
            <a:ext uri="{FF2B5EF4-FFF2-40B4-BE49-F238E27FC236}">
              <a16:creationId xmlns:a16="http://schemas.microsoft.com/office/drawing/2014/main" id="{30BDBDBA-A771-484E-9476-E4AC6118B386}"/>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6451" y="85549"/>
          <a:ext cx="317153" cy="31146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0.11871</cdr:x>
      <cdr:y>0.28238</cdr:y>
    </cdr:from>
    <cdr:to>
      <cdr:x>0.23537</cdr:x>
      <cdr:y>0.38245</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9938" y="757638"/>
          <a:ext cx="727161" cy="26848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+%17</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-%37</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0.74763</cdr:x>
      <cdr:y>0.12063</cdr:y>
    </cdr:from>
    <cdr:to>
      <cdr:x>0.8643</cdr:x>
      <cdr:y>0.2207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60079" y="323653"/>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-%5</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10.10.2021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319440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3377517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10.10.2021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10.10.2021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10.10.2021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10.10.2021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10.10.2021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10.10.2021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10.10.2021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10.10.2021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10.10.2021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10.10.2021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10.10.2021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10.10.2021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EYLÜL</a:t>
            </a:r>
          </a:p>
          <a:p>
            <a:pPr lvl="1"/>
            <a:r>
              <a:rPr lang="tr-TR" sz="2800" dirty="0">
                <a:solidFill>
                  <a:schemeClr val="bg1"/>
                </a:solidFill>
                <a:latin typeface="Century Gothic" panose="020B0502020202020204" pitchFamily="34" charset="0"/>
                <a:ea typeface="Verdana" panose="020B0604030504040204" pitchFamily="34" charset="0"/>
              </a:rPr>
              <a:t>2021</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2021 yılı Ocak-Eylül dönemi Ağır Ticari araç pazarı, bir önceki yılın aynı dönemine göre %76 oranında arttı.  Bu dönemde satılan toplam araç sayısı 17.345 oldu. </a:t>
            </a:r>
          </a:p>
          <a:p>
            <a:pPr>
              <a:spcAft>
                <a:spcPts val="600"/>
              </a:spcAft>
            </a:pPr>
            <a:r>
              <a:rPr lang="tr-TR" sz="1400" dirty="0">
                <a:latin typeface="Century Gothic" panose="020B0502020202020204" pitchFamily="34" charset="0"/>
                <a:ea typeface="Verdana" panose="020B0604030504040204" pitchFamily="34" charset="0"/>
              </a:rPr>
              <a:t>Çekici satışları, 2021 yılı : Ocak-Eylül döneminde geçen yıla göre %83 oranında artarak 11.877 adet olurken, Kamyon satışları da %62 oranında artarak 5.468 adet olarak gerçekleşti.</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54247"/>
            <a:ext cx="6262641" cy="2693045"/>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2021 Eylül ayında bir önceki yılın Eylül ayına göre %19, Çekici satışları %26 oranında azalma gösterdi. Kamyon satışları ise %6 oranında arttı.</a:t>
            </a:r>
          </a:p>
          <a:p>
            <a:pPr>
              <a:spcAft>
                <a:spcPts val="600"/>
              </a:spcAft>
            </a:pPr>
            <a:r>
              <a:rPr lang="tr-TR" sz="1400" dirty="0">
                <a:latin typeface="Century Gothic" panose="020B0502020202020204" pitchFamily="34" charset="0"/>
                <a:ea typeface="Verdana" panose="020B0604030504040204" pitchFamily="34" charset="0"/>
              </a:rPr>
              <a:t>2021 yılı Eylül ayı Ağır Ticari araç pazarı 2020 yılı Eylül ayına göre %19 azalma göstererek 1.789 adet oldu.</a:t>
            </a:r>
          </a:p>
          <a:p>
            <a:pPr>
              <a:spcAft>
                <a:spcPts val="600"/>
              </a:spcAft>
            </a:pPr>
            <a:r>
              <a:rPr lang="tr-TR" sz="1400" dirty="0">
                <a:latin typeface="Century Gothic" panose="020B0502020202020204" pitchFamily="34" charset="0"/>
                <a:ea typeface="Verdana" panose="020B0604030504040204" pitchFamily="34" charset="0"/>
              </a:rPr>
              <a:t>2021 yılı Eylül ayında Çekici satışları bir önceki yılın aynı ayına göre %26 oranında azalarak 1.303 adet, Kamyon satışları ise %6 oranında artarak 486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Eylül ayı ortalama satışlarına göre %5 azalma gösterdi. Çekici satışları son 10 yıllık Eylül ayı ortalama satışlarına göre %17 artış gösterdi. Kamyon satışları da  %37 oranında azaldı.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262983455"/>
              </p:ext>
            </p:extLst>
          </p:nvPr>
        </p:nvGraphicFramePr>
        <p:xfrm>
          <a:off x="963486" y="3640528"/>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012724" y="3672207"/>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4183737818"/>
              </p:ext>
            </p:extLst>
          </p:nvPr>
        </p:nvGraphicFramePr>
        <p:xfrm>
          <a:off x="288829" y="863264"/>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2918671193"/>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507970657"/>
              </p:ext>
            </p:extLst>
          </p:nvPr>
        </p:nvGraphicFramePr>
        <p:xfrm>
          <a:off x="288829" y="6455922"/>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2021 yılı Ocak-Eylül dönemi Semi-Treyler araç pazarı, bir önceki yılın aynı dönemine göre %78 oranında arttı. Satış adedi ise 7.841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372294"/>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2021 Eylül ayında bir önceki yılın Eylül ayına göre %9 oranında artarak 905 adet olarak gerçekleşti. </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3058889253"/>
              </p:ext>
            </p:extLst>
          </p:nvPr>
        </p:nvGraphicFramePr>
        <p:xfrm>
          <a:off x="861161" y="1653058"/>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709962099"/>
              </p:ext>
            </p:extLst>
          </p:nvPr>
        </p:nvGraphicFramePr>
        <p:xfrm>
          <a:off x="861161" y="3895514"/>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703172573"/>
              </p:ext>
            </p:extLst>
          </p:nvPr>
        </p:nvGraphicFramePr>
        <p:xfrm>
          <a:off x="861160" y="5654241"/>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4138047180"/>
              </p:ext>
            </p:extLst>
          </p:nvPr>
        </p:nvGraphicFramePr>
        <p:xfrm>
          <a:off x="861160" y="7311736"/>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28600" y="556177"/>
            <a:ext cx="6300999" cy="33207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Ağustos ayında 54,1 olarak gayet yüksek bir düzeyde gerçekleşen PMI, Eylül ayında maalesef 52,5’e gerilemiştir. Bununla beraber enflasyonu tetikleyen hammadde girdilerindeki artışla birlikte tedarikte yaşanan zorluklar devam etmektedir. Ancak Eylül ayında üreticiler, bu sorunu aşmak üzere girdi stoklarını artırmışlar dolayısıyla girdi stokları 2017’den bu yana en yüksek değerine ulaşmıştır. Bu durum önümüzdeki dönemde üretim zorluklarını kısmen azaltacaktır.  </a:t>
            </a: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228600" y="2915162"/>
            <a:ext cx="6673849"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Ağustos ayında bir miktar gerileyerek 1,12 olan enflasyon Ağustos ayında 1,25 olarak gerçekleşmiş (bir yıl önceki Ağustos değeri ise 0,97) , yıllık enflasyon ise 19,58’e yükselmiştir. Dolayısıyla yüksek enflasyon en büyük sorun olmaya devam etmektedir.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2" name="Metin kutusu 251"/>
          <p:cNvSpPr txBox="1"/>
          <p:nvPr/>
        </p:nvSpPr>
        <p:spPr>
          <a:xfrm>
            <a:off x="274965" y="3910414"/>
            <a:ext cx="3081909" cy="3362459"/>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ENDEKSLERİ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 TC Merkez Bankası işbirliği ile yürütülen tüketici eğilim anketi sonuçlarından hesaplanan mevsim etkilerinden arındırılmış tüketici güven endeksi Ağustos ayında 78,2 iken Eylül’de nihayet bir miktar artış göstermiş ve 79,7 olmuştur. Ekonomik güven endeksi ise Temmuz ayında 100,1 iken, Ağustos ayında %0,7 oranında artarak 100,8 değerine yükselmiştir. Ekonomik güven endeksindeki artış, reel kesim (imalat sanayi), hizmet, perakende ticaret ve inşaat sektörü güven endekslerindeki artışlardan kaynaklanmıştır.</a:t>
            </a:r>
          </a:p>
        </p:txBody>
      </p:sp>
      <p:pic>
        <p:nvPicPr>
          <p:cNvPr id="2" name="Resim 1"/>
          <p:cNvPicPr>
            <a:picLocks noChangeAspect="1"/>
          </p:cNvPicPr>
          <p:nvPr/>
        </p:nvPicPr>
        <p:blipFill>
          <a:blip r:embed="rId4"/>
          <a:stretch>
            <a:fillRect/>
          </a:stretch>
        </p:blipFill>
        <p:spPr>
          <a:xfrm>
            <a:off x="3928374" y="3776936"/>
            <a:ext cx="2787650" cy="1568053"/>
          </a:xfrm>
          <a:prstGeom prst="rect">
            <a:avLst/>
          </a:prstGeom>
        </p:spPr>
      </p:pic>
      <p:pic>
        <p:nvPicPr>
          <p:cNvPr id="6" name="Resim 5"/>
          <p:cNvPicPr>
            <a:picLocks noChangeAspect="1"/>
          </p:cNvPicPr>
          <p:nvPr/>
        </p:nvPicPr>
        <p:blipFill>
          <a:blip r:embed="rId5"/>
          <a:stretch>
            <a:fillRect/>
          </a:stretch>
        </p:blipFill>
        <p:spPr>
          <a:xfrm>
            <a:off x="3747867" y="5591644"/>
            <a:ext cx="2968157" cy="1369610"/>
          </a:xfrm>
          <a:prstGeom prst="rect">
            <a:avLst/>
          </a:prstGeom>
        </p:spPr>
      </p:pic>
      <p:pic>
        <p:nvPicPr>
          <p:cNvPr id="9" name="Resim 8"/>
          <p:cNvPicPr>
            <a:picLocks noChangeAspect="1"/>
          </p:cNvPicPr>
          <p:nvPr/>
        </p:nvPicPr>
        <p:blipFill>
          <a:blip r:embed="rId6"/>
          <a:stretch>
            <a:fillRect/>
          </a:stretch>
        </p:blipFill>
        <p:spPr>
          <a:xfrm>
            <a:off x="0" y="7461580"/>
            <a:ext cx="6858000" cy="2079523"/>
          </a:xfrm>
          <a:prstGeom prst="rect">
            <a:avLst/>
          </a:prstGeom>
        </p:spPr>
      </p:pic>
    </p:spTree>
    <p:extLst>
      <p:ext uri="{BB962C8B-B14F-4D97-AF65-F5344CB8AC3E}">
        <p14:creationId xmlns:p14="http://schemas.microsoft.com/office/powerpoint/2010/main" val="167360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787525" y="36337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Metin kutusu 13"/>
          <p:cNvSpPr txBox="1"/>
          <p:nvPr/>
        </p:nvSpPr>
        <p:spPr>
          <a:xfrm>
            <a:off x="87892" y="926189"/>
            <a:ext cx="6554481" cy="182357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2021 yılı Ağustos ayında, bir önceki yılın aynı ayına göre %51,9 artarak 18 milyar 916 milyon dolar, ithalat %23,6 artarak 23 milyar 175 milyon dolar olarak gerçekleşti. Aşağıdaki artış oranı grafiklerinden de anlaşılacağı üzere dış ticaret açığı Ağustos ayında önceki yılın aynı ayına göre %32,4 azalarak 6 milyar 300 milyon dolardan, 4 milyar 259 milyon dolara geriledi. İhracatın ithalatı karşılama oranı 2020 Ağustos ayında %66,4 iken, 2021 Ağustos ayında %81,6'ya yükseldi.</a:t>
            </a:r>
          </a:p>
        </p:txBody>
      </p:sp>
      <p:sp>
        <p:nvSpPr>
          <p:cNvPr id="108" name="Metin kutusu 107"/>
          <p:cNvSpPr txBox="1"/>
          <p:nvPr/>
        </p:nvSpPr>
        <p:spPr>
          <a:xfrm>
            <a:off x="103574" y="5645331"/>
            <a:ext cx="6538799"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ORANLARI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 Merkez Bankası verilerine göre sanayi genelinde kapasite kullanım oranı (KKO), bir önceki aya göre 1,0 puan artarak yüzde 78,1 seviyesinde gerçekleşmiştir. Mevsimsel etkilerden arındırılmış kapasite kullanım oranı (KKO-MA), bir önceki aya</a:t>
            </a:r>
          </a:p>
          <a:p>
            <a:r>
              <a:rPr lang="tr-TR" sz="1250" dirty="0">
                <a:latin typeface="Century Gothic" panose="020B0502020202020204" pitchFamily="34" charset="0"/>
                <a:ea typeface="Calibri" panose="020F0502020204030204" pitchFamily="34" charset="0"/>
                <a:cs typeface="Times New Roman" panose="02020603050405020304" pitchFamily="18" charset="0"/>
              </a:rPr>
              <a:t>göre 1,0 puan artarak yüzde 77,8 seviyesinde gerçekleşmiştir.</a:t>
            </a:r>
          </a:p>
        </p:txBody>
      </p:sp>
      <p:grpSp>
        <p:nvGrpSpPr>
          <p:cNvPr id="45" name="Group 2541"/>
          <p:cNvGrpSpPr/>
          <p:nvPr/>
        </p:nvGrpSpPr>
        <p:grpSpPr>
          <a:xfrm>
            <a:off x="5792939" y="8258986"/>
            <a:ext cx="203200" cy="279400"/>
            <a:chOff x="0" y="0"/>
            <a:chExt cx="203351" cy="279483"/>
          </a:xfrm>
        </p:grpSpPr>
        <p:sp>
          <p:nvSpPr>
            <p:cNvPr id="46" name="Shape 206"/>
            <p:cNvSpPr/>
            <p:nvPr/>
          </p:nvSpPr>
          <p:spPr>
            <a:xfrm>
              <a:off x="0" y="0"/>
              <a:ext cx="203351" cy="279483"/>
            </a:xfrm>
            <a:custGeom>
              <a:avLst/>
              <a:gdLst/>
              <a:ahLst/>
              <a:cxnLst/>
              <a:rect l="0" t="0" r="0" b="0"/>
              <a:pathLst>
                <a:path w="203351" h="279483">
                  <a:moveTo>
                    <a:pt x="101676" y="0"/>
                  </a:moveTo>
                  <a:lnTo>
                    <a:pt x="203351" y="109173"/>
                  </a:lnTo>
                  <a:lnTo>
                    <a:pt x="152513" y="109173"/>
                  </a:lnTo>
                  <a:lnTo>
                    <a:pt x="152513" y="279483"/>
                  </a:lnTo>
                  <a:lnTo>
                    <a:pt x="50838" y="279483"/>
                  </a:lnTo>
                  <a:lnTo>
                    <a:pt x="50838" y="109173"/>
                  </a:lnTo>
                  <a:lnTo>
                    <a:pt x="0" y="109173"/>
                  </a:lnTo>
                  <a:lnTo>
                    <a:pt x="101676"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grpSp>
        <p:nvGrpSpPr>
          <p:cNvPr id="47" name="Group 2546"/>
          <p:cNvGrpSpPr/>
          <p:nvPr/>
        </p:nvGrpSpPr>
        <p:grpSpPr>
          <a:xfrm>
            <a:off x="4114220" y="8265949"/>
            <a:ext cx="203200" cy="279400"/>
            <a:chOff x="0" y="0"/>
            <a:chExt cx="203351" cy="279483"/>
          </a:xfrm>
        </p:grpSpPr>
        <p:sp>
          <p:nvSpPr>
            <p:cNvPr id="48" name="Shape 207"/>
            <p:cNvSpPr/>
            <p:nvPr/>
          </p:nvSpPr>
          <p:spPr>
            <a:xfrm>
              <a:off x="0" y="0"/>
              <a:ext cx="203351" cy="279483"/>
            </a:xfrm>
            <a:custGeom>
              <a:avLst/>
              <a:gdLst/>
              <a:ahLst/>
              <a:cxnLst/>
              <a:rect l="0" t="0" r="0" b="0"/>
              <a:pathLst>
                <a:path w="203351" h="279483">
                  <a:moveTo>
                    <a:pt x="101676" y="0"/>
                  </a:moveTo>
                  <a:lnTo>
                    <a:pt x="203351" y="109173"/>
                  </a:lnTo>
                  <a:lnTo>
                    <a:pt x="152514" y="109173"/>
                  </a:lnTo>
                  <a:lnTo>
                    <a:pt x="152514" y="279483"/>
                  </a:lnTo>
                  <a:lnTo>
                    <a:pt x="50838" y="279483"/>
                  </a:lnTo>
                  <a:lnTo>
                    <a:pt x="50838" y="109173"/>
                  </a:lnTo>
                  <a:lnTo>
                    <a:pt x="0" y="109173"/>
                  </a:lnTo>
                  <a:lnTo>
                    <a:pt x="101676"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grpSp>
        <p:nvGrpSpPr>
          <p:cNvPr id="53" name="Group 2561"/>
          <p:cNvGrpSpPr/>
          <p:nvPr/>
        </p:nvGrpSpPr>
        <p:grpSpPr>
          <a:xfrm>
            <a:off x="1958622" y="8284502"/>
            <a:ext cx="211137" cy="279400"/>
            <a:chOff x="0" y="0"/>
            <a:chExt cx="211486" cy="279484"/>
          </a:xfrm>
        </p:grpSpPr>
        <p:sp>
          <p:nvSpPr>
            <p:cNvPr id="54" name="Shape 205"/>
            <p:cNvSpPr/>
            <p:nvPr/>
          </p:nvSpPr>
          <p:spPr>
            <a:xfrm>
              <a:off x="0" y="0"/>
              <a:ext cx="211486" cy="279484"/>
            </a:xfrm>
            <a:custGeom>
              <a:avLst/>
              <a:gdLst/>
              <a:ahLst/>
              <a:cxnLst/>
              <a:rect l="0" t="0" r="0" b="0"/>
              <a:pathLst>
                <a:path w="211486" h="279484">
                  <a:moveTo>
                    <a:pt x="105743" y="0"/>
                  </a:moveTo>
                  <a:lnTo>
                    <a:pt x="211486" y="113540"/>
                  </a:lnTo>
                  <a:lnTo>
                    <a:pt x="158614" y="113540"/>
                  </a:lnTo>
                  <a:lnTo>
                    <a:pt x="158614" y="279484"/>
                  </a:lnTo>
                  <a:lnTo>
                    <a:pt x="52871" y="279484"/>
                  </a:lnTo>
                  <a:lnTo>
                    <a:pt x="52871" y="113540"/>
                  </a:lnTo>
                  <a:lnTo>
                    <a:pt x="0" y="113540"/>
                  </a:lnTo>
                  <a:lnTo>
                    <a:pt x="105743"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sp>
        <p:nvSpPr>
          <p:cNvPr id="59" name="Shape 211"/>
          <p:cNvSpPr/>
          <p:nvPr/>
        </p:nvSpPr>
        <p:spPr>
          <a:xfrm>
            <a:off x="1212682" y="8265949"/>
            <a:ext cx="203200" cy="279400"/>
          </a:xfrm>
          <a:custGeom>
            <a:avLst/>
            <a:gdLst/>
            <a:ahLst/>
            <a:cxnLst/>
            <a:rect l="0" t="0" r="0" b="0"/>
            <a:pathLst>
              <a:path w="203351" h="279483">
                <a:moveTo>
                  <a:pt x="101676" y="0"/>
                </a:moveTo>
                <a:lnTo>
                  <a:pt x="203351" y="109173"/>
                </a:lnTo>
                <a:lnTo>
                  <a:pt x="152513" y="109173"/>
                </a:lnTo>
                <a:lnTo>
                  <a:pt x="152513" y="279483"/>
                </a:lnTo>
                <a:lnTo>
                  <a:pt x="50838" y="279483"/>
                </a:lnTo>
                <a:lnTo>
                  <a:pt x="50838" y="109173"/>
                </a:lnTo>
                <a:lnTo>
                  <a:pt x="0" y="109173"/>
                </a:lnTo>
                <a:lnTo>
                  <a:pt x="101676"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nvGrpSpPr>
          <p:cNvPr id="2061" name="Group 2541"/>
          <p:cNvGrpSpPr>
            <a:grpSpLocks/>
          </p:cNvGrpSpPr>
          <p:nvPr/>
        </p:nvGrpSpPr>
        <p:grpSpPr bwMode="auto">
          <a:xfrm>
            <a:off x="0" y="0"/>
            <a:ext cx="203200" cy="279400"/>
            <a:chOff x="0" y="0"/>
            <a:chExt cx="203351" cy="279483"/>
          </a:xfrm>
        </p:grpSpPr>
      </p:grpSp>
      <p:grpSp>
        <p:nvGrpSpPr>
          <p:cNvPr id="2059" name="Group 2546"/>
          <p:cNvGrpSpPr>
            <a:grpSpLocks/>
          </p:cNvGrpSpPr>
          <p:nvPr/>
        </p:nvGrpSpPr>
        <p:grpSpPr bwMode="auto">
          <a:xfrm>
            <a:off x="0" y="0"/>
            <a:ext cx="203200" cy="279400"/>
            <a:chOff x="0" y="0"/>
            <a:chExt cx="203351" cy="279483"/>
          </a:xfrm>
        </p:grpSpPr>
      </p:grpSp>
      <p:grpSp>
        <p:nvGrpSpPr>
          <p:cNvPr id="2057" name="Group 2551"/>
          <p:cNvGrpSpPr>
            <a:grpSpLocks/>
          </p:cNvGrpSpPr>
          <p:nvPr/>
        </p:nvGrpSpPr>
        <p:grpSpPr bwMode="auto">
          <a:xfrm>
            <a:off x="0" y="0"/>
            <a:ext cx="211138" cy="279400"/>
            <a:chOff x="0" y="0"/>
            <a:chExt cx="211485" cy="279484"/>
          </a:xfrm>
        </p:grpSpPr>
      </p:grpSp>
      <p:grpSp>
        <p:nvGrpSpPr>
          <p:cNvPr id="2055" name="Group 2556"/>
          <p:cNvGrpSpPr>
            <a:grpSpLocks/>
          </p:cNvGrpSpPr>
          <p:nvPr/>
        </p:nvGrpSpPr>
        <p:grpSpPr bwMode="auto">
          <a:xfrm>
            <a:off x="0" y="0"/>
            <a:ext cx="203200" cy="279400"/>
            <a:chOff x="0" y="0"/>
            <a:chExt cx="203352" cy="279484"/>
          </a:xfrm>
        </p:grpSpPr>
      </p:grpSp>
      <p:grpSp>
        <p:nvGrpSpPr>
          <p:cNvPr id="2053" name="Group 2561"/>
          <p:cNvGrpSpPr>
            <a:grpSpLocks/>
          </p:cNvGrpSpPr>
          <p:nvPr/>
        </p:nvGrpSpPr>
        <p:grpSpPr bwMode="auto">
          <a:xfrm>
            <a:off x="0" y="0"/>
            <a:ext cx="211138" cy="279400"/>
            <a:chOff x="0" y="0"/>
            <a:chExt cx="211486" cy="279484"/>
          </a:xfrm>
        </p:grpSpPr>
      </p:grpSp>
      <p:grpSp>
        <p:nvGrpSpPr>
          <p:cNvPr id="2051" name="Group 2566"/>
          <p:cNvGrpSpPr>
            <a:grpSpLocks/>
          </p:cNvGrpSpPr>
          <p:nvPr/>
        </p:nvGrpSpPr>
        <p:grpSpPr bwMode="auto">
          <a:xfrm>
            <a:off x="0" y="0"/>
            <a:ext cx="203200" cy="279400"/>
            <a:chOff x="0" y="0"/>
            <a:chExt cx="203352" cy="279484"/>
          </a:xfrm>
        </p:grpSpPr>
      </p:grpSp>
      <p:grpSp>
        <p:nvGrpSpPr>
          <p:cNvPr id="2049" name="Group 2571"/>
          <p:cNvGrpSpPr>
            <a:grpSpLocks/>
          </p:cNvGrpSpPr>
          <p:nvPr/>
        </p:nvGrpSpPr>
        <p:grpSpPr bwMode="auto">
          <a:xfrm>
            <a:off x="0" y="0"/>
            <a:ext cx="203200" cy="279400"/>
            <a:chOff x="0" y="0"/>
            <a:chExt cx="203351" cy="279483"/>
          </a:xfrm>
        </p:grpSpPr>
      </p:grpSp>
      <p:grpSp>
        <p:nvGrpSpPr>
          <p:cNvPr id="2075" name="Group 27"/>
          <p:cNvGrpSpPr>
            <a:grpSpLocks/>
          </p:cNvGrpSpPr>
          <p:nvPr/>
        </p:nvGrpSpPr>
        <p:grpSpPr bwMode="auto">
          <a:xfrm>
            <a:off x="0" y="0"/>
            <a:ext cx="203200" cy="279400"/>
            <a:chOff x="0" y="0"/>
            <a:chExt cx="203351" cy="279483"/>
          </a:xfrm>
        </p:grpSpPr>
      </p:grpSp>
      <p:grpSp>
        <p:nvGrpSpPr>
          <p:cNvPr id="2073" name="Group 25"/>
          <p:cNvGrpSpPr>
            <a:grpSpLocks/>
          </p:cNvGrpSpPr>
          <p:nvPr/>
        </p:nvGrpSpPr>
        <p:grpSpPr bwMode="auto">
          <a:xfrm>
            <a:off x="0" y="0"/>
            <a:ext cx="203200" cy="279400"/>
            <a:chOff x="0" y="0"/>
            <a:chExt cx="203351" cy="279483"/>
          </a:xfrm>
        </p:grpSpPr>
      </p:grpSp>
      <p:grpSp>
        <p:nvGrpSpPr>
          <p:cNvPr id="2071" name="Group 23"/>
          <p:cNvGrpSpPr>
            <a:grpSpLocks/>
          </p:cNvGrpSpPr>
          <p:nvPr/>
        </p:nvGrpSpPr>
        <p:grpSpPr bwMode="auto">
          <a:xfrm>
            <a:off x="0" y="0"/>
            <a:ext cx="211138" cy="279400"/>
            <a:chOff x="0" y="0"/>
            <a:chExt cx="211485" cy="279484"/>
          </a:xfrm>
        </p:grpSpPr>
      </p:grpSp>
      <p:grpSp>
        <p:nvGrpSpPr>
          <p:cNvPr id="2069" name="Group 21"/>
          <p:cNvGrpSpPr>
            <a:grpSpLocks/>
          </p:cNvGrpSpPr>
          <p:nvPr/>
        </p:nvGrpSpPr>
        <p:grpSpPr bwMode="auto">
          <a:xfrm>
            <a:off x="0" y="0"/>
            <a:ext cx="203200" cy="279400"/>
            <a:chOff x="0" y="0"/>
            <a:chExt cx="203352" cy="279484"/>
          </a:xfrm>
        </p:grpSpPr>
      </p:grpSp>
      <p:grpSp>
        <p:nvGrpSpPr>
          <p:cNvPr id="2067" name="Group 19"/>
          <p:cNvGrpSpPr>
            <a:grpSpLocks/>
          </p:cNvGrpSpPr>
          <p:nvPr/>
        </p:nvGrpSpPr>
        <p:grpSpPr bwMode="auto">
          <a:xfrm>
            <a:off x="0" y="0"/>
            <a:ext cx="211138" cy="279400"/>
            <a:chOff x="0" y="0"/>
            <a:chExt cx="211486" cy="279484"/>
          </a:xfrm>
        </p:grpSpPr>
      </p:grpSp>
      <p:grpSp>
        <p:nvGrpSpPr>
          <p:cNvPr id="2065" name="Group 17"/>
          <p:cNvGrpSpPr>
            <a:grpSpLocks/>
          </p:cNvGrpSpPr>
          <p:nvPr/>
        </p:nvGrpSpPr>
        <p:grpSpPr bwMode="auto">
          <a:xfrm>
            <a:off x="0" y="0"/>
            <a:ext cx="203200" cy="279400"/>
            <a:chOff x="0" y="0"/>
            <a:chExt cx="203352" cy="279484"/>
          </a:xfrm>
        </p:grpSpPr>
      </p:grpSp>
      <p:grpSp>
        <p:nvGrpSpPr>
          <p:cNvPr id="2063" name="Group 15"/>
          <p:cNvGrpSpPr>
            <a:grpSpLocks/>
          </p:cNvGrpSpPr>
          <p:nvPr/>
        </p:nvGrpSpPr>
        <p:grpSpPr bwMode="auto">
          <a:xfrm>
            <a:off x="0" y="0"/>
            <a:ext cx="203200" cy="279400"/>
            <a:chOff x="0" y="0"/>
            <a:chExt cx="203351" cy="279483"/>
          </a:xfrm>
        </p:grpSpPr>
      </p:grpSp>
      <p:pic>
        <p:nvPicPr>
          <p:cNvPr id="3" name="Resim 2"/>
          <p:cNvPicPr>
            <a:picLocks noChangeAspect="1"/>
          </p:cNvPicPr>
          <p:nvPr/>
        </p:nvPicPr>
        <p:blipFill>
          <a:blip r:embed="rId4"/>
          <a:stretch>
            <a:fillRect/>
          </a:stretch>
        </p:blipFill>
        <p:spPr>
          <a:xfrm>
            <a:off x="253763" y="2749766"/>
            <a:ext cx="5934991" cy="2837414"/>
          </a:xfrm>
          <a:prstGeom prst="rect">
            <a:avLst/>
          </a:prstGeom>
        </p:spPr>
      </p:pic>
      <p:graphicFrame>
        <p:nvGraphicFramePr>
          <p:cNvPr id="4" name="Tablo 3"/>
          <p:cNvGraphicFramePr>
            <a:graphicFrameLocks noGrp="1"/>
          </p:cNvGraphicFramePr>
          <p:nvPr>
            <p:extLst>
              <p:ext uri="{D42A27DB-BD31-4B8C-83A1-F6EECF244321}">
                <p14:modId xmlns:p14="http://schemas.microsoft.com/office/powerpoint/2010/main" val="562043833"/>
              </p:ext>
            </p:extLst>
          </p:nvPr>
        </p:nvGraphicFramePr>
        <p:xfrm>
          <a:off x="276498" y="6836537"/>
          <a:ext cx="5915025" cy="1277461"/>
        </p:xfrm>
        <a:graphic>
          <a:graphicData uri="http://schemas.openxmlformats.org/drawingml/2006/table">
            <a:tbl>
              <a:tblPr firstRow="1" firstCol="1" bandRow="1"/>
              <a:tblGrid>
                <a:gridCol w="673878">
                  <a:extLst>
                    <a:ext uri="{9D8B030D-6E8A-4147-A177-3AD203B41FA5}">
                      <a16:colId xmlns:a16="http://schemas.microsoft.com/office/drawing/2014/main" val="20000"/>
                    </a:ext>
                  </a:extLst>
                </a:gridCol>
                <a:gridCol w="720162">
                  <a:extLst>
                    <a:ext uri="{9D8B030D-6E8A-4147-A177-3AD203B41FA5}">
                      <a16:colId xmlns:a16="http://schemas.microsoft.com/office/drawing/2014/main" val="20001"/>
                    </a:ext>
                  </a:extLst>
                </a:gridCol>
                <a:gridCol w="719611">
                  <a:extLst>
                    <a:ext uri="{9D8B030D-6E8A-4147-A177-3AD203B41FA5}">
                      <a16:colId xmlns:a16="http://schemas.microsoft.com/office/drawing/2014/main" val="20002"/>
                    </a:ext>
                  </a:extLst>
                </a:gridCol>
                <a:gridCol w="720713">
                  <a:extLst>
                    <a:ext uri="{9D8B030D-6E8A-4147-A177-3AD203B41FA5}">
                      <a16:colId xmlns:a16="http://schemas.microsoft.com/office/drawing/2014/main" val="20003"/>
                    </a:ext>
                  </a:extLst>
                </a:gridCol>
                <a:gridCol w="733937">
                  <a:extLst>
                    <a:ext uri="{9D8B030D-6E8A-4147-A177-3AD203B41FA5}">
                      <a16:colId xmlns:a16="http://schemas.microsoft.com/office/drawing/2014/main" val="20004"/>
                    </a:ext>
                  </a:extLst>
                </a:gridCol>
                <a:gridCol w="768650">
                  <a:extLst>
                    <a:ext uri="{9D8B030D-6E8A-4147-A177-3AD203B41FA5}">
                      <a16:colId xmlns:a16="http://schemas.microsoft.com/office/drawing/2014/main" val="20005"/>
                    </a:ext>
                  </a:extLst>
                </a:gridCol>
                <a:gridCol w="791241">
                  <a:extLst>
                    <a:ext uri="{9D8B030D-6E8A-4147-A177-3AD203B41FA5}">
                      <a16:colId xmlns:a16="http://schemas.microsoft.com/office/drawing/2014/main" val="20006"/>
                    </a:ext>
                  </a:extLst>
                </a:gridCol>
                <a:gridCol w="786833">
                  <a:extLst>
                    <a:ext uri="{9D8B030D-6E8A-4147-A177-3AD203B41FA5}">
                      <a16:colId xmlns:a16="http://schemas.microsoft.com/office/drawing/2014/main" val="20007"/>
                    </a:ext>
                  </a:extLst>
                </a:gridCol>
              </a:tblGrid>
              <a:tr h="379642">
                <a:tc>
                  <a:txBody>
                    <a:bodyPr/>
                    <a:lstStyle/>
                    <a:p>
                      <a:pPr marL="3175" algn="ctr">
                        <a:lnSpc>
                          <a:spcPct val="107000"/>
                        </a:lnSpc>
                        <a:spcAft>
                          <a:spcPts val="0"/>
                        </a:spcAft>
                      </a:pPr>
                      <a:r>
                        <a:rPr lang="tr-TR" sz="700" b="1" dirty="0">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 % )</a:t>
                      </a:r>
                      <a:endParaRPr lang="tr-TR"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4445" algn="ct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KKO </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10160" algn="ct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KKO-MA</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4445" algn="just">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Tüketim Malları</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gn="ct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Dayanıklı Tüketim Malları</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28575" indent="121920">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Dayanıksız Tüketim Malları</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11430" algn="ct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Ara Mallar </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60960">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Yatırım Malları</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0"/>
                  </a:ext>
                </a:extLst>
              </a:tr>
              <a:tr h="249605">
                <a:tc>
                  <a:txBody>
                    <a:bodyPr/>
                    <a:lstStyle/>
                    <a:p>
                      <a:pP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Ağustos 2021</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254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77,1</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76,8</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74,0</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254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75,9</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635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73,6</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27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78,9</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74,8</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1"/>
                  </a:ext>
                </a:extLst>
              </a:tr>
              <a:tr h="247083">
                <a:tc>
                  <a:txBody>
                    <a:bodyPr/>
                    <a:lstStyle/>
                    <a:p>
                      <a:pPr>
                        <a:lnSpc>
                          <a:spcPct val="107000"/>
                        </a:lnSpc>
                        <a:spcAft>
                          <a:spcPts val="0"/>
                        </a:spcAft>
                      </a:pPr>
                      <a:r>
                        <a:rPr lang="tr-TR" sz="700" b="1">
                          <a:solidFill>
                            <a:srgbClr val="D50032"/>
                          </a:solidFill>
                          <a:effectLst/>
                          <a:latin typeface="Open Sans" panose="020B0606030504020204" pitchFamily="34" charset="0"/>
                          <a:ea typeface="Open Sans" panose="020B0606030504020204" pitchFamily="34" charset="0"/>
                          <a:cs typeface="Times New Roman" panose="02020603050405020304" pitchFamily="18" charset="0"/>
                        </a:rPr>
                        <a:t>Eylül 2021</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254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78,1</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77,8</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74,3</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254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75,9</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635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74,0</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R="1270"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79,9</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1905" algn="ctr">
                        <a:lnSpc>
                          <a:spcPct val="107000"/>
                        </a:lnSpc>
                        <a:spcAft>
                          <a:spcPts val="0"/>
                        </a:spcAft>
                      </a:pPr>
                      <a:r>
                        <a:rPr lang="tr-TR" sz="700">
                          <a:solidFill>
                            <a:srgbClr val="000000"/>
                          </a:solidFill>
                          <a:effectLst/>
                          <a:latin typeface="Open Sans" panose="020B0606030504020204" pitchFamily="34" charset="0"/>
                          <a:ea typeface="Open Sans" panose="020B0606030504020204" pitchFamily="34" charset="0"/>
                          <a:cs typeface="Times New Roman" panose="02020603050405020304" pitchFamily="18" charset="0"/>
                        </a:rPr>
                        <a:t>77,0</a:t>
                      </a: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2"/>
                  </a:ext>
                </a:extLst>
              </a:tr>
              <a:tr h="401131">
                <a:tc>
                  <a:txBody>
                    <a:bodyPr/>
                    <a:lstStyle/>
                    <a:p>
                      <a:pPr>
                        <a:lnSpc>
                          <a:spcPct val="107000"/>
                        </a:lnSpc>
                        <a:spcAft>
                          <a:spcPts val="0"/>
                        </a:spcAft>
                      </a:pPr>
                      <a:r>
                        <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txBody>
                  <a:tcPr marL="20938" marR="26999" marT="0" marB="11020">
                    <a:lnL>
                      <a:noFill/>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297180">
                        <a:lnSpc>
                          <a:spcPct val="107000"/>
                        </a:lnSpc>
                        <a:spcAft>
                          <a:spcPts val="0"/>
                        </a:spcAft>
                      </a:pPr>
                      <a:endParaRPr lang="tr-TR"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297180">
                        <a:lnSpc>
                          <a:spcPct val="107000"/>
                        </a:lnSpc>
                        <a:spcAft>
                          <a:spcPts val="0"/>
                        </a:spcAft>
                      </a:pP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330200">
                        <a:lnSpc>
                          <a:spcPct val="107000"/>
                        </a:lnSpc>
                        <a:spcAft>
                          <a:spcPts val="0"/>
                        </a:spcAft>
                      </a:pP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243840">
                        <a:lnSpc>
                          <a:spcPct val="107000"/>
                        </a:lnSpc>
                        <a:spcAft>
                          <a:spcPts val="0"/>
                        </a:spcAft>
                      </a:pP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313055">
                        <a:lnSpc>
                          <a:spcPct val="107000"/>
                        </a:lnSpc>
                        <a:spcAft>
                          <a:spcPts val="0"/>
                        </a:spcAft>
                      </a:pP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321945">
                        <a:lnSpc>
                          <a:spcPct val="107000"/>
                        </a:lnSpc>
                        <a:spcAft>
                          <a:spcPts val="0"/>
                        </a:spcAft>
                      </a:pPr>
                      <a:endParaRPr lang="tr-TR"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361950">
                        <a:lnSpc>
                          <a:spcPct val="107000"/>
                        </a:lnSpc>
                        <a:spcAft>
                          <a:spcPts val="0"/>
                        </a:spcAft>
                      </a:pPr>
                      <a:endParaRPr lang="tr-TR"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0938" marR="26999" marT="0" marB="11020" anchor="ctr">
                    <a:lnL w="12700" cap="flat" cmpd="sng" algn="ctr">
                      <a:solidFill>
                        <a:srgbClr val="D9D9D9"/>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5" name="Resim 4"/>
          <p:cNvPicPr>
            <a:picLocks noChangeAspect="1"/>
          </p:cNvPicPr>
          <p:nvPr/>
        </p:nvPicPr>
        <p:blipFill>
          <a:blip r:embed="rId5"/>
          <a:stretch>
            <a:fillRect/>
          </a:stretch>
        </p:blipFill>
        <p:spPr>
          <a:xfrm>
            <a:off x="3249152" y="8314201"/>
            <a:ext cx="359695" cy="182896"/>
          </a:xfrm>
          <a:prstGeom prst="rect">
            <a:avLst/>
          </a:prstGeom>
        </p:spPr>
      </p:pic>
      <p:grpSp>
        <p:nvGrpSpPr>
          <p:cNvPr id="68" name="Group 2546"/>
          <p:cNvGrpSpPr/>
          <p:nvPr/>
        </p:nvGrpSpPr>
        <p:grpSpPr>
          <a:xfrm>
            <a:off x="4909328" y="8258132"/>
            <a:ext cx="203200" cy="279400"/>
            <a:chOff x="0" y="0"/>
            <a:chExt cx="203351" cy="279483"/>
          </a:xfrm>
        </p:grpSpPr>
        <p:sp>
          <p:nvSpPr>
            <p:cNvPr id="69" name="Shape 207"/>
            <p:cNvSpPr/>
            <p:nvPr/>
          </p:nvSpPr>
          <p:spPr>
            <a:xfrm>
              <a:off x="0" y="0"/>
              <a:ext cx="203351" cy="279483"/>
            </a:xfrm>
            <a:custGeom>
              <a:avLst/>
              <a:gdLst/>
              <a:ahLst/>
              <a:cxnLst/>
              <a:rect l="0" t="0" r="0" b="0"/>
              <a:pathLst>
                <a:path w="203351" h="279483">
                  <a:moveTo>
                    <a:pt x="101676" y="0"/>
                  </a:moveTo>
                  <a:lnTo>
                    <a:pt x="203351" y="109173"/>
                  </a:lnTo>
                  <a:lnTo>
                    <a:pt x="152514" y="109173"/>
                  </a:lnTo>
                  <a:lnTo>
                    <a:pt x="152514" y="279483"/>
                  </a:lnTo>
                  <a:lnTo>
                    <a:pt x="50838" y="279483"/>
                  </a:lnTo>
                  <a:lnTo>
                    <a:pt x="50838" y="109173"/>
                  </a:lnTo>
                  <a:lnTo>
                    <a:pt x="0" y="109173"/>
                  </a:lnTo>
                  <a:lnTo>
                    <a:pt x="101676"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grpSp>
        <p:nvGrpSpPr>
          <p:cNvPr id="70" name="Group 2546"/>
          <p:cNvGrpSpPr/>
          <p:nvPr/>
        </p:nvGrpSpPr>
        <p:grpSpPr>
          <a:xfrm>
            <a:off x="2660067" y="8284502"/>
            <a:ext cx="203200" cy="279400"/>
            <a:chOff x="0" y="0"/>
            <a:chExt cx="203351" cy="279483"/>
          </a:xfrm>
        </p:grpSpPr>
        <p:sp>
          <p:nvSpPr>
            <p:cNvPr id="71" name="Shape 207"/>
            <p:cNvSpPr/>
            <p:nvPr/>
          </p:nvSpPr>
          <p:spPr>
            <a:xfrm>
              <a:off x="0" y="0"/>
              <a:ext cx="203351" cy="279483"/>
            </a:xfrm>
            <a:custGeom>
              <a:avLst/>
              <a:gdLst/>
              <a:ahLst/>
              <a:cxnLst/>
              <a:rect l="0" t="0" r="0" b="0"/>
              <a:pathLst>
                <a:path w="203351" h="279483">
                  <a:moveTo>
                    <a:pt x="101676" y="0"/>
                  </a:moveTo>
                  <a:lnTo>
                    <a:pt x="203351" y="109173"/>
                  </a:lnTo>
                  <a:lnTo>
                    <a:pt x="152514" y="109173"/>
                  </a:lnTo>
                  <a:lnTo>
                    <a:pt x="152514" y="279483"/>
                  </a:lnTo>
                  <a:lnTo>
                    <a:pt x="50838" y="279483"/>
                  </a:lnTo>
                  <a:lnTo>
                    <a:pt x="50838" y="109173"/>
                  </a:lnTo>
                  <a:lnTo>
                    <a:pt x="0" y="109173"/>
                  </a:lnTo>
                  <a:lnTo>
                    <a:pt x="101676" y="0"/>
                  </a:lnTo>
                  <a:close/>
                </a:path>
              </a:pathLst>
            </a:custGeom>
            <a:ln w="0" cap="flat">
              <a:miter lim="101600"/>
            </a:ln>
          </p:spPr>
          <p:style>
            <a:lnRef idx="0">
              <a:srgbClr val="000000">
                <a:alpha val="0"/>
              </a:srgbClr>
            </a:lnRef>
            <a:fillRef idx="1">
              <a:srgbClr val="1C3144"/>
            </a:fillRef>
            <a:effectRef idx="0">
              <a:scrgbClr r="0" g="0" b="0"/>
            </a:effectRef>
            <a:fontRef idx="none"/>
          </p:style>
          <p:txBody>
            <a:bodyPr/>
            <a:lstStyle/>
            <a:p>
              <a:endParaRPr lang="tr-TR"/>
            </a:p>
          </p:txBody>
        </p:sp>
      </p:grpSp>
    </p:spTree>
    <p:extLst>
      <p:ext uri="{BB962C8B-B14F-4D97-AF65-F5344CB8AC3E}">
        <p14:creationId xmlns:p14="http://schemas.microsoft.com/office/powerpoint/2010/main" val="644182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776195407"/>
              </p:ext>
            </p:extLst>
          </p:nvPr>
        </p:nvGraphicFramePr>
        <p:xfrm>
          <a:off x="150840" y="1749125"/>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654830AC-5392-4172-A71B-83DEF47C6C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446" y="6900925"/>
            <a:ext cx="6449108" cy="2186858"/>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1190458906"/>
              </p:ext>
            </p:extLst>
          </p:nvPr>
        </p:nvGraphicFramePr>
        <p:xfrm>
          <a:off x="375694" y="1638660"/>
          <a:ext cx="6223225" cy="7399392"/>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(EYLÜL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1.789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(OCAK-EYLÜL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4.605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1.626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5.929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6.211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1.953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1.953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10.534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6.811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17.345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93161"/>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3652214728"/>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192FE4F8-04D9-4589-B60E-CC1127EFEE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568208"/>
            <a:ext cx="6491898" cy="1102592"/>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3056485447"/>
              </p:ext>
            </p:extLst>
          </p:nvPr>
        </p:nvGraphicFramePr>
        <p:xfrm>
          <a:off x="291987" y="1493292"/>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(EYLÜL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524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3819900987"/>
              </p:ext>
            </p:extLst>
          </p:nvPr>
        </p:nvGraphicFramePr>
        <p:xfrm>
          <a:off x="291987" y="5562600"/>
          <a:ext cx="6324713" cy="4064004"/>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(OCAK-EYLÜL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3.523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5.345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339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1.247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738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1.674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4.425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7.841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38059</TotalTime>
  <Words>1350</Words>
  <Application>Microsoft Office PowerPoint</Application>
  <PresentationFormat>A4 Kağıt (210x297 mm)</PresentationFormat>
  <Paragraphs>355</Paragraphs>
  <Slides>11</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Calibri Light</vt:lpstr>
      <vt:lpstr>Century Gothic</vt:lpstr>
      <vt:lpstr>Open Sans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 Yöney</cp:lastModifiedBy>
  <cp:revision>405</cp:revision>
  <dcterms:created xsi:type="dcterms:W3CDTF">2020-08-20T08:13:56Z</dcterms:created>
  <dcterms:modified xsi:type="dcterms:W3CDTF">2021-10-10T13:50:32Z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