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9"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6F56"/>
    <a:srgbClr val="D6001C"/>
    <a:srgbClr val="2C5234"/>
    <a:srgbClr val="E35205"/>
    <a:srgbClr val="041E42"/>
    <a:srgbClr val="0FB4E1"/>
    <a:srgbClr val="E6E6E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1432" autoAdjust="0"/>
  </p:normalViewPr>
  <p:slideViewPr>
    <p:cSldViewPr snapToGrid="0">
      <p:cViewPr varScale="1">
        <p:scale>
          <a:sx n="43" d="100"/>
          <a:sy n="43" d="100"/>
        </p:scale>
        <p:origin x="2240" y="4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(Ocak-Eylül)</a:t>
            </a:r>
            <a:endParaRPr lang="tr-TR" sz="1000" b="1" dirty="0">
              <a:latin typeface="Century Gothic" panose="020B0502020202020204" pitchFamily="34" charset="0"/>
            </a:endParaRPr>
          </a:p>
        </c:rich>
      </c:tx>
      <c:layout>
        <c:manualLayout>
          <c:xMode val="edge"/>
          <c:yMode val="edge"/>
          <c:x val="0.30430451590844076"/>
          <c:y val="1.736985284720606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7307767132681975E-2"/>
          <c:y val="0.18283638709032346"/>
          <c:w val="0.95465470572723032"/>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dLbl>
              <c:idx val="3"/>
              <c:layout>
                <c:manualLayout>
                  <c:x val="-1.12612632583640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87-42A6-BEAC-99AE05CC5F1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11877</c:v>
                </c:pt>
                <c:pt idx="1">
                  <c:v>5468</c:v>
                </c:pt>
                <c:pt idx="2">
                  <c:v>3383</c:v>
                </c:pt>
                <c:pt idx="3">
                  <c:v>20728</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15654</c:v>
                </c:pt>
                <c:pt idx="1">
                  <c:v>5668</c:v>
                </c:pt>
                <c:pt idx="2">
                  <c:v>3426</c:v>
                </c:pt>
                <c:pt idx="3">
                  <c:v>24748</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374912288"/>
        <c:axId val="1374924800"/>
      </c:barChart>
      <c:catAx>
        <c:axId val="137491228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24800"/>
        <c:crosses val="autoZero"/>
        <c:auto val="1"/>
        <c:lblAlgn val="ctr"/>
        <c:lblOffset val="100"/>
        <c:noMultiLvlLbl val="0"/>
      </c:catAx>
      <c:valAx>
        <c:axId val="1374924800"/>
        <c:scaling>
          <c:orientation val="minMax"/>
        </c:scaling>
        <c:delete val="1"/>
        <c:axPos val="l"/>
        <c:numFmt formatCode="#,##0" sourceLinked="1"/>
        <c:majorTickMark val="none"/>
        <c:minorTickMark val="none"/>
        <c:tickLblPos val="nextTo"/>
        <c:crossAx val="1374912288"/>
        <c:crosses val="autoZero"/>
        <c:crossBetween val="between"/>
      </c:valAx>
      <c:spPr>
        <a:noFill/>
        <a:ln>
          <a:noFill/>
        </a:ln>
        <a:effectLst/>
      </c:spPr>
    </c:plotArea>
    <c:legend>
      <c:legendPos val="b"/>
      <c:layout>
        <c:manualLayout>
          <c:xMode val="edge"/>
          <c:yMode val="edge"/>
          <c:x val="0.253184777709349"/>
          <c:y val="0.91885623121212612"/>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(Eylül)</a:t>
            </a:r>
            <a:endParaRPr lang="tr-TR" sz="1100" b="1" dirty="0">
              <a:latin typeface="Century Gothic" panose="020B0502020202020204" pitchFamily="34" charset="0"/>
            </a:endParaRPr>
          </a:p>
        </c:rich>
      </c:tx>
      <c:layout>
        <c:manualLayout>
          <c:xMode val="edge"/>
          <c:yMode val="edge"/>
          <c:x val="0.27384360420717585"/>
          <c:y val="2.3510429660047176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609032978458E-2"/>
          <c:y val="0.18419048249826142"/>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1120</c:v>
                </c:pt>
                <c:pt idx="1">
                  <c:v>754</c:v>
                </c:pt>
                <c:pt idx="2">
                  <c:v>1874</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2072</c:v>
                </c:pt>
                <c:pt idx="1">
                  <c:v>921</c:v>
                </c:pt>
                <c:pt idx="2">
                  <c:v>2993</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374920448"/>
        <c:axId val="1374911200"/>
      </c:barChart>
      <c:catAx>
        <c:axId val="137492044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1200"/>
        <c:crosses val="autoZero"/>
        <c:auto val="1"/>
        <c:lblAlgn val="ctr"/>
        <c:lblOffset val="100"/>
        <c:noMultiLvlLbl val="0"/>
      </c:catAx>
      <c:valAx>
        <c:axId val="1374911200"/>
        <c:scaling>
          <c:orientation val="minMax"/>
        </c:scaling>
        <c:delete val="1"/>
        <c:axPos val="l"/>
        <c:numFmt formatCode="#,##0" sourceLinked="1"/>
        <c:majorTickMark val="none"/>
        <c:minorTickMark val="none"/>
        <c:tickLblPos val="nextTo"/>
        <c:crossAx val="1374920448"/>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(Eylül vs. Ocak-Eylül)</a:t>
            </a:r>
            <a:endParaRPr lang="tr-TR" sz="1100" b="1" dirty="0">
              <a:latin typeface="Century Gothic" panose="020B0502020202020204" pitchFamily="34" charset="0"/>
            </a:endParaRPr>
          </a:p>
        </c:rich>
      </c:tx>
      <c:layout>
        <c:manualLayout>
          <c:xMode val="edge"/>
          <c:yMode val="edge"/>
          <c:x val="0.33208067817928627"/>
          <c:y val="2.919267637196706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656678153617106E-2"/>
          <c:y val="0.20080077963024059"/>
          <c:w val="0.94086883699439772"/>
          <c:h val="0.61574275099237363"/>
        </c:manualLayout>
      </c:layout>
      <c:lineChart>
        <c:grouping val="standard"/>
        <c:varyColors val="0"/>
        <c:ser>
          <c:idx val="0"/>
          <c:order val="0"/>
          <c:tx>
            <c:strRef>
              <c:f>Sheet1!$A$2</c:f>
              <c:strCache>
                <c:ptCount val="1"/>
                <c:pt idx="0">
                  <c:v>Eylül</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Sheet1!$B$2:$L$2</c:f>
              <c:numCache>
                <c:formatCode>#,##0</c:formatCode>
                <c:ptCount val="11"/>
                <c:pt idx="0">
                  <c:v>2585</c:v>
                </c:pt>
                <c:pt idx="1">
                  <c:v>2262</c:v>
                </c:pt>
                <c:pt idx="2">
                  <c:v>2940</c:v>
                </c:pt>
                <c:pt idx="3">
                  <c:v>2012</c:v>
                </c:pt>
                <c:pt idx="4">
                  <c:v>1072</c:v>
                </c:pt>
                <c:pt idx="5">
                  <c:v>1772</c:v>
                </c:pt>
                <c:pt idx="6">
                  <c:v>440</c:v>
                </c:pt>
                <c:pt idx="7">
                  <c:v>545</c:v>
                </c:pt>
                <c:pt idx="8">
                  <c:v>2211</c:v>
                </c:pt>
                <c:pt idx="9">
                  <c:v>1789</c:v>
                </c:pt>
                <c:pt idx="10">
                  <c:v>2993</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Ocak-Eylül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Sheet1!$B$3:$L$3</c:f>
              <c:numCache>
                <c:formatCode>#,##0</c:formatCode>
                <c:ptCount val="11"/>
                <c:pt idx="0">
                  <c:v>21997</c:v>
                </c:pt>
                <c:pt idx="1">
                  <c:v>19225</c:v>
                </c:pt>
                <c:pt idx="2">
                  <c:v>20641</c:v>
                </c:pt>
                <c:pt idx="3">
                  <c:v>23548</c:v>
                </c:pt>
                <c:pt idx="4">
                  <c:v>12795</c:v>
                </c:pt>
                <c:pt idx="5">
                  <c:v>11814</c:v>
                </c:pt>
                <c:pt idx="6">
                  <c:v>9661</c:v>
                </c:pt>
                <c:pt idx="7">
                  <c:v>4412</c:v>
                </c:pt>
                <c:pt idx="8">
                  <c:v>9869</c:v>
                </c:pt>
                <c:pt idx="9">
                  <c:v>17345</c:v>
                </c:pt>
                <c:pt idx="10">
                  <c:v>21322</c:v>
                </c:pt>
              </c:numCache>
            </c:numRef>
          </c:val>
          <c:smooth val="0"/>
          <c:extLst>
            <c:ext xmlns:c16="http://schemas.microsoft.com/office/drawing/2014/chart" uri="{C3380CC4-5D6E-409C-BE32-E72D297353CC}">
              <c16:uniqueId val="{00000001-D3B5-459C-B645-8704C4D951A2}"/>
            </c:ext>
          </c:extLst>
        </c:ser>
        <c:dLbls>
          <c:dLblPos val="t"/>
          <c:showLegendKey val="0"/>
          <c:showVal val="1"/>
          <c:showCatName val="0"/>
          <c:showSerName val="0"/>
          <c:showPercent val="0"/>
          <c:showBubbleSize val="0"/>
        </c:dLbls>
        <c:marker val="1"/>
        <c:smooth val="0"/>
        <c:axId val="1374913376"/>
        <c:axId val="1374917728"/>
      </c:lineChart>
      <c:catAx>
        <c:axId val="137491337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7728"/>
        <c:crosses val="autoZero"/>
        <c:auto val="1"/>
        <c:lblAlgn val="ctr"/>
        <c:lblOffset val="100"/>
        <c:noMultiLvlLbl val="0"/>
      </c:catAx>
      <c:valAx>
        <c:axId val="1374917728"/>
        <c:scaling>
          <c:orientation val="minMax"/>
        </c:scaling>
        <c:delete val="1"/>
        <c:axPos val="l"/>
        <c:numFmt formatCode="#,##0" sourceLinked="1"/>
        <c:majorTickMark val="none"/>
        <c:minorTickMark val="none"/>
        <c:tickLblPos val="nextTo"/>
        <c:crossAx val="137491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Ağır Ticari Araç Pazar Gelişimi</a:t>
            </a:r>
          </a:p>
          <a:p>
            <a:pPr algn="ctr" rtl="0">
              <a:defRPr lang="tr-TR" sz="1100" b="1" dirty="0">
                <a:solidFill>
                  <a:prstClr val="black">
                    <a:lumMod val="65000"/>
                    <a:lumOff val="35000"/>
                  </a:prstClr>
                </a:solidFill>
                <a:latin typeface="Century Gothic" panose="020B0502020202020204" pitchFamily="34" charset="0"/>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(Eylül)</a:t>
            </a:r>
          </a:p>
        </c:rich>
      </c:tx>
      <c:layout>
        <c:manualLayout>
          <c:xMode val="edge"/>
          <c:yMode val="edge"/>
          <c:x val="0.30430449540987087"/>
          <c:y val="2.1500569244146069E-2"/>
        </c:manualLayout>
      </c:layout>
      <c:overlay val="0"/>
      <c:spPr>
        <a:noFill/>
        <a:ln>
          <a:noFill/>
        </a:ln>
        <a:effectLst/>
      </c:spPr>
      <c:txPr>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748779350691896E-2"/>
          <c:y val="0.187886181479959"/>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1303</c:v>
                </c:pt>
                <c:pt idx="1">
                  <c:v>486</c:v>
                </c:pt>
                <c:pt idx="2">
                  <c:v>429</c:v>
                </c:pt>
                <c:pt idx="3">
                  <c:v>2218</c:v>
                </c:pt>
              </c:numCache>
            </c:numRef>
          </c:val>
          <c:extLst>
            <c:ext xmlns:c16="http://schemas.microsoft.com/office/drawing/2014/chart" uri="{C3380CC4-5D6E-409C-BE32-E72D297353CC}">
              <c16:uniqueId val="{00000000-A62F-4A58-B2DA-FB75A573D481}"/>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2072</c:v>
                </c:pt>
                <c:pt idx="1">
                  <c:v>921</c:v>
                </c:pt>
                <c:pt idx="2">
                  <c:v>618</c:v>
                </c:pt>
                <c:pt idx="3">
                  <c:v>3611</c:v>
                </c:pt>
              </c:numCache>
            </c:numRef>
          </c:val>
          <c:extLst>
            <c:ext xmlns:c16="http://schemas.microsoft.com/office/drawing/2014/chart" uri="{C3380CC4-5D6E-409C-BE32-E72D297353CC}">
              <c16:uniqueId val="{00000001-A62F-4A58-B2DA-FB75A573D481}"/>
            </c:ext>
          </c:extLst>
        </c:ser>
        <c:dLbls>
          <c:dLblPos val="outEnd"/>
          <c:showLegendKey val="0"/>
          <c:showVal val="1"/>
          <c:showCatName val="0"/>
          <c:showSerName val="0"/>
          <c:showPercent val="0"/>
          <c:showBubbleSize val="0"/>
        </c:dLbls>
        <c:gapWidth val="219"/>
        <c:overlap val="-27"/>
        <c:axId val="1374918816"/>
        <c:axId val="1374919360"/>
      </c:barChart>
      <c:catAx>
        <c:axId val="137491881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9360"/>
        <c:crosses val="autoZero"/>
        <c:auto val="1"/>
        <c:lblAlgn val="ctr"/>
        <c:lblOffset val="100"/>
        <c:noMultiLvlLbl val="0"/>
      </c:catAx>
      <c:valAx>
        <c:axId val="1374919360"/>
        <c:scaling>
          <c:orientation val="minMax"/>
        </c:scaling>
        <c:delete val="1"/>
        <c:axPos val="l"/>
        <c:numFmt formatCode="#,##0" sourceLinked="1"/>
        <c:majorTickMark val="none"/>
        <c:minorTickMark val="none"/>
        <c:tickLblPos val="nextTo"/>
        <c:crossAx val="1374918816"/>
        <c:crosses val="autoZero"/>
        <c:crossBetween val="between"/>
      </c:valAx>
      <c:spPr>
        <a:noFill/>
        <a:ln>
          <a:noFill/>
        </a:ln>
        <a:effectLst/>
      </c:spPr>
    </c:plotArea>
    <c:legend>
      <c:legendPos val="b"/>
      <c:layout>
        <c:manualLayout>
          <c:xMode val="edge"/>
          <c:yMode val="edge"/>
          <c:x val="0.24910984127147107"/>
          <c:y val="0.91885597784018669"/>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-Eylül</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2012801034878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1.5471952416233692E-2"/>
          <c:y val="0.34297838935636366"/>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7841</c:v>
                </c:pt>
                <c:pt idx="1">
                  <c:v>8769</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374913920"/>
        <c:axId val="1374920992"/>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9912441338051804"/>
                  <c:y val="-0.30023648965065092"/>
                </c:manualLayout>
              </c:layout>
              <c:tx>
                <c:rich>
                  <a:bodyPr/>
                  <a:lstStyle/>
                  <a:p>
                    <a:r>
                      <a:rPr lang="en-US" dirty="0">
                        <a:solidFill>
                          <a:srgbClr val="2C5234"/>
                        </a:solidFill>
                      </a:rPr>
                      <a:t>+%12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374922080"/>
        <c:axId val="1374921536"/>
      </c:lineChart>
      <c:catAx>
        <c:axId val="13749139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374920992"/>
        <c:crosses val="autoZero"/>
        <c:auto val="1"/>
        <c:lblAlgn val="ctr"/>
        <c:lblOffset val="100"/>
        <c:noMultiLvlLbl val="0"/>
      </c:catAx>
      <c:valAx>
        <c:axId val="1374920992"/>
        <c:scaling>
          <c:orientation val="minMax"/>
        </c:scaling>
        <c:delete val="1"/>
        <c:axPos val="l"/>
        <c:numFmt formatCode="#,##0" sourceLinked="1"/>
        <c:majorTickMark val="out"/>
        <c:minorTickMark val="none"/>
        <c:tickLblPos val="nextTo"/>
        <c:crossAx val="1374913920"/>
        <c:crosses val="autoZero"/>
        <c:crossBetween val="between"/>
      </c:valAx>
      <c:valAx>
        <c:axId val="1374921536"/>
        <c:scaling>
          <c:orientation val="minMax"/>
        </c:scaling>
        <c:delete val="1"/>
        <c:axPos val="r"/>
        <c:numFmt formatCode="0%" sourceLinked="1"/>
        <c:majorTickMark val="out"/>
        <c:minorTickMark val="none"/>
        <c:tickLblPos val="nextTo"/>
        <c:crossAx val="1374922080"/>
        <c:crosses val="max"/>
        <c:crossBetween val="between"/>
      </c:valAx>
      <c:catAx>
        <c:axId val="1374922080"/>
        <c:scaling>
          <c:orientation val="minMax"/>
        </c:scaling>
        <c:delete val="1"/>
        <c:axPos val="t"/>
        <c:numFmt formatCode="General" sourceLinked="1"/>
        <c:majorTickMark val="out"/>
        <c:minorTickMark val="none"/>
        <c:tickLblPos val="nextTo"/>
        <c:crossAx val="1374921536"/>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(Eylül)</a:t>
            </a:r>
          </a:p>
        </c:rich>
      </c:tx>
      <c:layout>
        <c:manualLayout>
          <c:xMode val="edge"/>
          <c:yMode val="edge"/>
          <c:x val="0.19714938471590698"/>
          <c:y val="5.7309254971153405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0337036721E-2"/>
          <c:y val="0.37874048756237583"/>
          <c:w val="0.94326951932592651"/>
          <c:h val="0.46318084424430334"/>
        </c:manualLayout>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2022</c:v>
                </c:pt>
              </c:strCache>
            </c:strRef>
          </c:cat>
          <c:val>
            <c:numRef>
              <c:f>Sayfa3!$B$2:$C$2</c:f>
              <c:numCache>
                <c:formatCode>#,##0</c:formatCode>
                <c:ptCount val="2"/>
                <c:pt idx="0" formatCode="General">
                  <c:v>621</c:v>
                </c:pt>
                <c:pt idx="1">
                  <c:v>1187</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1374922624"/>
        <c:axId val="1374923168"/>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66"/>
                </c:manualLayout>
              </c:layout>
              <c:tx>
                <c:rich>
                  <a:bodyPr/>
                  <a:lstStyle/>
                  <a:p>
                    <a:r>
                      <a:rPr lang="en-US" dirty="0"/>
                      <a:t>+%91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2022</c:v>
                </c:pt>
              </c:strCache>
            </c:strRef>
          </c:cat>
          <c:val>
            <c:numRef>
              <c:f>Sayfa3!$B$3:$C$3</c:f>
              <c:numCache>
                <c:formatCode>0%</c:formatCode>
                <c:ptCount val="2"/>
                <c:pt idx="1">
                  <c:v>0.91143317230273757</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1374925888"/>
        <c:axId val="1374925344"/>
      </c:lineChart>
      <c:catAx>
        <c:axId val="137492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374923168"/>
        <c:crosses val="autoZero"/>
        <c:auto val="1"/>
        <c:lblAlgn val="ctr"/>
        <c:lblOffset val="100"/>
        <c:noMultiLvlLbl val="0"/>
      </c:catAx>
      <c:valAx>
        <c:axId val="1374923168"/>
        <c:scaling>
          <c:orientation val="minMax"/>
        </c:scaling>
        <c:delete val="1"/>
        <c:axPos val="l"/>
        <c:numFmt formatCode="General" sourceLinked="1"/>
        <c:majorTickMark val="none"/>
        <c:minorTickMark val="none"/>
        <c:tickLblPos val="nextTo"/>
        <c:crossAx val="1374922624"/>
        <c:crosses val="autoZero"/>
        <c:crossBetween val="between"/>
      </c:valAx>
      <c:valAx>
        <c:axId val="1374925344"/>
        <c:scaling>
          <c:orientation val="minMax"/>
        </c:scaling>
        <c:delete val="1"/>
        <c:axPos val="r"/>
        <c:numFmt formatCode="0%" sourceLinked="1"/>
        <c:majorTickMark val="none"/>
        <c:minorTickMark val="none"/>
        <c:tickLblPos val="nextTo"/>
        <c:crossAx val="1374925888"/>
        <c:crosses val="max"/>
        <c:crossBetween val="between"/>
      </c:valAx>
      <c:catAx>
        <c:axId val="1374925888"/>
        <c:scaling>
          <c:orientation val="minMax"/>
        </c:scaling>
        <c:delete val="1"/>
        <c:axPos val="b"/>
        <c:numFmt formatCode="General" sourceLinked="1"/>
        <c:majorTickMark val="none"/>
        <c:minorTickMark val="none"/>
        <c:tickLblPos val="nextTo"/>
        <c:crossAx val="1374925344"/>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(Eylül vs. Ocak-Eylül)</a:t>
            </a:r>
          </a:p>
        </c:rich>
      </c:tx>
      <c:layout>
        <c:manualLayout>
          <c:xMode val="edge"/>
          <c:yMode val="edge"/>
          <c:x val="0.25096598160990302"/>
          <c:y val="2.8007289350248366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5786582124578836E-2"/>
          <c:y val="0.27972920863447487"/>
          <c:w val="0.92938862247266096"/>
          <c:h val="0.52151213966278565"/>
        </c:manualLayout>
      </c:layout>
      <c:lineChart>
        <c:grouping val="standard"/>
        <c:varyColors val="0"/>
        <c:ser>
          <c:idx val="0"/>
          <c:order val="0"/>
          <c:tx>
            <c:strRef>
              <c:f>Sayfa4!$A$2</c:f>
              <c:strCache>
                <c:ptCount val="1"/>
                <c:pt idx="0">
                  <c:v>Eylül</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1100" b="1" i="0" u="none" strike="noStrike" kern="1200" baseline="0">
                    <a:solidFill>
                      <a:schemeClr val="tx1">
                        <a:lumMod val="65000"/>
                        <a:lumOff val="3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Sayfa4!$B$2:$G$2</c:f>
              <c:numCache>
                <c:formatCode>#,##0</c:formatCode>
                <c:ptCount val="6"/>
                <c:pt idx="0">
                  <c:v>503</c:v>
                </c:pt>
                <c:pt idx="1">
                  <c:v>160</c:v>
                </c:pt>
                <c:pt idx="2">
                  <c:v>139</c:v>
                </c:pt>
                <c:pt idx="3">
                  <c:v>834</c:v>
                </c:pt>
                <c:pt idx="4">
                  <c:v>905</c:v>
                </c:pt>
                <c:pt idx="5">
                  <c:v>1187</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Ocak-Eylül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1100" b="1" i="0" u="none" strike="noStrike" kern="1200" baseline="0">
                    <a:solidFill>
                      <a:schemeClr val="tx1">
                        <a:lumMod val="65000"/>
                        <a:lumOff val="3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Sayfa4!$B$3:$G$3</c:f>
              <c:numCache>
                <c:formatCode>#,##0</c:formatCode>
                <c:ptCount val="6"/>
                <c:pt idx="0">
                  <c:v>3666</c:v>
                </c:pt>
                <c:pt idx="1">
                  <c:v>2843</c:v>
                </c:pt>
                <c:pt idx="2">
                  <c:v>1413</c:v>
                </c:pt>
                <c:pt idx="3">
                  <c:v>4393</c:v>
                </c:pt>
                <c:pt idx="4">
                  <c:v>7841</c:v>
                </c:pt>
                <c:pt idx="5">
                  <c:v>8769</c:v>
                </c:pt>
              </c:numCache>
            </c:numRef>
          </c:val>
          <c:smooth val="0"/>
          <c:extLst>
            <c:ext xmlns:c16="http://schemas.microsoft.com/office/drawing/2014/chart" uri="{C3380CC4-5D6E-409C-BE32-E72D297353CC}">
              <c16:uniqueId val="{00000000-D2B1-41EE-AF8A-E9A98C794CEB}"/>
            </c:ext>
          </c:extLst>
        </c:ser>
        <c:dLbls>
          <c:dLblPos val="t"/>
          <c:showLegendKey val="0"/>
          <c:showVal val="1"/>
          <c:showCatName val="0"/>
          <c:showSerName val="0"/>
          <c:showPercent val="0"/>
          <c:showBubbleSize val="0"/>
        </c:dLbls>
        <c:marker val="1"/>
        <c:smooth val="0"/>
        <c:axId val="1336640832"/>
        <c:axId val="1419096992"/>
      </c:lineChart>
      <c:catAx>
        <c:axId val="133664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419096992"/>
        <c:crosses val="autoZero"/>
        <c:auto val="1"/>
        <c:lblAlgn val="ctr"/>
        <c:lblOffset val="100"/>
        <c:noMultiLvlLbl val="0"/>
      </c:catAx>
      <c:valAx>
        <c:axId val="1419096992"/>
        <c:scaling>
          <c:orientation val="minMax"/>
        </c:scaling>
        <c:delete val="1"/>
        <c:axPos val="l"/>
        <c:numFmt formatCode="#,##0" sourceLinked="1"/>
        <c:majorTickMark val="none"/>
        <c:minorTickMark val="none"/>
        <c:tickLblPos val="nextTo"/>
        <c:crossAx val="1336640832"/>
        <c:crosses val="autoZero"/>
        <c:crossBetween val="between"/>
      </c:valAx>
      <c:spPr>
        <a:noFill/>
        <a:ln>
          <a:noFill/>
        </a:ln>
        <a:effectLst/>
      </c:spPr>
    </c:plotArea>
    <c:legend>
      <c:legendPos val="l"/>
      <c:layout>
        <c:manualLayout>
          <c:xMode val="edge"/>
          <c:yMode val="edge"/>
          <c:x val="2.0629265699663068E-2"/>
          <c:y val="0.27359276308064251"/>
          <c:w val="0.26038011452491167"/>
          <c:h val="0.21505130672162201"/>
        </c:manualLayout>
      </c:layout>
      <c:overlay val="0"/>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Eylül</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3.6499016594997907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4.8994515984740028E-2"/>
          <c:y val="0.33515538907789072"/>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905</c:v>
                </c:pt>
                <c:pt idx="1">
                  <c:v>1187</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419099168"/>
        <c:axId val="1419097536"/>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3120177070607128"/>
                  <c:y val="-0.25331441056373466"/>
                </c:manualLayout>
              </c:layout>
              <c:tx>
                <c:rich>
                  <a:bodyPr/>
                  <a:lstStyle/>
                  <a:p>
                    <a:r>
                      <a:rPr lang="en-US" dirty="0">
                        <a:solidFill>
                          <a:srgbClr val="506F56"/>
                        </a:solidFill>
                      </a:rPr>
                      <a:t>+%31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419096448"/>
        <c:axId val="1419095904"/>
      </c:lineChart>
      <c:catAx>
        <c:axId val="1419099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419097536"/>
        <c:crosses val="autoZero"/>
        <c:auto val="1"/>
        <c:lblAlgn val="ctr"/>
        <c:lblOffset val="100"/>
        <c:noMultiLvlLbl val="0"/>
      </c:catAx>
      <c:valAx>
        <c:axId val="1419097536"/>
        <c:scaling>
          <c:orientation val="minMax"/>
        </c:scaling>
        <c:delete val="1"/>
        <c:axPos val="l"/>
        <c:numFmt formatCode="#,##0" sourceLinked="1"/>
        <c:majorTickMark val="out"/>
        <c:minorTickMark val="none"/>
        <c:tickLblPos val="nextTo"/>
        <c:crossAx val="1419099168"/>
        <c:crosses val="autoZero"/>
        <c:crossBetween val="between"/>
      </c:valAx>
      <c:valAx>
        <c:axId val="1419095904"/>
        <c:scaling>
          <c:orientation val="minMax"/>
        </c:scaling>
        <c:delete val="1"/>
        <c:axPos val="r"/>
        <c:numFmt formatCode="0%" sourceLinked="1"/>
        <c:majorTickMark val="out"/>
        <c:minorTickMark val="none"/>
        <c:tickLblPos val="nextTo"/>
        <c:crossAx val="1419096448"/>
        <c:crosses val="max"/>
        <c:crossBetween val="between"/>
      </c:valAx>
      <c:catAx>
        <c:axId val="1419096448"/>
        <c:scaling>
          <c:orientation val="minMax"/>
        </c:scaling>
        <c:delete val="1"/>
        <c:axPos val="t"/>
        <c:numFmt formatCode="General" sourceLinked="1"/>
        <c:majorTickMark val="out"/>
        <c:minorTickMark val="none"/>
        <c:tickLblPos val="nextTo"/>
        <c:crossAx val="1419095904"/>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863</c:v>
                </c:pt>
                <c:pt idx="1">
                  <c:v>1478</c:v>
                </c:pt>
                <c:pt idx="2">
                  <c:v>2324</c:v>
                </c:pt>
                <c:pt idx="3">
                  <c:v>1832</c:v>
                </c:pt>
                <c:pt idx="4">
                  <c:v>2043</c:v>
                </c:pt>
                <c:pt idx="5">
                  <c:v>2224</c:v>
                </c:pt>
                <c:pt idx="6">
                  <c:v>1541</c:v>
                </c:pt>
                <c:pt idx="7">
                  <c:v>1514</c:v>
                </c:pt>
                <c:pt idx="8">
                  <c:v>1875</c:v>
                </c:pt>
                <c:pt idx="9">
                  <c:v>1596</c:v>
                </c:pt>
                <c:pt idx="10">
                  <c:v>2017</c:v>
                </c:pt>
                <c:pt idx="11">
                  <c:v>3409</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419098080"/>
        <c:axId val="1419098624"/>
      </c:barChart>
      <c:lineChart>
        <c:grouping val="standard"/>
        <c:varyColors val="0"/>
        <c:ser>
          <c:idx val="1"/>
          <c:order val="1"/>
          <c:tx>
            <c:strRef>
              <c:f>Sheet1!$C$1</c:f>
              <c:strCache>
                <c:ptCount val="1"/>
                <c:pt idx="0">
                  <c:v>2021</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pt idx="11">
                  <c:v>3265</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2022</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1016</c:v>
                </c:pt>
                <c:pt idx="1">
                  <c:v>1792</c:v>
                </c:pt>
                <c:pt idx="2">
                  <c:v>2936</c:v>
                </c:pt>
                <c:pt idx="3">
                  <c:v>1703</c:v>
                </c:pt>
                <c:pt idx="4">
                  <c:v>2128</c:v>
                </c:pt>
                <c:pt idx="5">
                  <c:v>3170</c:v>
                </c:pt>
                <c:pt idx="6">
                  <c:v>2420</c:v>
                </c:pt>
                <c:pt idx="7">
                  <c:v>3164</c:v>
                </c:pt>
                <c:pt idx="8">
                  <c:v>2993</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2022/2021</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-0.11652173913043479</c:v>
                </c:pt>
                <c:pt idx="1">
                  <c:v>-0.1676730143985137</c:v>
                </c:pt>
                <c:pt idx="2">
                  <c:v>8.0603606919396387E-2</c:v>
                </c:pt>
                <c:pt idx="3">
                  <c:v>-0.21520737327188941</c:v>
                </c:pt>
                <c:pt idx="4">
                  <c:v>2.8275212064090482E-3</c:v>
                </c:pt>
                <c:pt idx="5">
                  <c:v>0.217357910906298</c:v>
                </c:pt>
                <c:pt idx="6">
                  <c:v>0.82779456193353473</c:v>
                </c:pt>
                <c:pt idx="7">
                  <c:v>1.4042553191489362</c:v>
                </c:pt>
                <c:pt idx="8">
                  <c:v>0.67300167691447732</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2022/10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0.17728852838933951</c:v>
                </c:pt>
                <c:pt idx="1">
                  <c:v>0.21244925575101489</c:v>
                </c:pt>
                <c:pt idx="2">
                  <c:v>0.26333907056798622</c:v>
                </c:pt>
                <c:pt idx="3">
                  <c:v>-7.041484716157205E-2</c:v>
                </c:pt>
                <c:pt idx="4">
                  <c:v>4.1605482134116495E-2</c:v>
                </c:pt>
                <c:pt idx="5">
                  <c:v>0.42535971223021585</c:v>
                </c:pt>
                <c:pt idx="6">
                  <c:v>0.57040882543802729</c:v>
                </c:pt>
                <c:pt idx="7">
                  <c:v>1.0898282694848085</c:v>
                </c:pt>
                <c:pt idx="8">
                  <c:v>0.59626666666666661</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419098080"/>
        <c:axId val="1419098624"/>
      </c:lineChart>
      <c:catAx>
        <c:axId val="1419098080"/>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419098624"/>
        <c:crosses val="autoZero"/>
        <c:auto val="1"/>
        <c:lblAlgn val="ctr"/>
        <c:lblOffset val="100"/>
        <c:noMultiLvlLbl val="0"/>
      </c:catAx>
      <c:valAx>
        <c:axId val="1419098624"/>
        <c:scaling>
          <c:orientation val="minMax"/>
        </c:scaling>
        <c:delete val="1"/>
        <c:axPos val="l"/>
        <c:numFmt formatCode="#,##0" sourceLinked="1"/>
        <c:majorTickMark val="none"/>
        <c:minorTickMark val="none"/>
        <c:tickLblPos val="nextTo"/>
        <c:crossAx val="1419098080"/>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11147001999"/>
          <c:y val="4.3664740285570888E-5"/>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dLbl>
              <c:idx val="1"/>
              <c:layout>
                <c:manualLayout>
                  <c:x val="3.5864803121347503E-17"/>
                  <c:y val="8.75592949936996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48-4E5E-8702-7DC13E61AC2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394</c:v>
                </c:pt>
                <c:pt idx="1">
                  <c:v>454</c:v>
                </c:pt>
                <c:pt idx="2">
                  <c:v>543</c:v>
                </c:pt>
                <c:pt idx="3">
                  <c:v>584</c:v>
                </c:pt>
                <c:pt idx="4">
                  <c:v>561</c:v>
                </c:pt>
                <c:pt idx="5">
                  <c:v>603</c:v>
                </c:pt>
                <c:pt idx="6">
                  <c:v>532</c:v>
                </c:pt>
                <c:pt idx="7">
                  <c:v>530</c:v>
                </c:pt>
                <c:pt idx="8">
                  <c:v>621</c:v>
                </c:pt>
                <c:pt idx="9">
                  <c:v>523</c:v>
                </c:pt>
                <c:pt idx="10">
                  <c:v>667</c:v>
                </c:pt>
                <c:pt idx="11">
                  <c:v>732</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1419093728"/>
        <c:axId val="1419095360"/>
      </c:barChart>
      <c:lineChart>
        <c:grouping val="standard"/>
        <c:varyColors val="0"/>
        <c:ser>
          <c:idx val="1"/>
          <c:order val="1"/>
          <c:tx>
            <c:strRef>
              <c:f>Sayfa1!$C$1</c:f>
              <c:strCache>
                <c:ptCount val="1"/>
                <c:pt idx="0">
                  <c:v>2021</c:v>
                </c:pt>
              </c:strCache>
            </c:strRef>
          </c:tx>
          <c:spPr>
            <a:ln w="28575" cap="rnd">
              <a:solidFill>
                <a:srgbClr val="E3520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666</c:v>
                </c:pt>
                <c:pt idx="1">
                  <c:v>693</c:v>
                </c:pt>
                <c:pt idx="2">
                  <c:v>855</c:v>
                </c:pt>
                <c:pt idx="3">
                  <c:v>918</c:v>
                </c:pt>
                <c:pt idx="4">
                  <c:v>904</c:v>
                </c:pt>
                <c:pt idx="5" formatCode="#,##0">
                  <c:v>1120</c:v>
                </c:pt>
                <c:pt idx="6">
                  <c:v>964</c:v>
                </c:pt>
                <c:pt idx="7">
                  <c:v>816</c:v>
                </c:pt>
                <c:pt idx="8">
                  <c:v>905</c:v>
                </c:pt>
                <c:pt idx="9">
                  <c:v>940</c:v>
                </c:pt>
                <c:pt idx="10" formatCode="#,##0">
                  <c:v>1024</c:v>
                </c:pt>
                <c:pt idx="11" formatCode="#,##0">
                  <c:v>1137</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2022</c:v>
                </c:pt>
              </c:strCache>
            </c:strRef>
          </c:tx>
          <c:spPr>
            <a:ln w="28575" cap="rnd">
              <a:solidFill>
                <a:srgbClr val="CEB888"/>
              </a:solidFill>
              <a:round/>
            </a:ln>
            <a:effectLst/>
          </c:spPr>
          <c:marker>
            <c:symbol val="none"/>
          </c:marker>
          <c:dLbls>
            <c:dLbl>
              <c:idx val="8"/>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dLblPos val="t"/>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671</c:v>
                </c:pt>
                <c:pt idx="1">
                  <c:v>705</c:v>
                </c:pt>
                <c:pt idx="2">
                  <c:v>983</c:v>
                </c:pt>
                <c:pt idx="3" formatCode="#,##0">
                  <c:v>1226</c:v>
                </c:pt>
                <c:pt idx="4" formatCode="#,##0">
                  <c:v>1060</c:v>
                </c:pt>
                <c:pt idx="5" formatCode="#,##0">
                  <c:v>983</c:v>
                </c:pt>
                <c:pt idx="6" formatCode="#,##0">
                  <c:v>895</c:v>
                </c:pt>
                <c:pt idx="7" formatCode="#,##0">
                  <c:v>1059</c:v>
                </c:pt>
                <c:pt idx="8" formatCode="#,##0">
                  <c:v>1187</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2022/2021</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7.5075075075075074E-3</c:v>
                </c:pt>
                <c:pt idx="1">
                  <c:v>1.7316017316017316E-2</c:v>
                </c:pt>
                <c:pt idx="2">
                  <c:v>0.14970760233918129</c:v>
                </c:pt>
                <c:pt idx="3">
                  <c:v>0.33551198257080611</c:v>
                </c:pt>
                <c:pt idx="4">
                  <c:v>0.17256637168141592</c:v>
                </c:pt>
                <c:pt idx="5">
                  <c:v>-0.12232142857142857</c:v>
                </c:pt>
                <c:pt idx="6">
                  <c:v>-7.1576763485477174E-2</c:v>
                </c:pt>
                <c:pt idx="7">
                  <c:v>0.29779411764705882</c:v>
                </c:pt>
                <c:pt idx="8">
                  <c:v>0.31160220994475141</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2022/5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0.70304568527918787</c:v>
                </c:pt>
                <c:pt idx="1">
                  <c:v>0.55286343612334798</c:v>
                </c:pt>
                <c:pt idx="2">
                  <c:v>0.81031307550644571</c:v>
                </c:pt>
                <c:pt idx="3">
                  <c:v>1.0993150684931507</c:v>
                </c:pt>
                <c:pt idx="4">
                  <c:v>0.88948306595365423</c:v>
                </c:pt>
                <c:pt idx="5">
                  <c:v>0.63018242122719736</c:v>
                </c:pt>
                <c:pt idx="6">
                  <c:v>0.68233082706766912</c:v>
                </c:pt>
                <c:pt idx="7">
                  <c:v>0.99811320754716981</c:v>
                </c:pt>
                <c:pt idx="8">
                  <c:v>0.91143317230273757</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1419093728"/>
        <c:axId val="1419095360"/>
      </c:lineChart>
      <c:catAx>
        <c:axId val="141909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419095360"/>
        <c:crosses val="autoZero"/>
        <c:auto val="1"/>
        <c:lblAlgn val="ctr"/>
        <c:lblOffset val="100"/>
        <c:noMultiLvlLbl val="0"/>
      </c:catAx>
      <c:valAx>
        <c:axId val="1419095360"/>
        <c:scaling>
          <c:orientation val="minMax"/>
        </c:scaling>
        <c:delete val="1"/>
        <c:axPos val="l"/>
        <c:numFmt formatCode="General" sourceLinked="1"/>
        <c:majorTickMark val="none"/>
        <c:minorTickMark val="none"/>
        <c:tickLblPos val="nextTo"/>
        <c:crossAx val="141909372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7.jpeg"/></Relationships>
</file>

<file path=ppt/drawings/drawing1.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32</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4</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%19</a:t>
          </a: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1</a:t>
          </a:r>
          <a:endParaRPr lang="tr-TR" sz="1100" b="1" dirty="0">
            <a:solidFill>
              <a:srgbClr val="506F56"/>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0.11895</cdr:x>
      <cdr:y>0.1949</cdr:y>
    </cdr:from>
    <cdr:to>
      <cdr:x>0.23561</cdr:x>
      <cdr:y>0.29497</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41408" y="529684"/>
          <a:ext cx="727160" cy="2719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+%85</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+%22</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0.74849</cdr:x>
      <cdr:y>0.14011</cdr:y>
    </cdr:from>
    <cdr:to>
      <cdr:x>0.86516</cdr:x>
      <cdr:y>0.24018</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65449" y="380775"/>
          <a:ext cx="727223" cy="2719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+%60</a:t>
          </a:r>
        </a:p>
      </cdr:txBody>
    </cdr:sp>
  </cdr:relSizeAnchor>
</c:userShapes>
</file>

<file path=ppt/drawings/drawing3.xml><?xml version="1.0" encoding="utf-8"?>
<c:userShapes xmlns:c="http://schemas.openxmlformats.org/drawingml/2006/chart">
  <cdr:relSizeAnchor xmlns:cdr="http://schemas.openxmlformats.org/drawingml/2006/chartDrawing">
    <cdr:from>
      <cdr:x>0.10204</cdr:x>
      <cdr:y>0.21394</cdr:y>
    </cdr:from>
    <cdr:to>
      <cdr:x>0.2187</cdr:x>
      <cdr:y>0.31401</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636026" y="564679"/>
          <a:ext cx="727160" cy="2641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506F56"/>
              </a:solidFill>
              <a:latin typeface="Century Gothic" panose="020B0502020202020204" pitchFamily="34" charset="0"/>
            </a:rPr>
            <a:t>+%59</a:t>
          </a: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90</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63</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44</a:t>
          </a:r>
          <a:endParaRPr lang="tr-TR" sz="1100" b="1" dirty="0">
            <a:solidFill>
              <a:srgbClr val="506F56"/>
            </a:solidFill>
            <a:latin typeface="Century Gothic" panose="020B0502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0.00648</cdr:x>
      <cdr:y>0.01966</cdr:y>
    </cdr:from>
    <cdr:to>
      <cdr:x>0.05736</cdr:x>
      <cdr:y>0.14464</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0283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0.00648</cdr:x>
      <cdr:y>0.01814</cdr:y>
    </cdr:from>
    <cdr:to>
      <cdr:x>0.05736</cdr:x>
      <cdr:y>0.14897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30011"/>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0.00648</cdr:x>
      <cdr:y>0.01353</cdr:y>
    </cdr:from>
    <cdr:to>
      <cdr:x>0.05736</cdr:x>
      <cdr:y>0.11821</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162E6BDF-1B85-4D11-85EC-784973B796C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9723"/>
          <a:ext cx="250586" cy="230011"/>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0.00648</cdr:x>
      <cdr:y>0.01534</cdr:y>
    </cdr:from>
    <cdr:to>
      <cdr:x>0.05736</cdr:x>
      <cdr:y>0.14032</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4901"/>
          <a:ext cx="250586" cy="20289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7.10.2022</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2</a:t>
            </a:fld>
            <a:endParaRPr lang="tr-TR"/>
          </a:p>
        </p:txBody>
      </p:sp>
    </p:spTree>
    <p:extLst>
      <p:ext uri="{BB962C8B-B14F-4D97-AF65-F5344CB8AC3E}">
        <p14:creationId xmlns:p14="http://schemas.microsoft.com/office/powerpoint/2010/main" val="65503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852453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4</a:t>
            </a:fld>
            <a:endParaRPr lang="tr-TR"/>
          </a:p>
        </p:txBody>
      </p:sp>
    </p:spTree>
    <p:extLst>
      <p:ext uri="{BB962C8B-B14F-4D97-AF65-F5344CB8AC3E}">
        <p14:creationId xmlns:p14="http://schemas.microsoft.com/office/powerpoint/2010/main" val="24914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7.10.2022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7.10.2022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7.10.2022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7.10.2022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7.10.2022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7.10.2022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7.10.2022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7.10.2022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7.10.2022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7.10.2022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7.10.2022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7.10.2022</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jp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EYLÜL</a:t>
            </a:r>
          </a:p>
          <a:p>
            <a:pPr lvl="1"/>
            <a:r>
              <a:rPr lang="tr-TR" sz="2800" dirty="0">
                <a:solidFill>
                  <a:schemeClr val="bg1"/>
                </a:solidFill>
                <a:latin typeface="Century Gothic" panose="020B0502020202020204" pitchFamily="34" charset="0"/>
                <a:ea typeface="Verdana" panose="020B0604030504040204" pitchFamily="34" charset="0"/>
              </a:rPr>
              <a:t>2022</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2022 yılı Ocak-Eylül dönemi Ağır Ticari araç pazarı, bir önceki yılın aynı dönemine göre %19 oranında arttı. Bu dönemde satılan toplam araç sayısı 24.748 oldu. </a:t>
            </a:r>
          </a:p>
          <a:p>
            <a:pPr>
              <a:spcAft>
                <a:spcPts val="600"/>
              </a:spcAft>
            </a:pPr>
            <a:r>
              <a:rPr lang="tr-TR" sz="1400" dirty="0">
                <a:latin typeface="Century Gothic" panose="020B0502020202020204" pitchFamily="34" charset="0"/>
                <a:ea typeface="Verdana" panose="020B0604030504040204" pitchFamily="34" charset="0"/>
              </a:rPr>
              <a:t>Çekici satışları, 2022 yılı: Ocak-Eylül döneminde geçen yıla göre %32 oranında artarak 15.654 adet olurken, 16 ton ve üstü kamyon satışları %4 oranında artarak 5.668 adet oldu. 16 ton altı kamyon satışları da %1 oranında artarak 3.426 adet oldu.</a:t>
            </a:r>
          </a:p>
        </p:txBody>
      </p:sp>
      <p:graphicFrame>
        <p:nvGraphicFramePr>
          <p:cNvPr id="8" name="Chart 14">
            <a:extLst>
              <a:ext uri="{FF2B5EF4-FFF2-40B4-BE49-F238E27FC236}">
                <a16:creationId xmlns:a16="http://schemas.microsoft.com/office/drawing/2014/main" id="{0E030039-9800-41DB-9784-155B074781F8}"/>
              </a:ext>
            </a:extLst>
          </p:cNvPr>
          <p:cNvGraphicFramePr/>
          <p:nvPr>
            <p:extLst>
              <p:ext uri="{D42A27DB-BD31-4B8C-83A1-F6EECF244321}">
                <p14:modId xmlns:p14="http://schemas.microsoft.com/office/powerpoint/2010/main" val="408886684"/>
              </p:ext>
            </p:extLst>
          </p:nvPr>
        </p:nvGraphicFramePr>
        <p:xfrm>
          <a:off x="609600" y="3467170"/>
          <a:ext cx="5638799" cy="2840381"/>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77" descr="A close up of a sign&#10;&#10;Description automatically generated">
            <a:extLst>
              <a:ext uri="{FF2B5EF4-FFF2-40B4-BE49-F238E27FC236}">
                <a16:creationId xmlns:a16="http://schemas.microsoft.com/office/drawing/2014/main" id="{994912A7-1096-49B3-A7CD-EDD2F0A0DF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647010" y="3503940"/>
            <a:ext cx="306859" cy="301357"/>
          </a:xfrm>
          <a:prstGeom prst="rect">
            <a:avLst/>
          </a:prstGeom>
        </p:spPr>
      </p:pic>
      <p:sp>
        <p:nvSpPr>
          <p:cNvPr id="13" name="TextBox 15">
            <a:extLst>
              <a:ext uri="{FF2B5EF4-FFF2-40B4-BE49-F238E27FC236}">
                <a16:creationId xmlns:a16="http://schemas.microsoft.com/office/drawing/2014/main" id="{E526A430-6378-4AB8-9540-46310989873B}"/>
              </a:ext>
            </a:extLst>
          </p:cNvPr>
          <p:cNvSpPr txBox="1"/>
          <p:nvPr/>
        </p:nvSpPr>
        <p:spPr>
          <a:xfrm>
            <a:off x="259897" y="6438830"/>
            <a:ext cx="6391555" cy="3416320"/>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2022 Eylül ayında bir önceki yılın Eylül ayına göre %63 artmıştır. Çekici satışları %59 ve 16 ton ve üstü kamyon satışları %90, 16 ton altı kamyon satışları da %44 oranında artmıştır. </a:t>
            </a:r>
          </a:p>
          <a:p>
            <a:pPr>
              <a:spcAft>
                <a:spcPts val="600"/>
              </a:spcAft>
            </a:pPr>
            <a:r>
              <a:rPr lang="tr-TR" sz="1400" dirty="0">
                <a:latin typeface="Century Gothic" panose="020B0502020202020204" pitchFamily="34" charset="0"/>
                <a:ea typeface="Verdana" panose="020B0604030504040204" pitchFamily="34" charset="0"/>
              </a:rPr>
              <a:t>2022 yılı Eylül ayı Ağır Ticari araç pazarı 2021 yılı Eylül ayına göre %63 artarak 3.611 adet oldu.</a:t>
            </a:r>
          </a:p>
          <a:p>
            <a:pPr>
              <a:spcAft>
                <a:spcPts val="600"/>
              </a:spcAft>
            </a:pPr>
            <a:r>
              <a:rPr lang="tr-TR" sz="1400" dirty="0">
                <a:latin typeface="Century Gothic" panose="020B0502020202020204" pitchFamily="34" charset="0"/>
                <a:ea typeface="Verdana" panose="020B0604030504040204" pitchFamily="34" charset="0"/>
              </a:rPr>
              <a:t>2022 yılı Eylül ayında Çekici satışları bir önceki yılın aynı ayına göre %59 oranında artarak 2.072 adet, 16 ton ve üstü Kamyon satışları %90 oranında artarak 921 adet ve 16 ton altı kamyon satışları da %44 oranında artarak 618 adet oldu.</a:t>
            </a:r>
            <a:endParaRPr lang="tr-TR" sz="1400" b="1" dirty="0">
              <a:latin typeface="Century Gothic" panose="020B0502020202020204" pitchFamily="34" charset="0"/>
              <a:ea typeface="Verdana" panose="020B0604030504040204" pitchFamily="34" charset="0"/>
            </a:endParaRPr>
          </a:p>
          <a:p>
            <a:pPr>
              <a:spcAft>
                <a:spcPts val="600"/>
              </a:spcAft>
            </a:pPr>
            <a:r>
              <a:rPr lang="tr-TR" sz="1400" dirty="0">
                <a:latin typeface="Century Gothic" panose="020B0502020202020204" pitchFamily="34" charset="0"/>
                <a:ea typeface="Verdana" panose="020B0604030504040204" pitchFamily="34" charset="0"/>
              </a:rPr>
              <a:t>Ağır Ticari araç pazarı (16 ton ve üstü Kamyon/Çekici) son 10 yıllık Eylül ayı ortalama satışlarına göre %60 arttı. Çekici satışları son 10 yıllık Eylül ayı ortalama satışlarına göre %85 oranında, Kamyon satışları da %22 oranında artış gösterdi.</a:t>
            </a:r>
          </a:p>
          <a:p>
            <a:pPr>
              <a:spcAft>
                <a:spcPts val="600"/>
              </a:spcAft>
            </a:pPr>
            <a:endParaRPr lang="tr-TR" sz="1400" dirty="0">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3626825623"/>
              </p:ext>
            </p:extLst>
          </p:nvPr>
        </p:nvGraphicFramePr>
        <p:xfrm>
          <a:off x="312420" y="3904074"/>
          <a:ext cx="6233160" cy="27177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1094588819"/>
              </p:ext>
            </p:extLst>
          </p:nvPr>
        </p:nvGraphicFramePr>
        <p:xfrm>
          <a:off x="312420" y="6779406"/>
          <a:ext cx="6233160" cy="2761309"/>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397338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22" t="-1" r="9489" b="51994"/>
          <a:stretch/>
        </p:blipFill>
        <p:spPr>
          <a:xfrm>
            <a:off x="372303" y="6850373"/>
            <a:ext cx="312682"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0" name="Chart 14">
            <a:extLst>
              <a:ext uri="{FF2B5EF4-FFF2-40B4-BE49-F238E27FC236}">
                <a16:creationId xmlns:a16="http://schemas.microsoft.com/office/drawing/2014/main" id="{6E667C07-9811-41A0-87EB-5D4C8F44B9C2}"/>
              </a:ext>
            </a:extLst>
          </p:cNvPr>
          <p:cNvGraphicFramePr/>
          <p:nvPr>
            <p:extLst>
              <p:ext uri="{D42A27DB-BD31-4B8C-83A1-F6EECF244321}">
                <p14:modId xmlns:p14="http://schemas.microsoft.com/office/powerpoint/2010/main" val="4254401250"/>
              </p:ext>
            </p:extLst>
          </p:nvPr>
        </p:nvGraphicFramePr>
        <p:xfrm>
          <a:off x="312422" y="986489"/>
          <a:ext cx="6233158" cy="2639465"/>
        </p:xfrm>
        <a:graphic>
          <a:graphicData uri="http://schemas.openxmlformats.org/drawingml/2006/chart">
            <c:chart xmlns:c="http://schemas.openxmlformats.org/drawingml/2006/chart" xmlns:r="http://schemas.openxmlformats.org/officeDocument/2006/relationships" r:id="rId8"/>
          </a:graphicData>
        </a:graphic>
      </p:graphicFrame>
      <p:pic>
        <p:nvPicPr>
          <p:cNvPr id="15" name="Picture 67" descr="A close up of a sign&#10;&#10;Description automatically generated">
            <a:extLst>
              <a:ext uri="{FF2B5EF4-FFF2-40B4-BE49-F238E27FC236}">
                <a16:creationId xmlns:a16="http://schemas.microsoft.com/office/drawing/2014/main" id="{CE5C9135-1DFC-422C-B0CD-4B64AF36F7B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1042260"/>
            <a:ext cx="317153" cy="311466"/>
          </a:xfrm>
          <a:prstGeom prst="rect">
            <a:avLst/>
          </a:prstGeom>
        </p:spPr>
      </p:pic>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2022 yılı Ocak-Eylül dönemi Semi-Treyler araç pazarı, bir önceki yılın aynı dönemine göre %12 oranında arttı. Satış adedi ise 8.769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406232"/>
            <a:ext cx="653218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2022 yılı Eylül ayında bir önceki yılın Eylül ayına göre %31 oranında azalarak 1.187 adet olarak gerçekleşti.</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3337416095"/>
              </p:ext>
            </p:extLst>
          </p:nvPr>
        </p:nvGraphicFramePr>
        <p:xfrm>
          <a:off x="858529" y="1707910"/>
          <a:ext cx="4925041" cy="16229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1127512742"/>
              </p:ext>
            </p:extLst>
          </p:nvPr>
        </p:nvGraphicFramePr>
        <p:xfrm>
          <a:off x="858529" y="5613536"/>
          <a:ext cx="4925042" cy="17580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3750005995"/>
              </p:ext>
            </p:extLst>
          </p:nvPr>
        </p:nvGraphicFramePr>
        <p:xfrm>
          <a:off x="858529" y="7465436"/>
          <a:ext cx="4925042" cy="219717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Grafik 9">
            <a:extLst>
              <a:ext uri="{FF2B5EF4-FFF2-40B4-BE49-F238E27FC236}">
                <a16:creationId xmlns:a16="http://schemas.microsoft.com/office/drawing/2014/main" id="{0C61F2A3-4F25-45E9-8127-9EB589EB8069}"/>
              </a:ext>
            </a:extLst>
          </p:cNvPr>
          <p:cNvGraphicFramePr>
            <a:graphicFrameLocks/>
          </p:cNvGraphicFramePr>
          <p:nvPr>
            <p:extLst>
              <p:ext uri="{D42A27DB-BD31-4B8C-83A1-F6EECF244321}">
                <p14:modId xmlns:p14="http://schemas.microsoft.com/office/powerpoint/2010/main" val="1627690161"/>
              </p:ext>
            </p:extLst>
          </p:nvPr>
        </p:nvGraphicFramePr>
        <p:xfrm>
          <a:off x="858529" y="3904551"/>
          <a:ext cx="4925041" cy="162344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53415" y="1032737"/>
            <a:ext cx="6425075"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entury Gothic" panose="020B0502020202020204" pitchFamily="34" charset="0"/>
                <a:ea typeface="Verdana" panose="020B0604030504040204" pitchFamily="34" charset="0"/>
              </a:rPr>
              <a:t>Genel Ekonomik</a:t>
            </a:r>
            <a:r>
              <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endParaRP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2285732"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369887" y="6044163"/>
            <a:ext cx="6118225"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TCMB </a:t>
            </a:r>
            <a:r>
              <a:rPr lang="tr-TR" sz="1250" dirty="0" err="1">
                <a:latin typeface="Century Gothic" panose="020B0502020202020204" pitchFamily="34" charset="0"/>
                <a:ea typeface="Calibri" panose="020F0502020204030204" pitchFamily="34" charset="0"/>
                <a:cs typeface="Times New Roman" panose="02020603050405020304" pitchFamily="18" charset="0"/>
              </a:rPr>
              <a:t>nın</a:t>
            </a:r>
            <a:r>
              <a:rPr lang="tr-TR" sz="1250" dirty="0">
                <a:latin typeface="Century Gothic" panose="020B0502020202020204" pitchFamily="34" charset="0"/>
                <a:ea typeface="Calibri" panose="020F0502020204030204" pitchFamily="34" charset="0"/>
                <a:cs typeface="Times New Roman" panose="02020603050405020304" pitchFamily="18" charset="0"/>
              </a:rPr>
              <a:t> yayınlamış olduğu bilgi ve verilere göre TÜFE'deki (2003=100) değişim 2022 yılı Eylül ayında bir önceki aya göre %3,08, bir önceki yılın Aralık ayına göre %52,40, bir önceki yılın aynı ayına göre %83,45 ve on iki aylık ortalamalara göre %59,91 olarak gerçekleşmiştir. </a:t>
            </a:r>
          </a:p>
          <a:p>
            <a:r>
              <a:rPr lang="tr-TR" sz="1250" dirty="0">
                <a:latin typeface="Century Gothic" panose="020B0502020202020204" pitchFamily="34" charset="0"/>
                <a:ea typeface="Calibri" panose="020F0502020204030204" pitchFamily="34" charset="0"/>
                <a:cs typeface="Times New Roman" panose="02020603050405020304" pitchFamily="18" charset="0"/>
              </a:rPr>
              <a:t>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4" descr="data:image/png;base64,/9j/4AAQSkZJRgABAQEAYABgAAD/2wBDAAIBAQIBAQICAgICAgICAwUDAwMDAwYEBAMFBwYHBwcGBwcICQsJCAgKCAcHCg0KCgsMDAwMBwkODw0MDgsMDAz/2wBDAQICAgMDAwYDAwYMCAcIDAwMDAwMDAwMDAwMDAwMDAwMDAwMDAwMDAwMDAwMDAwMDAwMDAwMDAwMDAwMDAwMDAz/wAARCAEuAs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AooooAKKKKACiiigAooooAKKKKACiiigAoornL74raNpnj2z8NXB1SHU9QcxWrPpN2tpcOIXnKJdeX5Bfy45G2iTPyNxkYoA6OiiigAooooAKKKKACiiigAooooAKKKKACiiigAooooAKKKKACiiigAooooAKKKKACiiigAooooAKKKKACiiigAooooAKKKKACiiigAooooAKKKKACiiigAooooAKKKKACiiigAooooAKKKKACiiigAooooAKKKKACiiigAooooAKKKKACiiigAooooAKKKKACiiigAooooAKKKKACiiigArwz9pf9v7wB+yN8YfDnhr4heI/B/gvTfE2gaprFrrHiLxHbaTBJPZzWcYs0E+1ZHkW6Zhh8gQn5Wzlfc6888Y/Af8A4Sz4+6P44/tX7P8A2V4W1Xw19i+zbvN+3T2M3neZvGNn2PGzad3mZ3LtwcqvP9jtL7+SXL/5Ny/rpcuHL9ry/NX/AAv+mpwR/wCCj3w+8Ifs6fDz4g+NZdT8Px+P/DUPihbHTdI1DxA+mWht4Z5552sraRorWDzkD3UqRwruXcy7gKf4M/4KJeBdd/aR8V/C/VZLrRNf0HxAug2M7Wd3Pp2pM2l2+opvvRALS3ndJZQlvJN5jrAXUENgePftV/8ABHq5/aV/Zs+H3w1bx34b/snwZ4En8FzjxD4MbXrZ53treCHWbK1a9ihtNRg8mTy53E7IlxKqFNxZup0r/gmjrsXxd1W+v/iTZXfgHX/E9l4w1Lw/F4ZMN/JqFpo9tpsSx3/2tlS3Jto5mQ27OSoUSKN2/pquPtJumvdvKy8udWfe/Im9b3uk0nqs46U4pvW2vrbb0bfytfXZ99H/AMFLPg23hjWNYfxHrVvp+jS2UbSXHhTV4G1Jb25FrZzWCPahtQt5pyqRz2gmicsuHIYE4Pwg/wCCpXw4+InhfQ73Vh4g8OXmv6neWMVq/h7VbhdLij1W4022m1OUWirpX2iS3O1b/wAghvMQFjE5Hm37OX/BGXS/2evDg0uw1b4b2EFhqHh2WwuvDfwwsNA1C8tdI1OO+X+1LqGVpb68nEMcbzAwwggyC23Mc1dT/wCCJ2i3nxttPGTar8OdZubjUpLvU5fE/wAMrDX9Rtov7cvdWjTSrm5lI0+XF9LBLI8dwrhI5EjhdckioaXe8rPyjZa9dW7ryttrcmXPyScd1t5+XT9L/g/eP+HjXwfjufF6T+JNTsofA+n6lq2p3l54b1S1sZrTTpRDfzWdzJbLDfpbysqSG0ebYzKDjcMr8L/+Ci3wl+MPxBtvC2i63r663dTz2gh1PwlrGlRxXEMH2lreWW6tYo4pjbf6QkUjK8kOJUVoyGr5X0z/AIJrX3in9rz456Ba6/c+GtI8W+Eb22vdU0PwDe6DYa9c6nJMY5NUZbqPStXvbVZHKz2lpHPh9s86sNsv0tc/sIxX/wAVpfEdx4lZ4J/G1x4vls10/aWWbw3/AGGbUSebxgfvvM2/7Gz+OsY8zpKb35G/+3+ayXXS138t9Uavl53Hs/8AyXlTT9Xtv+R3HwM/a48B/tHazqdh4S1LVLq50qKO6IvtCv8AS0vrWRnWO7s3uoYlvbRyjbbm2MkLcYc7hnlf26/j1o/7MXhvwJ441621K70nRPFH7+LT40kuH83TNQgXaruin5pFJyw4B6niuO/4J3/8EztL/YDvtUNg/wAN5YJNMtdEsJfDfw5sPDOoXFrAzlZtUu4Xklv7xwYw8g8iEmMsLdWcmrn/AAVJ+AusftO/Bjwp4H0G50201bW/FEfkS6hI8dunlWF9O25kR2HyxsBhTyR0HNejgaeGliqMK7/duS5ntZc2v4ep52PqYmGErSoK9RRlyre75dPXX0PPP+H9Pwg/6Fz4k/8Agvsv/kuj/h/T8IP+hc+JP/gvsv8A5Lr5t/4cLfF//oY/ht/4ML3/AORKP+HC3xf/AOhj+G3/AIML3/5Er9T/ALH4L/5//wDkz/yPyj+2eNv+fH/kq/zPpL/h/T8IP+hc+JP/AIL7L/5Lo/4f0/CD/oXPiT/4L7L/AOS6+bf+HC3xf/6GP4bf+DC9/wDkSj/hwt8X/wDoY/ht/wCDC9/+RKP7H4L/AOf/AP5M/wDIP7Z42/58f+Sr/M+kv+H9Pwg/6Fz4k/8Agvsv/kuj/h/T8IP+hc+JP/gvsv8A5Lr5t/4cLfF//oY/ht/4ML3/AORKP+HC3xf/AOhj+G3/AIML3/5Eo/sfgv8A5/8A/kz/AMg/tnjb/nx/5Kv8z6S/4f0/CD/oXPiT/wCC+y/+S6P+H9Pwg/6Fz4k/+C+y/wDkuvm3/hwt8X/+hj+G3/gwvf8A5Eo/4cLfF/8A6GP4bf8Agwvf/kSj+x+C/wDn/wD+TP8AyD+2eNv+fH/kq/zPpL/h/T8IP+hc+JP/AIL7L/5Lo/4f0/CD/oXPiT/4L7L/AOS6+bf+HC3xf/6GP4bf+DC9/wDkSj/hwt8X/wDoY/ht/wCDC9/+RKP7H4L/AOf/AP5M/wDIP7Z42/58f+Sr/M/W2vNX/at8Jn9qi1+D8Dand+LJtCu9fnkhs2On2MVtJZo0EtwcILlhfQSCFdzrGyu4RZITJ6VXmfi74M6pr/7XngPx/DPYLo/hfwtr+h3ULu4uZJ7+50iWFkUKVKBbCYMSwILR4DZJX8ehrUSlt71//AZW/wDJrH7QrWdx/wCzt+1Z4T/ajuvGo8JNqdxaeB9dGgXN7c2bW9vqMps7W8E9oW5mtmju49kwASXBeMvGySP5nqn/AAVD8GeHta8RLqnhXx/p+haPZ61dadrzWlnPZeJm0m4S1voLOKG5e6WVLhxEouoIFkb7jMCCep8MeAfFPwE8Z/F3xRa6ZY+JT8RfHej6jYWNtdSRS21k1ho2k3Esx8lgHh+zXM+0ZVkRAZI9zFPAtM/4JxfEK48V+MP7Q0z4TNFrNpr8Go+IZtQ1C91H4ox3plFhaa9biCExw2aSqqOl3cvEIVWAQRs0dTL4U1/Jr/i5E306N6b9rSHKy27r7r/1d6esd19TfAH9oWH45wazbXPhjxN4G8S+HJ44NV8O+IfsbX9gJYxJDIXs7i5tnjkQ7laOZ8EMrbXRlHodfOn/AAT7/ZI1v9mu38c6x4mitLLXvHGp287WFv4w1XxeLC1trdIIUk1XVFS7u5SfNctIiBFeOJRtiDN9F1crX07L8vmZQvbUKKKKkoKKKKACiiigAooooAKKKKACiiigAooooAKKKKACiiigAooooAKKKKACiiigAooooAKKKKACiiigAooooAKKKKACiiigAooooAKKKKACiiigAooooAKKKKACiiigAooooAKKKKACiiigAooooAKKKKACiiigAooooAKKKKACiiigAooooAKKxfiTdy2Pw61+eCSSGaHTrh45EYqyMImIII5BB718TfsVax42/ZY/4Ju+IfjF4t0W71HU4vhza+KLdr/4zeJPGw11otOa5aSeLVYVj0wuxBdbXzVw7AkiJMpO6qP+RRfrzc1v/SX/AJb2fK+anBbzbS+XL/8AJLy7taH3nRX5G/F/4m+Pf2U/2e/iH8PvCuteDNN8TaDqtyjeJfD9zr5UtN4Lu9SVhDPq80qNFDFb28EUlzLDCkUMscaFYo4vpfVP2nvi1oHii+8KeHb/AMCL4p1D4jt4Xu9Z1fTNUvtOjjh8HQ6tJPDYHUQ0W6eMqII7hIwrkndIXkdzagpN/ZjzfjFO3knLrZ+W9lH3uVraV7eiu196W3y7X+268u+K3h+7g+N/wz1Jtc1Sazm8RTRJpTx232SBv7F1L94rCIT7uD96Vl+c/L0x5p/wT1/au+IH7Rlxdx+PI/B6vfeDvDfjXTl0CxubUWMOrJeE2czTTy+e8ZtMiZVhDCTHlDbubn/+C03jPWPh9+ypour6DqupaJq1p4otvIvdPuntriHda3aNtkQhlyrMpweQxHQ134bATrYyGCbtKUlH0bdvwf8AwDixuNjh8LUxTV1CLlbukub8UfXlFfgB/wANl/F//oq3xJ/8Ka9/+OUf8Nl/F/8A6Kt8Sf8Awpr3/wCOV+j/A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V+/9fKcT8K1cl9n7Wopc99k9LW/zPreF+LKWd+19lTceTl3a15r/wCQUV8leMvAT+Lf211m8CeP/inPr+i6qb3xtfyeJ7lvCvhbTm08omkJpxP9nPeSb4Z0HkPcQq32ieYK9vFcaP7AngtrXx14i8Q+EPFPxK8R/CW+0qzstP1Lxn4mv9dk8V6jG8rT6vY/bJHNvZujoimER29yQZIYVhSGW4+UppzV3ppf/J+j+FdebZOHvn1lROH4fi7W9ftW/k10fun1JRXxRpWqT/CX4v8AjX4j+AdW+NnxQ8O+CdN1xvFv2jWdR1618WasZg0Gk6Npo3W6S2kiSRSS2EEccfFu3nzC4Fv1H/BJX47a/wDHH4Y/EWXxVrHi3W9f0zxxfR3E2teGdU0GO2WSKCRbW1gv4IZEghLMipt3qoUyfO5LFL33bqocz/8AAlFffe6emmuzQVf3dm+suVf+AuTv2tazV9/R2+r6KKKACiiigAooooAKKKKACiiigAooooAKKKKACiiigAooooAKKKKACiiigAooooAKKKKACiiigAooooAKKKKACiiigAooooAKKKKACiiigAooooAKKKKACiiigAooooAKKKKACiiigAoorj/jt8b9E/Z4+Gt34n10Xs1vDNBZ21nYwefeand3EqQW1pbx5G+aaaRI1BIXLZZlUFgm7BudhRXh/gT9t+18Q6pqekeJPh947+HHiXS7nSo30fxRPo8Ulxb6jcm1t7qG5t7+azlTzlkVokuDcAxgCEtJCJOx8YftO+CPCHhfw5rB8S+Hb6x8W6rBpGjyw65YRR6lNJL5bCCSaeNJjHh2ZImaQiJwiO4CFvSz7u3z0/zXp8mHW3X+v+HXda9Tv6K8s8Lftz/BPxz4gsNJ0X4w/CzWNV1W+/syysrHxXYXFxeXfliX7PHGkpZ5fLZX2KC20g4wa7/UvHGi6Nqstjeavpdre29k+py2813Gksdoh2vcMpOREp4LkbQepobsrv8ArS/5a+modbf1vb89PXQ1KK4i0/aX+HF/8TtM8EwfEDwTN4z1vTl1fTtAj1y1bU7+yZWZbqG2D+bJCVViJFUqQpOeDTPEH7UHw08J/E+TwTqvxE8DaZ4zi099WfQLvXrWHVEs0RpHuTbNIJRCqI7GTbtCoxJwDRL3fi8/wvf7rO/azBO+3l+NrffdW9UdtdWsV9ayQTxpNDMpSSN1DK6kYIIPBBHavK/AP7D3wo+CPh7xJafDL4e+BfhPe+KbB9PvNT8IeFtM066KlWCOR9naKUxlyyrNHJHn7yMCQer8UfHzwL4H0BtV1rxp4T0jS00ltea8vdXt7e3XTlMYa9Lu4X7ODLEDLnYPMTn5hnlIf22/hnfatoP2PxZoWoeHvEfh6/8AE1p4ptNUtZdANnZ3NrbSsbwS7M+bdxgEZX5HBYEAE5Ltwtq7r8JXX3KX3MFUtaV9tfy1/GP3o5X9mj/gmZ8Kv2avhbqHhOPQdJ8XWGq3c13dHWfDujQRN5tq1o8aWdhZWtlDG1vJLGwit08xZ5t5cyOT6r4d+AfgXwha2UGk+C/Celw6bMtxaR2mkW8C2sotBZB4wqAIwtALcEYPlAR/d4rmfCv7Z3w517wPqXiDUfE+j+E7HR31Vr0eINRtbB7W203UJdPubx90pC2wniwJWIGHTdtY7Ri+I/8Agot8F/CmseD1vviL4Ng8P+PNMu9T0PxQ+v2K6Bfi3uba2MMd2ZgkkzyXKhETdu8uTkFcF3c5W3ctPXfTz+F/NPqLSKf92/y2v+av6roepeFPhr4c8BuraHoGiaMy2NtpamxsYrcraW28W9uNij91F5kmxPupvbaBk15t+0Kvhz4l/E34d+Ddc0Rtatm8RST3VtqehTTaXcKuj6iyjzZYjbSMG2MEDFgVzj5Tj1XR/FGmeIbzUbew1GxvrjR7n7HfxW9wkr2M/lpL5UoUko/lyRvtbB2yKcYYGvG/26/j1o/7MXhvwJ441621K70nRPFH7+LT40kuH83TNQgXaruin5pFJyw4B6nitqEKtWtGNK7nJq3dt7W9ehliJ0qdKc61lBJ3vtZLW/yOq/4Y1+EH/RKfht/4TNl/8bo/4Y1+EH/RKfht/wCEzZf/ABuvm3/h/T8IP+hc+JP/AIL7L/5Lo/4f0/CD/oXPiT/4L7L/AOS6+q/sDiT/AJ91Pvf+Z8l/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r0mviT/h/T8IP+hc+JP/AIL7L/5Lo/4f0/CD/oXPiT/4L7L/AOS6xq8L5/Vt7WjOVu+v6m9Hinh+lf2VaEb9tP0PoHV/2B/gXr/xNuvGt98FvhNe+Mr6V57nXrjwhp8mp3EjqUd3uTEZWZlJUktkgkHiqPhv/gnb8DPh9p9xB4Q+Evw58Cm9vNPvbqbwz4ZsNKmu2sb2G9t1keGJSyrPBG2D0xkEHBHhn/D+n4Qf9C58Sf8AwX2X/wAl0f8AD+n4Qf8AQufEn/wX2X/yXWEOD86hblw8lY2fGWSSd3iYn0V8Nf2IPgt8GPiLL4w8H/CD4X+FPFs4lEmt6N4VsbHUZPNOZc3EUSyHefvfN83fNeh6J4Y03w016dO0+x086jcve3ZtoFi+1TsAGlk2gbnIVQWOSdo54r4y/wCH9Pwg/wChc+JP/gvsv/kuvtuvNx+T43L1FYum4XTSv2VrpeWx6eX5zgswcnhKinazdu7vZv8AEKK8Q8Zftxaf8O/i+PD2v+AviNovhhtUGiL45vrK0g8PSXptjcCJQ1yL4oQDGLgWn2cyDaJc1s/s3ftUf8NHSXLD4e/EbwZZGxt9V0q/8RWNqlpr9lPv8qe3ktricISFDGC58m4RZELQrnjzYPnV46/8Nf72veS3cfeWmp6cvddpf10+6+jfSXuvXQ9Wor580T/goTp/iv4g6n4e0b4bfEnVpli1dtAu4BpKW3jCbSrlLW+gszJfo8LxzPtDXyWsb7SUdgVJ6v8AZW/apb9qG38Wl/h9478AXHg3WW0K7g8SnTJPtNysSSSCCTT7y7hkWPzFRyH+WQOn3kcKR97btf5Xt+bSfa6vugem/e3z3/R/c+x6xRRRQAUUUUAFFFFABRRRQAUUUUAFFFFABRRRQAUUUUAFFFFABRRRQAUUUUAFFFFABRRRQAUUUUAFFFFABRRRQAUUUUAFFFFABRRRQAUUUUAFFFFABRRRQAUUUUAFFFFABXmv7VHwW1T42/Diyt/D+p2mkeJfDmtWHiPRp7yEy2j3VnOsywzqPm8qVQ8TMvzIJN6glQD6VRSa2a3TTXk07p/Jq4dGns00/NNWa+a0PjCL9i34xfE34g654r8UXuieFxquv+GdTHhW1+IuveLtJjbTtZiv7q8he+t7eKzkkhQQpbW1okeYwzS/PhOC0/8AYR1j4/8Axc+IWqaJHc6V4R8K+PrW98FWviPRr3RjayS6rYar4jlhSeLzJYpbm1P2edUWNzNOqkxFZG/QyikoRUVBbK7Xq3G/y91adNlZaDcpNtvd2v8AJNL5679db3bbPiX4d/8ABMzxR4I8L+GLNZ/BcVxoegfDbSJHt3lUZ8OanNeXwQ+QDskWQeV03PneI+tewftu/so63+0kPCj+G9U0/RbiG6k0XxLLc5Daj4ZvQo1KyjIjciV/KgZD8oDR/eXNe9UVtUqym25dZOXzdk/k0rP1fclK2q3sl923zR8Y2v8AwTi8RaX+3xd+PFj0bUfBd/4qt/GCXE/jrxJbS6RNDpcditpF4fgkXSpmDQRst5K25Y5XjNu+xXOb49/YH+J2u/8ABQXTPidJc+GpPBWh+N/+Eo3R+KNUhuLjT28Py6bJaNodvaLYS3SzSswvZpJrmWEiHfHGiRD7gorOF4JKPRW11X2Vr8oRT2bSd2+aV27Pmv8Aa0fo+a//AKVJ63SbulpG352fBr9hfxj46/ZM8U3HhuJre9uNb0/R/A1h4pgvfCt5b+C9J1Zri0sZJJLWe+0u5ZJLkR3SQC5QJaSqIJVDRu+FP/BKf4rfD+P4f642ueFP+En+Guq+Kdc0uzufE+r6tY30mp6/bajDa3k9zEZ7lfsyXEbXM4lkiuTDcqsjpx+iNFXTm6c1OO6d9e9krvu3a76XcmkuZ3J3nBwn13/HT0SbiuvLZNvlVvgWT/gmn8WfAvw++IWkeGtV8GapF8QPFH/CW3VtqGu3tlcQTp4ilvRa22oC0uJrKKXT5gFkt41ksruJ5bf57hpouX8H/wDBLv43fDnwtof2KH4TeIdRt9N+IGiXNp4h8VaxfxWtt4l1SC8ilW8uLOa5upYI43WUT4acs2ZV8wuv6RUVlyx5XB6p3T9HHla9OX3V2W1m23ftJ83Mnrfm+au79t22+73ukkvG/wBj39mzU/2arXxvZ3+pW2q2+ua1aXthcIz+c8EGjabYbpwwAWRpLKRsKWG1l+bJIHF/8FSfgLrH7TvwY8KeB9BudNtNW1vxRH5EuoSPHbp5VhfTtuZEdh8sbAYU8kdBzX0xXl3xW8P3cHxv+GepNrmqTWc3iKaJNKeO2+yQN/YupfvFYRCfdwfvSsvzn5emO2jjatLEQxMX70HFr/t21vyOGvgqVXDTwsl7kk0/R3v+Z+cf/Dhb4v8A/Qx/Db/wYXv/AMiUf8OFvi//ANDH8Nv/AAYXv/yJX620V9l/xEjOv5o/+Anxf/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frbRRXgZ3xJjc25PrjT5L2srb2v8Akj38i4awWUc/1NNc9r3d9r2/NnyV8Uf2cvjP8d/2jfER8ZaJ8ONT+GU0F3o/hee38a3sF74XtLqya2uNR/sw6Q0NzqbiWZBI96Eigfy4hGXuHuMz9kn9kjxb+xZeX+u2Xw9+G+jyXFro3hi50zwZqlzJ/wAJc32+OOfxFqUktlG63iQTSyFH+0sQHD3jA71+yKK8Gl+7aa30Xqlzb/8AgUvnK+6i4/QVf3lubZbLtqnp84r7n/NLm+QP2ef2KPiN8KP2j7nxRdwfD+x8i41m4vvFen6teT6/8SVuZJDp9vrMD2qJGlkkiiNvtF0UECpCsETvHXvX7JPwXuv2fP2bvB/hLUrmG/13TNPR9bvopGkXUdTlJmvrrcwVm825kmkyVXO/7q9B6LRRH3Y8vkl91/uvfW1k7LsD1k5ebf5flbT1YUUUUAFFFFABRRRQAUUUUAFFFFABRRRQAUUUUAFFFFABRRRQAUUUUAFFFFABRRRQAUUUUAFFFFABRRRQAUUUUAFFFFABRRRQAUUUUAFFFFABRRRQAUUUUAFFFFABRRRQAUUUUAFFFFABRRRQAUUUUAV9WmFvpVzIblLMJE7G4fG2DAPznPGB1544r87vhH8XtV/Yz0FvFHjPxL4l13Wtf8Ban4i07xLb/Ey+8b+AfHf2eKCf7f8AZXia802Yl2lEGlWgshDcrGs0z+THH+jNeZeE/wBiv4N+ArnxVNofwl+GejTeOrea08SyWHhext28QwzFjLFeFIgbhHLsWWTcG3HOcmps0211TX4Nfr07XalaPLaask+6f4r+vya1v8YWP7W/xT/a2+GOrfCLxvpfhjwn4+vfihb+B5NTvbG40uHSkj0NPEMdx9n0rX55kvA0Jjj8jV0ZSUlJRkaAw/si/tneJr74kfDvStPi0bT/AAz418F6DZR6Tp95c3Om6LGmn+KrgPp7PJ95v7NtFaZgxkRBkZ2lfqH4vf8ABNL4W/ET4D3fw58OeH/Dnwx8Manf29/qNp4Y8GeHJbfUjbrtiSa11DTru0cLiMq3k+Yphj2uoBB7z4V/sn/D/wCEHhjw5p2l+F9Gmm8LWEGn2OpXllDPqASGKaJWacpu3bbm6HGB/pMwAAkYF1Vz0pwjo2kvV8iXN993bpfTdkxdnG/b7nzX+ell8vkePf8ABIv9o/xD+0t+ydoWo+I7nZqGi6TpWlXNhfs0+uRXA0+CZ7y+n86RJPtaTQ3EQUZEUqs7s7skWT/wWm8Z6x8Pv2VNF1fQdV1LRNWtPFFt5F7p909tcQ7rW7RtsiEMuVZlODyGI6Gvp7wh8LfDPw+uDLoPhzQtElNjbaYX0/T4rZjaWwcW1vlFH7qISSCNPupvbaBk15z+0Kvhz4l/E34d+Ddc0Rtatm8RST3VtqehTTaXcKuj6iyjzZYjbSMG2MEDFgVzj5Tj08NjadPH08XKN4xlGTXezTflr22V7HnY3CTrYOrhoSs5Rkk+100vPS/rp3Pxk/4bL+L/AP0Vb4k/+FNe/wDxyj/hsv4v/wDRVviT/wCFNe//AByv22/4Y1+EH/RKfht/4TNl/wDG6P8AhjX4Qf8ARKfht/4TNl/8br9Q/wCIiZV/0B/hH/I/Kf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OI/wCCXHjPWPiD+wn4G1fXtV1LW9Wu/t/n3uoXT3NxNt1C5Rd0jks2FVVGTwFA6CuO/bxs7nwz450v4gaF428Qx33gjUtDfXtMs/GlzbRaJpcl/hyuiQbbfUZb5TJb/wCnsPLUGS3PmReXJ9P+EPBuj/D7w7b6RoOlabomk2m7yLLT7VLa3h3MXbbGgCrlmZjgclieprA8Yfs8eAPiF8SdB8Z6/wCBvB+ueMPCwI0XXdQ0W2udS0jJJP2a4dDJDySfkYdTX5RmGIjXx0sVTXKnNyXlrdLs+zWl1c/Wcuw88PgqeGnLmlGCi33aSV/11v6Hgf7PHgZ739sHUNc8DeNPid4o8LaSNWs/GWr+IvE95qOiazqclypisNMs5G+yQtYskqSzWUMMceBbsZpvtH2fxP8AaG+MXjHwN+0v4x+JWla34tn0fwj4wbwrbQxeKLwpNeHRFaHRz4cWQ2UtrJPMlwdSP+nBm2i38hBcj6rl/wCCbfwDtovE0mkfBz4YeGtV8XaZfaTqer6L4U0+y1KeC8jaO5UzpDvPmK7bt2Q2eQa7eP8AZp+HMXxhh+Ig8A+DP+Fg29qLGPxQdEtjrSQBPL8oXhTz9mwldu/GCR0rz5U24Rina0badHdPT5JxW2ktbpSU/R5optpXu769rWV/Pq33irWbTh8y/wDBMHVvEml+MJLPxZP4rbUvGPgrS/F1ubz4kXfjKy1GKV5A940dzAo0u5kZxm1sZZbLaB5RPlbj9o1yPwr+AHgP4Fy6y/gjwT4R8HP4jvDqGrNoej2+nnVLk5zPOYUXzZDk5d8tyea66umpNSd0rb/m2kvKKaj020UV7q56UJRVpO//AAyTfzd389W37zKKKKzNAooooAKKKKACiiigAooooAKKKKACiiigAooooAKKKKACiiigAooooAKKKKACiiigAooooAKKKKACiiigAooooAKKKKACiiigAooooAKKKKACiiigDx748ftaXPwd+K+heCtF+F/xD+JniDXNJutb8nw1No0CWVrbzQQu8r6lqFmuS9zGAsZc9SQMVW/aI/bKsP2fvid8OvC1za+Hn1D4hTSRpHqfjHS9GuNPjieAzTfZ7iZZbqNInmJ+yLMwkSJSoSUzR+c/tzfsYav8e/2jvBHja3+EXwK+MumeGvD+oaS2k/EfU3sl0+5nurOaO7tiNJ1FS4W2dCdsbDeME8ivLP8Agof4E8Z63+0lDo3h3wjF4luvirpPhPTtTLeH9burfw1/ZWuy3wkh1CLT305lbzZSVuruzeHyElVZjIkJKOsafN8TlK6+cuVfOKTdvvTdkVLqVRrZJW+ahzN+jcu17Ws939U+Ef24vhh4kl0K1v8Axf4f8K614q1nU9C0LRtf1W0sdS1y5sL6WxnFrAZS0486L5fLy2HTIUnaOi8HftNfDf4ieP8AWvCnh/4g+CNd8U+G42m1fRtP121utQ0pFbYz3ECOZIlDEKS6gA8da+JLv/gkV45X4zTazNN4b1/R/E2qGbVIpfH/AIn0SHRoI/Emo6tFINP05orfVnaG/A8q6aFYJodwkmRytei+If8Agmf4j8XfD2fw7NrPhzS49R0f4j6TdXduss5jHiXU1vLZvLKJ5qqqgzIXTLABSw+cL7HM/wC9+C0899+/QpJOq4N2jda+Wt3+lt+r7P3vT/25vgnq3wk1Lx/a/GH4WXPgTRrxdO1DxJF4rsH0ixum2YgluhL5Ucp8yPCMwb94vHzCu6X4jeH20HSNVGu6MdL8QNAml3gvY/I1JpwDAIH3bZTICCmwncDxmvjb45/sR/GD9o2x0PxLrPhn4SeGPFXhTW7S7g0bwn488QaE+v20Wn3lkxufElja217AUF6zQwpZyIixSIzyC5Jh9j079j+903/gn7pvwstH0XSPE+iaPDJpVzbXF7eWOlazbuLq2mSW9ee6kjiu0jbfKzuyqcgZ2ipWjzPomvutd/Pt22epmuZuKta6fyd7JX7LrtfdaHoWvftUfDDwr470nwtqnxH8B6b4m16+k0vTNIuvEFpDf6jdx7BJbwwNIJJJV8yPcigsPMTI+YUfED9pDwt8LPiXY+GvEN6ujm90K+8RNql7NDb6baW1pPaQSedM7rsYvexbeNpAbLA4B+MdV/4JIeM5viZoWtzz+HvEn/CSafpB8bST+O/Eug29rqdvqdxqN7dx6fprxW+rrNLeTGKO8Nv5DRRnLqzRr7n+2P8AsdeLfjd+0Z8OfiT4T1PRLbU/hjp169hZapd3Mdnqd5Le6dKIbmONGVoGgtrlRKyu1vM1vMkbtGKKa96mqnVyUn0Vouz725rPzWiHJ35+TsnHzb6P8n21bWx2nxB/bb8L/DXwv4r1vULO9l0fwvp2qaml1Z6lpdz/AG1HppRbxbSJLsys8UjNG4kSPY8bK5QlN2P8Pv8Ago98NvjF4Am8SeC9QtfFthZ3msW18thrukRyadFpcrRXV3N515Gq2+fJYOCSEurdnCK+R4D4u/4Jy/GXxpa+J/D0978N7Xw0mieP9O0O7j1W8e71KXxHqEd7A91AbMLbC32vE3lzT787wF+4GeP/APgn18c38A6zpPho/Cw3OqaZ4/8ACsdxf6/fRCCw8RajHf22o4XT3zcQlXje0PyN8rC56pSXwx84v1vry39Xyprond25ZW1UYuaV7Lms/wDD5fK76323aPs/Qv2gPAfin4lXPgzTPG3hHUfGFnam+uNCtdYt5tSgt8RHznt1cyLHiaH5iuP3sfPzDPnX7dfx60f9mLw34E8ca9bald6Tonij9/Fp8aSXD+bpmoQLtV3RT80ik5YcA9TxWp+yp+zxqHwI1v4k3mpNpEknjXxDbatC9kWL+VFo+nWOJiyL8wktJSANw2MnIJKjhv8AgqT8BdY/ad+DHhTwPoNzptpq2t+KI/Il1CR47dPKsL6dtzIjsPljYDCnkjoOa9DBU8O8XRhXfuNw5n2Ttzfcnb5X8jy8bVxCwVWpQj+8UZcq/vJO33s88/4f0/CD/oXPiT/4L7L/AOS6P+H9Pwg/6Fz4k/8Agvsv/kuvm3/hwt8X/wDoY/ht/wCDC9/+RKP+HC3xf/6GP4bf+DC9/wDkSv1L+x+C/wDn/wD+TP8AyPyn+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0b/ZI/a38Oftm/De98UeF7LW7CwsNSk0uSPVIYopjKkUUpIEckg27Zl5znIPHQmD9qP9rK3/ZY0canfeB/HvinR7OwutY1vUtCtLU2fhzT7YK093cyXNxAGCqxYQW/nXLqjlIW2muP/wCCZv7JHiT9jL4Eat4X8UXuiX9/f69NqkcmlzSywiJ7e2iAJkjjO7dC3GMYI56ga37b3wi8c/HDwhb+HPDvhb4VeLdC1GKRbyPxdeXNlcaFeKyNaapZvFa3KyTW7B3WMrA/mCNkuYyvP5ZnccPSxs44H3qafu67r1fd6X083Fe8v1bIqmIq4OnPMFy1Gve6W1179PX0l8Lm0/8Abo0DUfjhP4RXwz4xTR4dZTwyPGMkNougyaw1ulwunr/pH2zzCjgeabYW/mfu/N8zCk+OX7c+h/An4rQ+F7rwr4z1yK3XS31zWNKismsfDSaleNZWT3Ky3MdzKJZkkGLSC4ZQhLhQRnxwf8E5vFF/+134Z8T6iPDknhzw9q9l4jvNdg8Va2moeIby101LWM3GhNu0tLtpkV31JJDM8MYh8obmkqD4vfsnfFL9pv4iaF49/wCEe8DaNqHiDQtHe11LWdcvR4h+Dl4jO98dHRbMrO06SIkmZLIy+SEnEsWIl4ope6r3fNZ9mrL0teXMltZKOrvzS7Lz5ZNr7PzTu9Ot/d5X11b0+zH374F/tW/8NAeP/EWnaR4B8bWvhjQL+/0pPGN3PpP9japd2V0bS4ht0ivpL3ImSUBpLWNP3L/N90N6zXy78CP2MdV+Hv7WV743PgD4LeAYYptSNxrvghHg1bx3FdSFok1O3azj8nyvkkJ+13QeVSwEYbaPqKpj8EX1tr6/15L06vR/HK219PTp6+ut9/JFFFFABRRRQAUUUUAFFFFABRRRQAUUUUAFFFFABRRRQAUUUUAFFFFABRRRQAUUUUAFFFFABRRRQAUUUUAFFFFABRRUd5eRafaSzzyJDBAhkkkc4VFAyST2AFKUlFc0thpNuyJKK/K3xp/wUl1vWPh78U/ESah8XdHtPiz4W1+48LzX/hLxBoem+GZbKCaTSTY31zaRWxkvdPR7lzBO376IbdwO6vVP2ff+Cgfi3wt+zv8AHrWNSEF7dfBv/hJtTtrHxBcySX+uoNZ1IWl6twJXEWmRrbSWoUxmQNbS/wCqSJBLSjLlUmtWr26q3T19L99rtJ6S5V3t/wAH08/Lva/39RX5nftw/tYfFnRPhx4j8N6v4w0uHxX4D1nVLGfXvAi3mg2mpxS+CL/U4Fa3a7uJIpYZWjbBuJATHBKNhYKvuf7L/wC0/deOvj/4OtJpImvvHTeO/t8Q1bUrmGFND1m206AwW8ty9vASm3zNsYy5coEDSAtRu0l1X6c35b9vMTfuxkuv/B/y0/Q+vqK+R/FX7UHjbT/ib4n8H+EpfDGka/4i+LK+DdM1fxCl/q2n6bEvhiDVnkaz+2RGR38qSJILea2jzJ5pDOJPN8z+BH/BTT4z/Ef9pb/hHrrw98ONf8F+FvFR+H/iXWvDV/pxsr3VY7E3Es1pcXGtJeJKGIB00aXcOvlTAXkhUsscyspPS6Uvk1F39LzitbatdLtVNOF7+f4OX6Qk7dovyv8AoJRX5zeLv+Clfx60jwt8H7jSF+DnifWf2j7VNT8HaFo1mp1rw7CtrJfTRyW1/rdlBrCrCI4WuI7rT/LlOfIl3rGOi/Z2/br8efEH9sbwto2txaf4fHxD8GeG7ydpdTh1bQLO9WTW5Lqysfsl5JF9tvIbZnjdJZI1jtH3PM0SRyaezlfllo72+et/uaa838N7q8zfLfrZX+V1b7739L3sfe9Ffmf4F/4KPfGbw18Q7nwr4c8OweKtE8KeIr268S6prl7p26W0vfFurWFvCt3fa1ZPZrDFaeXEUtL8SMY4gkW1Q/078G/jZ8Zfif8AAH4l+NYx8P77UbDUtc0/wfoVrpF5CxOmale2gW7uGu2857hbeLHlxRCJixzICAubklD2ktEr/h/WhVnzumt7pfN3/RXfY+k6K+Gfir/wU28e+K/A2ha18HfDen+JLH4leLU8M+Cbp9OinnmSDS5b69uJLa91PS4pj50E1skf2uBlMMkn73AiPT/Gz47fE74nfsAfCvxhoeqaB4B8a+JvFXhSHVGhKa3YhZ9YtYJoo3sb8RtFIzAsqXUimIyRF2LGQWoPnUHo3KEf/A2rP0V1fqRzLddpP/wG9166M+v6K/Nr9o39sHxfL8EvGNz4W1638P8AjLxN4a+Jdw14uoareRaaNA1SDT4ZLW2N8IraQxdWTaUmJdAoMiPqftQft7+Lv2b/AA54t8UGTw/rfjnwj4vbwdDEbzV7XSNREHg19aaRtPW+eKN2nd+SHxF5eS8iJJSgnJK27V//ACdQ09JNLW34M0cJXtb+b/yVXd/kn925+iNeXfFbw/dwfG/4Z6k2uapNZzeIpok0p47b7JA39i6l+8VhEJ93B+9Ky/Ofl6Yyf2R/iv438aa38R/DPxAvPCuq694D163sI9S8PaTcaVZ3ttcabZ3sZNtPdXTpIjXEkZPnMGCKwC7io8q/4LTeM9Y+H37Kmi6voOq6lomrWnii28i90+6e2uId1rdo22RCGXKsynB5DEdDXXgcG8TiaWGi7Oo4pPtzW/K+pw47GRw2FqYtq6hFy9Uk3+Pn8z68or8AP+Gy/i//ANFW+JP/AIU17/8AHKP+Gy/i/wD9FW+JP/hTXv8A8cr9K/4hVi/+f8fuZ+Z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r7/AP8Aghh8ZfGHxc/4Wj/wlfivxJ4n/s/+yfsv9ranPe/Zt/23fs8xm27ti5x12jPQV5Od+H+Iy3BTxs6qko20SfVpfqetkfiFh8zx0MDToyi5X1bXRN/ofoBRXzd/wVH/AGh/EPwC/ZmvF8LWvjKLWfEwn05de8P+FtQ8QN4WiFtLLJevFZwTOjBY/Lid18tZpY2c7Fevn2y8a+LPGOpfDb4t32oar4m+HvhjwN4VutR0qL4l+JPCniHS7uWeXz7+70SGFU1M3B8oJHftGkiW0uC4c1+f0v3kpLpFxTf+JSf/ALb1stdz9CqtU0m92pNL/C4r/wBub72i9NVf9E6K+Xf+Cl/wotvipongvQ7DX/iX4d8a+ONaj8K6Hf8Ahbx1rPh5NLSRJLq8vpIbK7hgneCztbmSP7QkgMixpghyp8lPiLXtF/bjh8QR+KPG3/CG+HviHZeADLJ4yvpmMj6TCiaXJoLStZz27yzrctqshN/vYjyPIQXIKXvzVPq3b8Yx/OcfLdJuSUW637uHO9rX+5Sf5Qn913aOq+/KKKKACiiigAooooAKKKKACiiigAooooAKKKKACiiigAooooAKKKKACiiigAooooAKKKKACiiigAqpruhWPinRLzTNTs7XUdN1GB7a7tLqFZoLqJ1KvG6MCrKykgqQQQSDVuigE2ndGD8QvhX4Y+LfhJ9A8V+HNB8T6FI8cj6dq2nxXto7RsGjYxSKyEqwBBxwQCKrWXwU8G6bc+db+EvDNvL9nvLPfHpcCt5F5MJ7uLIXOyeYCSVekjgMwJ5rp6KPL+tVZ/etPQNtun6ar7nqee+H/wBkn4U+E/h3aeENK+GXw+03wnp8lxNa6JaeHbOHTrZ7iOSKdkt1jEatJHLKjkLlllcHIYg3PCn7Nfw68B/ErVPGeh+APBWjeMNcZ31LXbHQ7W31LUGfbuM1wiCSQnaudzHO0eldtRTu7367fL+kKytY8l/aq/ZN0P8AaP8A2evHfgeLSPAlvJ47Cy3s2u+GV1ixnulESrdXFqssBuJUSGIIxlUqYojkhAtX/h7+yF8Nvh5rnhfXrXwH4FHjHwjocHh3TvEcHhqxtNRtLKKIxi3hkiiUwQYZ8QxbY1DkBQOK9LopR929utvwTS9NG16Dl71r9L/i0/zSfk9t2eVX37CfwQ1PT/Fdpc/Bv4VXFr48u47/AMTQy+ErB4/EVxHI0sc14pixcyLI7urS7iGdmBySa6pfgT4IWK2QeDfCoSzSwit1Gk2+IEsHMliqDZ8otnZmhA/1TElNpNdXRQtNF5fht93TsEved5f1ff7zgtX/AGVvhh4g8T+Htbv/AIb+Ar3WvCN5PqGhX9x4ftJLrRbmebz557aQxloZJJv3jvGQzP8AMSTzXXeHfC+meD9ONnpOnWOl2jTzXJgtLdIIzLNI0ssm1QBveR3dm6szsTkkmr9FGystg3d3ucP4m/Zm+G/jT4St4B1j4feCNW8CtJ5reHL3QrWfSS/mmfcbVkMWfNJkzt++S3XmtLxP8FfBvjb4ZL4K1nwl4Z1fwakMFuug3ulwXGmLFAyNAgtnUxbY2jjKDbhSikYwK6avEvFn7eHhXw54w1TwvZ6P4o8ReM7HxH/wjNn4d0uC3fUNYlWzs7ye5hEk6RpaQQXsJlnuJIkRiEyXkhWUhrLkju9fxST+TaQf3u34bv8ARv5HUp+yH8J4/EniTWV+F/w7XWPGcE9r4gvh4bs/tOuwzoEmjupPL3TpIoCushYMAAciqd3+xD8F7/W49Sn+EPwvm1GLTY9Gju5PCti06WMcRhjtQ5i3CBYiY1jztCEqBjitW1/ai+Gd94s8U6DD8RPAs2ueBYPtPiTTk1+1a78PRYz5l5EJN9uuCDukCjmn/Df9pr4b/GPRrDUfCHxB8EeKtP1S/l0qyutH121voby8iiaaW2jeJ2V5kiVnaNSWVVLEAAmiOyceiTXpqk/TVperQPqn6P1er/K/yv0Op0rwtpmhalqF5Y6dYWd5q8qTX88Fukcl7IkaxI8rAAuyxoiAtkhUUDgAV5V+0Kvhz4l/E34d+Ddc0Rtatm8RST3VtqehTTaXcKuj6iyjzZYjbSMG2MEDFgVzj5TjS+G/7Zvw2+L3x51n4ceGvFeh634l0PQbHxJNFZalbXCzWd28qxvGEkLsF8tGY7doW5tzuPmADnv26/j1o/7MXhvwJ441621K70nRPFH7+LT40kuH83TNQgXaruin5pFJyw4B6nitsPTq1KsIUb8zaUbd72Vvnp6mOJqUqdKcq9lGKvK+yVr6+VtfQ6r/AIY1+EH/AESn4bf+EzZf/G6P+GNfhB/0Sn4bf+EzZf8Axuvm3/h/T8IP+hc+JP8A4L7L/wCS6P8Ah/T8IP8AoXPiT/4L7L/5Lr6v+wOJP+fdT73/AJnyX+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uk+Hvwa8IfCP7X/wAIp4U8N+GP7Q2fav7J0yGy+07N2zf5aru272xnpuOOpr5J/wCH9Pwg/wChc+JP/gvsv/kuj/h/T8IP+hc+JP8A4L7L/wCS6ipw5xFUjyTpVGuzf/BLp8S8OU5c9OrTT7pW/Q+1dR0631jT57S7ghurW6jaGaGZA8cyMMMrKeCCCQQeCDXGa1+zF8NfEnjTwx4k1D4e+B7/AMReCYVt/Duq3Og2st7oES8KlpMyF7dR2EZUCvl3/h/T8IP+hc+JP/gvsv8A5Lo/4f0/CD/oXPiT/wCC+y/+S65VwfnSfMsPK/8AX+b+9nU+Mskas8TH+v8AhkfVvgr4F+F/AdvAtppFlLLZ6zqWvWs89vG8tneahPPNdSRNtHllzczKSuCVchicsTC/7OHw8k+NKfEhvAfgxviJHb/ZF8UnRLY60sOwp5QvNnnbNhK7d+MEjGK+c/hn/wAFrPhZ8VfiR4f8L6foHxAhv/EmpW2l20lxY2iwpLPKsSFytyxChmGSATjOAelfYFeXmGVYvAzjHF03Bva/3f8AAPVy/NsHj4ynhKimr62776+d9fUKK8+8f/tU/D34W+Jtf0bX/FWm6bqnhbw43i7V7eQsX0/Sldo/tUm0EBS6Oqr95yjbVODU3wg/aQ8KfHTwZqOueHpdcaHR5Ghv7HUfD+oaVq1k6oJAkun3UEV2jNGyugaIGRXVk3BgT5101zdN/ldq/wB6a9U0ejrfl6/8BP8AJp+jTO7or550/wD4Kk/By9l1+CW9+IGl6h4bhsZ7zTdW+G3iXTNRkF9O9vZrb2lxYRz3Uk0scqpHAkjt5UhC4RiPWvgt8bvDf7QfgOLxJ4VvLq70yS4ntHW70+5068tJ4ZGimgntbmOOeCVHUho5Y0cdxyKaTewm0nZ7/wBM6yiiigYUUUUAFFFFABRRRQAUUUUAFFFFABRRRQAUUUUAFFFFABRRRQAUUUUAFFFFABRRRQAUUUUAFFFFABRRRQAUUUUAFFFFABXyD4h/4J5eI/DH7RXjf42eBbvw1pvxW1PxdBqNhPc3EyWuveH/ALBp1rdaLqLiF2jRntZpomiSTyZhFIA26WNvr6iiPuz9ot7W/FP/ANtSa2aundNg9YuD2f8Ak1+uj3Ts1qkfBfi3/gmd8SfHHg/xZ4Uun+G9ro1po3jjT/DepRXl1Je67J4lvPtbDUIjahbSOA/K/lyXRuGCSYh2+WfQfiX+x78SdL+Nt34/8EjwJqN9D49tvFNppOsapdadBdW//CL/ANhzCSeK1nMUyuRIoEUgdIlUtGWyn0tZfFDw1qXjm58MW/iLQp/EtnG0txpMd/E19AirCzM8IbeoC3EBJI4E8Z/jXO7SteCXS1vVXu/xXS3lZj5nqn5/Lm3/AMz5b/YI/ZB8ffsreIdLj8R3PhTWNPHw18P+Gb+/sb6dbkapps18ZDHbtbqjW0qXu4SGVXVo9vlEHcLn/BUn4C6x+078GPCngfQbnTbTVtb8UR+RLqEjx26eVYX07bmRHYfLGwGFPJHQc19MV5d8VrTW1+N/wzmm1DS30FvEUywWaafIl3HL/YupZZrgzFGXhvlEKn5h83B3ddDGVKOIhiofFGXMvVO60/rQ5sXhoYmjUoVfhmuV+jjy/l+J+cf/AA4W+L//AEMfw2/8GF7/APIlH/Dhb4v/APQx/Db/AMGF7/8AIlfrbRX2f/ESM6/mj/4CfE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X/wAAP+CKfxT+FXx38FeKNQ1/4fzWHhvXrHVLmO3vrtpniguI5XCBrZQWKqcAkDOMkda/UCiivnc6z/F5rONTFtNxVlZWPo8j4eweU05U8GnaTu7u58Aa1/wTt+Ldr8e/ivrOvap4T+JXhz4geDtYhnNhpMvhrWb67mu45LKyF8+o3KxyW8UUKRTi1EQW3QFQxZz6N+xB4Z8a/BXxj4g8Q/Eaz+J11rHxf8S2ujaaviq50K61qxtrLSp5Vub8aQUsIUZobhFS0EhCmBpPnkmZPrmivEpLkhGmtVFWXkuZy+/Vr0te7Vz3JrmnKo95O/z5VH7tE7d/LQ+WXsfjB8BfgF8QvGHhz4e3Pjf4wePfGV3c/wBmre6fjT9O+1GzsZj513bQyx2+mQW8v2YXUTSys6mSEyO8fpn7Fnha48KfBCOPUfC3jbwtrd7f3N9q48XXGlz6xq17K++a9mbTbm4tR5rH5UjcLGipGscaIiD1qiiHupryS9EraL7ru+73vaNifvb92/m76/i0rWstFu7lFFFABRRRQAUUUUAFFFFABRRRQAUUUUAFFFFABRRRQAUUUUAFFFFABRRRQAUUUUAFFFFABRRRQAUUUUAFFFFABRRRQAUUUUAFfI13+y7ob/8ABSSCH/hKPjGLCXwvL4sbTV+K3igaadQXU4gG+yDUPIEO1iv2YJ5G07fLxxX1zVE+GNNPiUaz/Z9j/bC2xshfeQv2kQFg5i8zG7ZuAbbnGQDjNEPdrQq/y834xkl90mpfLvYJ+9SlT78v4STf3pNfPsfFvgb4zeIdR0j4RQHxXrM97e/Fbx9puoRnU5WlntrNfEflQSjdlo4DFa7Ub5YzHDgDateW/Cfwl8RvAf8AwR58efEPVZ/EumeK/EPwwtr7TNZX45eKvE1zfyS2Yla6Md9HGmkTlmU5svMK72AfCLu+/wDQv2cfh54X+Kmt+OtN8B+DNO8beJYPsuseIbXRLaLVdViwg8u4uVQSypiOMbXYj5F9BWnqfwm8K618MpPBV54Z8P3fg2aw/sqTQZtOhk0x7PZ5f2Y2xXyjDs+Xy9u3HGMULSM+8lFelua/yd109U9An70tNEm3+N181/lZrU8//Yt+EPiD4OfDK+svEulS6Nqd1qDz/Z2+KWvfENfL2Iqst9rEUU8WcHMKJ5YxuBJdsfP/APwcBfEHXvhZ+wla694Y1vV/DmuWPiiy+zajpd5JZ3dvviuI32SxkOu5GZTg8hiDwa+qvgj+zX8Ov2Z9EvNM+HHgDwV8P9O1GcXV3aeGtDtdKgupQoUSOkCIrPtAG4gnAArzX9s7wD8Of2ptZ8EfCjxi+l+ILXUPEX2nVNATVGgu/Ki0u/mjkYQyJMiiRYTkEA5AOQ2DnjYyq0pwg9XGy9bW8/66dD0+H8XRwWZYfF4mPNCnUjKSSTvFSTas7J3XR/N9T+fH/h4J8ev+i3fF3/wsdR/+PUf8PBPj1/0W74u/+FjqP/x6v3T/AOHEH7Kf/RK//Ll1j/5Lo/4cQfsp/wDRK/8Ay5dY/wDkuvif9Xcx/wCfq/8AApf5H9Nf8Rm4N/6AZ/8Agql/8mfhZ/w8E+PX/Rbvi7/4WOo//HqP+Hgnx6/6Ld8Xf/Cx1H/49X7p/wDDiD9lP/olf/ly6x/8l0f8OIP2U/8Aolf/AJcusf8AyXR/q7mP/P1f+BS/yD/iM3Bv/QDP/wAFUv8A5M/Cz/h4J8ev+i3fF3/wsdR/+PUf8PBPj1/0W74u/wDhY6j/APHq/dP/AIcQfsp/9Er/APLl1j/5Lo/4cQfsp/8ARK//AC5dY/8Akuj/AFdzH/n6v/Apf5B/xGbg3/oBn/4Kpf8AyZ+Fn/DwT49f9Fu+Lv8A4WOo/wDx6j/h4J8ev+i3fF3/AMLHUf8A49X7p/8ADiD9lP8A6JX/AOXLrH/yXR/w4g/ZT/6JX/5cusf/ACXR/q7mP/P1f+BS/wAg/wCIzcG/9AM//BVL/wCTPws/4eCfHr/ot3xd/wDCx1H/AOPUf8PBPj1/0W74u/8AhY6j/wDHq/dP/hxB+yn/ANEr/wDLl1j/AOS6P+HEH7Kf/RK//Ll1j/5Lo/1dzH/n6v8AwKX+Qf8AEZuDf+gGf/gql/8AJn4Wf8PBPj1/0W74u/8AhY6j/wDHqP8Ah4J8ev8Aot3xd/8ACx1H/wCPV+6f/DiD9lP/AKJX/wCXLrH/AMl0f8OIP2U/+iV/+XLrH/yXR/q7mP8Az9X/AIFL/IP+IzcG/wDQDP8A8FUv/kz8LP8Ah4J8ev8Aot3xd/8ACx1H/wCPUf8ADwT49f8ARbvi7/4WOo//AB6v3T/4cQfsp/8ARK//AC5dY/8Akuj/AIcQfsp/9Er/APLl1j/5Lo/1dzH/AJ+r/wACl/kH/EZuDf8AoBn/AOCqX/yZ+Fn/AA8E+PX/AEW74u/+FjqP/wAeo/4eCfHr/ot3xd/8LHUf/j1fun/w4g/ZT/6JX/5cusf/ACXR/wAOIP2U/wDolf8A5cusf/JdH+ruY/8AP1f+BS/yD/iM3Bv/AEAz/wDBVL/5M/Cz/h4J8ev+i3fF3/wsdR/+PUf8PBPj1/0W74u/+FjqP/x6v3T/AOHEH7Kf/RK//Ll1j/5Lo/4cQfsp/wDRK/8Ay5dY/wDkuj/V3Mf+fq/8Cl/kH/EZuDf+gGf/AIKpf/Jn4Wf8PBPj1/0W74u/+FjqP/x6j/h4J8ev+i3fF3/wsdR/+PV+6f8Aw4g/ZT/6JX/5cusf/JdH/DiD9lP/AKJX/wCXLrH/AMl0f6u5j/z9X/gUv8g/4jNwb/0Az/8ABVL/AOTPws/4eCfHr/ot3xd/8LHUf/j1H/DwT49f9Fu+Lv8A4WOo/wDx6v3T/wCHEH7Kf/RK/wDy5dY/+S6P+HEH7Kf/AESv/wAuXWP/AJLo/wBXcx/5+r/wKX+Qf8Rm4N/6AZ/+CqX/AMmfhZ/w8E+PX/Rbvi7/AOFjqP8A8eo/4eCfHr/ot3xd/wDCx1H/AOPV+6f/AA4g/ZT/AOiV/wDly6x/8l0f8OIP2U/+iV/+XLrH/wAl0f6u5j/z9X/gUv8AIP8AiM3Bv/QDP/wVS/8Akz8LP+Hgnx6/6Ld8Xf8AwsdR/wDj1H/DwT49f9Fu+Lv/AIWOo/8Ax6v3T/4cQfsp/wDRK/8Ay5dY/wDkuj/hxB+yn/0Sv/y5dY/+S6P9Xcx/5+r/AMCl/kH/ABGbg3/oBn/4Kpf/ACZ+Fn/DwT49f9Fu+Lv/AIWOo/8Ax6j/AIeCfHr/AKLd8Xf/AAsdR/8Aj1fun/w4g/ZT/wCiV/8Aly6x/wDJdH/DiD9lP/olf/ly6x/8l0f6u5j/AM/V/wCBS/yD/iM3Bv8A0Az/APBVL/5M/Cz/AIeCfHr/AKLd8Xf/AAsdR/8Aj1H/AA8E+PX/AEW74u/+FjqP/wAer90/+HEH7Kf/AESv/wAuXWP/AJLo/wCHEH7Kf/RK/wDy5dY/+S6P9Xcx/wCfq/8AApf5B/xGbg3/AKAZ/wDgql/8mfhZ/wAPBPj1/wBFu+Lv/hY6j/8AHqP+Hgnx6/6Ld8Xf/Cx1H/49X7p/8OIP2U/+iV/+XLrH/wAl0f8ADiD9lP8A6JX/AOXLrH/yXR/q7mP/AD9X/gUv8g/4jNwb/wBAM/8AwVS/+TPws/4eCfHr/ot3xd/8LHUf/j1H/DwT49f9Fu+Lv/hY6j/8er90/wDhxB+yn/0Sv/y5dY/+S6P+HEH7Kf8A0Sv/AMuXWP8A5Lo/1dzH/n6v/Apf5B/xGbg3/oBn/wCCqX/yZ+Fn/DwT49f9Fu+Lv/hY6j/8eo/4eCfHr/ot3xd/8LHUf/j1fun/AMOIP2U/+iV/+XLrH/yXR/w4g/ZT/wCiV/8Aly6x/wDJdH+ruY/8/V/4FL/IP+IzcG/9AM//AAVS/wDkz8LP+Hgnx6/6Ld8Xf/Cx1H/49R/w8E+PX/Rbvi7/AOFjqP8A8er90/8AhxB+yn/0Sv8A8uXWP/kuj/hxB+yn/wBEr/8ALl1j/wCS6P8AV3Mf+fq/8Cl/kH/EZuDf+gGf/gql/wDJn4Wf8PBPj1/0W74u/wDhY6j/APHqP+Hgnx6/6Ld8Xf8AwsdR/wDj1fun/wAOIP2U/wDolf8A5cusf/JdH/DiD9lP/olf/ly6x/8AJdH+ruY/8/V/4FL/ACD/AIjNwb/0Az/8FUv/AJM/Cz/h4J8ev+i3fF3/AMLHUf8A49R/w8E+PX/Rbvi7/wCFjqP/AMer90/+HEH7Kf8A0Sv/AMuXWP8A5Lo/4cQfsp/9Er/8uXWP/kuj/V3Mf+fq/wDApf5B/wARm4N/6AZ/+CqX/wAmfhZ/w8E+PX/Rbvi7/wCFjqP/AMeo/wCHgnx6/wCi3fF3/wALHUf/AI9X7p/8OIP2U/8Aolf/AJcusf8AyXR/w4g/ZT/6JX/5cusf/JdH+ruY/wDP1f8AgUv8g/4jNwb/ANAM/wDwVS/+TPws/wCHgnx6/wCi3fF3/wALHUf/AI9R/wAPBPj1/wBFu+Lv/hY6j/8AHq/dP/hxB+yn/wBEr/8ALl1j/wCS6P8AhxB+yn/0Sv8A8uXWP/kuj/V3Mf8An6v/AAKX+Qf8Rm4N/wCgGf8A4Kpf/Jn4Wxf8FB/j3FIrD42/FzKkEbvF+oEfiDLg1/UbXyIv/BCH9lNTn/hVfT18S6x/8lV9d17uS5dicLz/AFiXNe1tW9r90flHidxnk2f/AFb+yKEqXs+fmvGEb83Jb4ZO9rPfvofEnhD9rTxd+zX8SPiJ4q/aF1X4o+EfDVsviC/0Sw1JPCsnhOXTrO4aSA2Ulkp1Y3QskR2F66xlpZQNxVCOy/4Jj/txf8NZfBn4heJ9e8beAfEE/hvxTfRzf8Izqtrf2Ohaf5UU0EBngZhL5aM4MxP71kdlwuFX174a/sieA/hH8R9R8U6Fp2rQanqMtxOIbnX9QvdO06S4kMlw1lYzzva2RldmZzaxRbyx3Zyavp8ANL0bxDY3+hXWo6CB4nn8U6rDa3s+zW7iazmtXSYeZtMZMkcnlkFA8CEKGAYe3T5oqz/k5V1tLmi+Z7c2iavo+nVs/KZ+87r+dy9VyyXKu3vNaarr0SPin4Lf8FxPCHirR/jj451L4ifDC+8MaK2jN4K0iDxHYxfZIr7fb2/9oXO8+Q8s/lPMZcLarJsYbo3LfS//AATL/aNuf2qf2MfCni/UfF/hnxxrdw95a6pqugSQtYy3EV1KhWMRMyooQJhSS20qSSTk+v6H8N9F8N+N9d8R2Vl5Os+Jltk1K486RvtIt1ZIflLFV2q7D5QM55zR8N/hvovwj8HWugeHrL+z9IsnleGDzpJdhlleV/mdmY5d2PJ4zgcACqVlf5fh+u93pfTtrPvXT9fx/wAunz36blFFFBQUUUUAFFFFABRRRQAUUUUAFFFFABRRRQAUUUUAFFFFABRRRQAUUUUAFFFFABRRRQBxvwp+OWifFz4d3nii0+0abpNhqGp6dcPqPlw+U2n3k9pPIxDsoj328jBifuEEhTkDl7H9uH4YeJLHwbqHhvxfoHjLw/431a70az13w9qtpqOlW01tY3N7MZriOUoqrFayA4LEMVyACSPD0/ZU+NfiL9nT4nfBXVdD+FVj4O8Zv4pax8UQeLb+9v1Gp3t5d24n0ttLij2g3KRyqt6flDFS2QK5r4q/8E0viT+0lPN4j8R3vgbwP4o1TxkniubT9B1O91LTdPa08Oy6XZh5Wt7VtQWSfyHuIZYYY3t90B8wLudX0v0sn+OunV2v7uj+TKsruPnJfcvd+/vqum59Y6d+1Z8LtX+ImneELT4keAbrxZq+mLrVhokPiC0fUb2waMyrdxW4k8x4DGC4kVSpUE5xzXD+O/8Agpn8B/AvgO58Sf8AC1vh9rOk2Gv6b4avptK8S2F0unXl9OsMKTsJgsWAXlbcQRFDKwB24r5/1v8A4J+fGvx5+2d4f+I+sTeBbKw0/wAUx+JLr+z/ABrqyRCKTw3Lpk9mulR2MNlNKlzM7LqFwZLqWDbEWhRFiGun/BOf4g+Evht4QttEl8C3OseEvB/w/wBFW1n1G5s7O9u/DurvezqZktZGSFo3ZYn8pm3McxqDmtacYuUed2XNBPyTbcv/AAFLl21k7rS14lpF8urtddLu9kvL+fyj7rtK7X1b4T/aK+H/AI9+J+t+CdC8deDta8Z+GoxLq+gWGtW1zqmlIdoDXFsjmWIHenLqPvL6itK8+LPhbT7Wae48S+H4IbbUP7Imkk1GFVivcA/ZWJbAmwR+7PzcjivkT9l/9gX4p/Cz9vCD4k+JLzww3h+yg8WWTNY+LdTuG1GPVNStby0kj0g2sOnaa0cdvsmFtueeT99LLNIS1bP7YH/BNTXP2oPiH48gtvEml6L4E8Z+GrqYWflyNcW/iqSyfTE1EiMITF9gcIwWZX3xqVwfmGLbVOEurTuvNN/nFXXW7S30LSTm09r2Xpt/6V1/lu/M+l/g58d/A/7RPhD/AISD4f8AjLwr460ATvanUvD2rW+p2YmQAtH5sDsm8BlyucjcPWvOfiJ/wUk+Bvw58C3niOX4oeBNU0rS/Etj4S1GbTfEVjcLpeo3VysCw3DecFhaPLySK5DLHDK207cVz37Dn7JPiD4J+BPHi+KrHTNB1zxvcR+Yth498Q+N5VjjtEt1kk1HWmEzvnftjjhiSNAi5kIL1434T/4J2fF3Sfh5pIuLf4U23iDwFpHgvwzoNnp+r3sdj4gtPD+rrfG6u5zY77N5k3qltHDcrCxf9/IJCU1il7eMHpG8Lvyb95/KyVt/ev8AYknmm3Scvta2XnpZfi23t7tvtRa+nfiV+3B8MPhvp3xCH/CYeHvEHiD4X6PLrviLw1o2rWl1rmn20cYkzJaeaHj3KybTJsU7155FMsf25/hfa/DOx8W+JvF+gfD/AEfVNfv/AA1YyeLNVtNK+231pd3Fo8URkl2uzPbSMiqxYpglQcgfJZ/4JH+ORcfE7T/O8N3Fvrmm+LYvD+u3/j/xPfSST65O8yxto0rHTdNSLzXSWW3W4afy43EcDMwq78af+CVfj7xX4c8Ovp0/h3XL6w/4TLTrzS5fH/iTwlZNaa5rDahFcNcaRsmuvLRY45bGVVil3tieMxqz568kHbVrX8dPK7SjrtfmeiKdrvXZvp0018+r03tyrU+2NL+O3gjXPineeBrLxl4Vu/G2nW7Xd34fg1a3k1W1hXy8ySWwfzVQedDlioH71P7wz5v+3X8etH/Zi8N+BPHGvW2pXek6J4o/fxafGklw/m6ZqEC7Vd0U/NIpOWHAPU8Vpfsm/s1T/s6ar8Rnl/shoPFmv2uo2TWXmlxbQaPp1gqzGXc+4PZyEAySnYyZcsTjzb/grx8IvEXx4/Z28O+FPCmn/wBq6/qviiH7La+fFB5vl2d5K/zyMqDCIx5YZxgckCvRy+jh54uhTrS9yThzPaydub0tez16XPPzGtiKeCrVaEf3ijJxW+qTt63fl5HHf8P6fhB/0LnxJ/8ABfZf/JdH/D+n4Qf9C58Sf/BfZf8AyXXxJ/w6J/aH/wCiff8Ald0z/wCSKP8Ah0T+0P8A9E+/8rumf/JFfr3+rPCH/QRH/wAGx/zPx3/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Xcfs4/8Fbfhv8AtPfGTSPA+g6N41stW1oTG3l1Czto7ceVDJMwZkuHYfLG2PlPOK/Oz/h0T+0P/wBE+/8AK7pn/wAkV7d/wTm/4JzfGX4EftleD/Ffivwf/ZWgaV9t+1XX9rWM/l+ZY3ESfJFMznLyKOFOM5PFcOZ8PcLU8HVqYevFzUZOK9ondpO2l9deh3ZXxHxXVxtGniaElByipP2UlZNq7vbTTqfpp438Z6Z8OPBmr+IdaulsdH0Kym1G/uWVmFvBChkkchQWOFUnABJxwK8ol/4KB/Di2+E9r40nj+I9ro+oasmiWNvc/DbxJBq2o3TwmdVttOexF7OhjVm82KFo8I/zfI2Ow/ae+HsXxZ/Z18beGbjw2njGDXdFurGXQn1R9LGsK8TKbb7UoJh8wHbv6DPOBk18jXn7M2v6x8OLW61j4O/H3XPDmj+Jo9S8O+GZvi+Y/HvhmQ6fPbXF5Fqf9uFJIpTJsEH9qp5ccspVMkxN+O3d3/27b/wLX8NrbPV6H7M7Wj/29f7vd/HfutFZn1v49/aW8I/DD4N2XjvXrjW9O0LUhaC0gfw/qDatcy3TKsFummrAb03LM6j7OIPNByCgKnHC6/8A8FLfgx4W8AaJ4m1DxTqNppmuz3tvGknhvVPtun/YnEd7JfWn2b7Rp8NszIJ5ruOGOHzI/MZN655LU/jB8Y/g3+zenhPw74B134kfF3QtG0udzJe2DwRQXl1dQq8sl1f2/wBruLSC1LSxtPF9ofYFuP3jyx+O+N/2efiXF8PbbVPCvwf8daprni/wf4r8G69a+LNa8PxasmqavLZzLrl61teyWhs2eCQSJayPLFGII4bUogRKd+eXKrpXt0e10r7au0XLZOS3UZWKaTUOd2btfyT3flZO/K9XZq6bjf8AQSOQSxhlIZWGQQcginVmeCvD7eEvBuk6U073LaZZQ2hmc5aUxoq7j7nGfxrTq6iiptRd13MaUpSgpTVm1qgoooqDQKKKKACiiigAooooAKKKKACiiigAooooAKKKKACiiigAooooAKKp+Iry407w/fXFpD9pu4LeSSCH/nq4UlV/E4H418m/sT3GjaT8Ovh18S734veKvEHjb4l+Dp9b1Tw9qni57628SXaxQz3TWOnTSNHZ/Y5GeIpYRwoqy7ZlchCsOpGKlKWkYq7fqpNWXX4Xftp3KUXJxjHeW3ytfXpurd9ex9fUV+cXwt/4Kg/tCfEj4Kanr48A+DrPVvFOmaFrnge2uLnQ455rfUb3yjCloPEzNqTiHcYpJJtL8+WJ4xEj/IOR+GX7e3xT/ae/ad+HdpYeJtK8OSWN9Ba+L7E+Hdf0uW5lWw8Uu1pLpt5fILCZYrOJnQLOBcNG3n3cdvCXqpeEJza+C911VtJab+69G9rtWvclWf8AW99V/wCBK7Xo72P1Lor5H/4J7fHDXvGHhiyh1a6utUu7H4OeC9ekvr3ULu6mvbq6g1EyvKskzRbiYFLSIiySFj5jvtjCeZ/B3/goJ8e9fPhDVPEknwhfR9Xs/AmsX9ppvh7UYrk2/ia8ez+yxTSag6rJbNGZfPaNhKHEfkx7fNbedCUa8sOt1KMfnKTivvs/6sSpfu/adLX+Vk//AG5L59r2/QSivzR+N/8AwUt+J/iXU/jF4Y8iz0nwjqHgLxrqvgzxBpFjJpt7FPol1BZO8dy2oNdTEPNIGd9OsVSSMCCS6jxOfq79rv8Aax1r9li60Sf7Bp+o6Z4q0u70zQ0aKZri78T4jbT7JmUlRFcr54yQCrQ/e+YAY6+zjU6STf3cyt63i162LatPkfe3/pP4e9f5M+gKK+Kf2J/28/jF8fP2kP7H8W+D/D2neBdQm13S7G9t2060m+2aRdi0nki/4nVxeXaPIkhaNtNtTbebErSSgb3bpv7RHxP8Aftc+ObeXV9B1T4c6t8T28JJpl5b3kuraezeEYNQSW2uhcrDBAJ4cG3EDFjPLIJVb5TMpKKb/uuX4xil6tyVggnK9ls7fcm2/kk/u0uz7Yor4r0T9oX4zeKPhR8CG+HPiL4dRah4r8FaVrut6JrnhbVNdn0+18hZLq/l1JtZikjiKkQwrNFcTzT9XZBPLBx/wd/4KCfHvXz4Q1TxJJ8IX0fV7PwJrF/aab4e1GK5Nv4mvHs/ssU0moOqyWzRmXz2jYShxH5Me3zW39lL2rpLdSUPm5OK+9p+lmnroS3aHP0tzfKyf6r709tT9BKK/Mn40/8ABRr48fE74bfGv+yNG0fwN4V/sPxfa+GNcf8As9b+wuNFna2lliaHXWvbt38uTONOszaPLCWaYKDJP8SP2+vjn8EPjL4+8E+FLHT/ABz4ktdTvtdvr6+itBplnZafoXh4zwwQahruniyt3nvnmaRbm5+zgsWgm3tIuMJKW+nuuXyVr7dl7z8lpd6FSi1ov5nH56Wt6t2XnvZH6X15d8VrTW1+N/wzmm1DS30FvEUywWaafIl3HL/YupZZrgzFGXhvlEKn5h83B3cn+yj8dPiH8ffi58QbjVz4M0nwR4Vv7fSLLSbSzlutVkuJdL02/M0moLdG2aNDdzR7Y7chwI3EgAKtwH/BabxnrHw+/ZU0XV9B1XUtE1a08UW3kXun3T21xDutbtG2yIQy5VmU4PIYjoa7sHgZ4jE0sNezqOK725rW28mnocONx0MPhauKtdQjKXryq739Lan15RX4Af8ADZfxf/6Kt8Sf/Cmvf/jlH/DZfxf/AOirfEn/AMKa9/8Ajlfp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5/8AsnazeeI/2WPhpqGoXVzf39/4U0u4ubm4laWa4le0iZ3d2JLMzEkknJJJNeH/ALUvxM+J3w9/a20zU7q4+Knhz4HaLp+lyXeq+Fk8LTaZPdyXsy3X9qrqKvqK2yx/ZEH9nr5hEkpG0qrV+XVqTp1/YPu1forX1flofqlGsqmH+sLayduuttF56n1hRXyf+y98TPidbftVa9p3xauPipoQ8R6hrUfhPR9QTwtJ4TubSC6LW/2OSyU6t9pFkqSP9sdYyZJgNxVMS/FKbx1pH7dWm2mh/G7xvb+GdG0i48aeL/Dt9pOhy6Hp+mhJLeztElTTRfIZ7mOaXe107eXY3CjlkKc7nGMYzlomr+lk20/NJN9dDfkblKMdeV29dbK3q2kr21aPquivj3/gnB8cfiT478fXll8RPE3iTUV8ReFbHxNpNn4h0rTbRrktK63N3pRsYIiNKPm2yxxaj/xMoyV8+OLevmfYVbTpyjbm8/wbTXqmmn2em5nGak2l0t+KTT9GmmvLUKKKKgoKKKKACiiigAooooAKKKKACiiigAooooAKKKKACiiigAoorwH4v/8ABQPS/hb4p8VWmn/D34l+OtF+H2weMfEHhu0sJrDwuxhS4dJY57uG6uZI7aRJnSxguXVXUbS5CUXV+X+vV9l5vTVDSb2/ryXd+S1Pfq8V/Z//AGLtB+Av7RXxS+IdhpXgCx1D4k3UM7nQvCMWlXoChjK95d+ZJLdzTSMHZh5UWUDCHzGllk7Pxh+0v8Ofh54Rv9f8QePfBmhaHpd3Dp97qGpa1bWltZ3MyRyRW8skjqscrpNEyoxDMJUIHzDPJfDH9vr4U/Ejwn8O9Qm8ZeHvCuo/FW3Fz4Y0HxDq1nY6xq4L7NsNuZi0zbsDERfkj1oWk9N9vv1t81+HkyeZOG/u7/d19C/q/wCxd8MI/h54+0HQ/hr8L9KT4jrLNr0UnhO1ksdeu23ss+oQR+UbzEjljvcM2Ww6k7qwf2fP2APh38G/gf4K8J6r4M+HHiG+8Gx2jw38Hg2ysIUurZp3hnt4AH8gxNdXJjPmPIvnyEyO8kjv6/qXjjRdG1WWxvNX0u1vbeyfU5bea7jSWO0Q7XuGUnIiU8FyNoPU1zngT9pf4cfFLx9qPhTwz8QPBPiLxRo9rFfX+j6Xrlrd39jbyqjRzSwRuZEjdZIyrMoBEikH5hRHW6j1t90b2/8AAfe9New5O3xef/k1r/fp/TNrwz8L/DPgtcaP4d0LSR/Z9vpOLKwig/0O3DiC2+VR+5iEkgSP7qeY2ANxqlafAzwTYW0EMHg/wtDFaxWFvCkekwKsMdg5ksUUBMBbZyWhA4iYkptJqlrP7S3w90H4qnwFceOPCKePzYvqUfhY6zbDW5rZUZzKlmXExTajHdtxhTzwa5T4Qftx+BvjDLpyxT3WgDVtA0DxBZvrT29qtwutfaBZWqHzW3XRNs6mMZyWQIXycNNybku6+9t2+d1K3mmJ2S1/rb9GvlY1rP8AYu+Dun+Kdd1y3+E/w0g1rxR9q/tnUI/C9it1q/2rH2r7RKIt03nYHmbyd+BuzXb+JvA+i+NI9PTWNH0vVl0m9i1KxW9tI5xZXURzFPFuB2SoSdrrhlzwRXnV/wDtxfDCbw/daj4e8X6B45i03xNp3hLUo/DGq2mpyaTqF7eRWccVyEl/dFZJQXViHCq2FJGDa0X9s34ZePPBWta34K8ceDPiDHoV7FpdxB4c8S6bdP8Ab5XEcNkZGuEhjuJXZUSOWRCzMAOTSjqly7K1v/JWrf8AgUbeqsOWl+bzv873++zv6M6Hw1+z94D8GfFPW/HOj+CPCOleNvEsSwax4hs9Ht4NV1WNdgVLi5VBLKo2JgOxA2L6CtCf4U+F7q/kupPDegSXUuo/2u8zafEZHvfI+zfai23Jm8j915n3vL+TO3iuD8X/ALdfwj+FHhrT9S+IHxG8A/DYand3lhbweKPFel2LyXFpL5VxErfaGjZ42271Vyyb1DhWyo6XxL+0L4U8IXls+pa1o1lotxoF14mbW7jV7KGwgsLcwb52LzCQxbbhG85UaFVHzyIWjDpWcV228rfF+l/kOz5vN/e/s/Pt+BzfjP8AYF+BPxH13SdU8Q/BX4S69qegWdvp+l3eo+ENPup9NtoMmCCF3hLRxx5OxFIVc8AV2Fp8DPBNhbQQweD/AAtDFaxWFvCkekwKsMdg5ksUUBMBbZyWhA4iYkptJrmr39tv4Mab8NNC8aXHxd+GEHg7xReHTtF12TxTYrpmr3IZ1MFvcGXyppA0cgKIxbKMMcGtrT/2lPh1q/xX1jwHa+PvBVz448PWhv8AVfDsWuWr6tplsAh86e1D+bFHiWI73UDEic/MM0202n3b+a1b9Ve77XuL4vy/RfirfgV5P2VvhhL4u8V+IG+G/gJte8eWLaZ4m1I+H7Q3fiK0ZFRre8l8vfcRFFVSkpZSFAxgVR8RfsY/B7xf4WsdD1b4UfDXVNF0y8h1Gz0+78MWU9raXUMCW0M8cTRFUlSCOOJXADLGiqCFAFZum/t0/C3xXaeEb7wx4y8O+NdB8Y6xdaJba54d1a01LS7O4trC4v5vPuI5SiBYbZ84LEFkyACWFeD/AIKAfCG1tNWvNa8eeFPCmkadr8Hhy01TXdbsrGw126msLa/i+xTPNtnV4LqMrjDNtfClQGLimnyx3SX3XVvxat5vQmTi1eXW/wCWv4LX01PVtH8L6Z4evNRuLDTrGxuNYuftl/Lb26RPfT+WkXmylQC7+XHGm5snbGozhQK8q/aFn8GfE34m/DvwRrD+GPEM/wDwkUlzfaBemC7fyl0fUWSSW2bJ2hzGQWXGShHOK7nS/jt4I1z4p3ngay8ZeFbvxtp1u13d+H4NWt5NVtYV8vMklsH81UHnQ5YqB+9T+8M+b/t1/HrR/wBmLw34E8ca9bald6Tonij9/Fp8aSXD+bpmoQLtV3RT80ik5YcA9TxWmGp1alSEaF+ZtKNvuVvnojPE1KVOlOdfSKTcr9rXd/kdV/wxr8IP+iU/Db/wmbL/AON0f8Ma/CD/AKJT8Nv/AAmbL/43Xzb/AMP6fhB/0LnxJ/8ABfZf/JdH/D+n4Qf9C58Sf/BfZf8AyXX1f9gcSf8APup97/zPkv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aWjaNZ+HNHtdP0+0trCwsIUt7a2t4liht4kUKiIigBVVQAABgAACvPfiF+yJ4D+KPxVtPGesadq0mt20UEEq2uv6hZWGqRwO7wrfWUE6Wt8I2kcoLqKXZuO3FfN//D+n4Qf9C58Sf/BfZf8AyXR/w/p+EH/QufEn/wAF9l/8l1x/6oZ05czw8r7nZ/rjkfLy/WI2/ryPc5v2E/BGjp4xuvDT+JfDmt+LLLULaG7i8S6pPb+H5r0OZrnTbR7nyNPlaSQyM1msDM2SWyc16Jpnwl0DS/GWteIVsBLrPiPT7TS9TuZ5Xl+2W1t55hjZGJQAG5nJ2qN3mHdnAx8kf8P6fhB/0LnxJ/8ABfZf/JdH/D+n4Qf9C58Sf/BfZf8AyXS/1Oznl5Pq0rbWH/rnkl7/AFmN9/y/yX3H0T+z5+xl8PP2Xb+6uvBularbXFzaRacj6l4g1HWTp9nES0dnafbZ5vslqpORb2/lxDC/J8q49Sr4k/4f0/CD/oXPiT/4L7L/AOS6P+H9Pwg/6Fz4k/8Agvsv/kun/qhnW31eQlxjka2xEf6+R9t0V8Sf8P6fhB/0LnxJ/wDBfZf/ACXXb/s5/wDBW/4cftO/GXR/A+g6L43tNW1vz/Il1CztY7dPKgknbcyXDsPljYDCnkjoOayrcK5vRpyq1KElGKbb7Jas2o8WZRWqRpUsRFyk0ku7eiR9SUVl+NvGulfDfwdqniDXb6DTNF0W1kvr67nbEdtDGpd3Y+gUE15/4E/bT+HHxA+F/izxhBrd9o2h+BFkfxEfEeiX/h670REgW4L3Fpfww3EaGFlkVmjCupypNfPOSSbb0Su/Jd35H0STbSW70Xm+yPVKKzfDPi/TvGPhDT9e0+5WbSNUs49QtrhlaMSQSIJEchgCuVIOGAI7gV4t48/4KZfB/wCHfwg0z4g3Wr+LdU8CavYXGqweIdA8Da7rumR2kDsks81xZWc0cEYKsQ0rIGUFlyvNOV4ycZaNf1+j+4UPfScNU+39eZ73RVXRdXh1/R7S/t/OFvewpcRCaB4JNrqGG6NwHRsHlWAYHggEVaptNOzFGSkuaOwUUUUhhRRRQAUUUUAFFFFABRRRQAV8gftEfsffFvVrT4jeGfAF5oT+GfiZrD+IYtZfx7rfg/WvBN/JbRQSPF/ZcDPqUIeMXAhkubUMSYmYrtdfr+iolTjJ69rP0unbutUndNNNKzKUmtujuvWzV+z0bWt1ZvQ+PtR/Yi+JPgjxf/wl+gy+B/G/iDSvHB8R2en+JdSurG11a3l8NWuizSTXKW1y9tdh4pZFYRTho5HjJBlLp4fdf8Ek/jTB4c+Gej2178O47fwhY+EvOl03xXq2hWthcaTrbX91Etja2YTU4ZIii2/2+VltHVjFChkeRv0xorb2kvaRq9YuLX/biSj+V/8AgaEWSjyLa1vvd/8AgennZngv7bv7KOt/tJDwo/hvVNP0W4hupNF8Sy3OQ2o+Gb0KNSsoyI3IlfyoGQ/KA0f3lzXlf7Hv/BOLxF+zn+1Lc+INRj0a98N6TeeIL3RtU/4TrxJfXcv9q3n2nyE0OaQaVpoiV5I3kg84z+XG4SAlhX2dRUR913Xn+P8AwdfVu9xz95Wfk/u/q3yVtT4a+JX/AAT3+KvjT9vmx+IcN94WXwppnjQ+I4Zv+Et1O0mlsn8PTaY1q+iwWq2D3Kzys/26aWa5khxFvjjRIw/4Y/8ABNHx98NPid8PvFtvrvhpr/wr8P8Aw54B1C0a+u2tbm3t7e/g1GeFDFtjuE+0wSW0+zeyx3EDeSk7OPuKikkvZexesdF8knG3zTafV3bbu2ypTk5+062t/wCTc34S1XRaJJJJHwV4Q/4JpfE6/wDAOj6brz/C7R7vwjpHgzwjpy6VcXl3a6vp2g6qL1765DW8DRSSxlglkhkWMlx9rYSbkwvhP/wTK+Nfw48L+JYYL/wRbw2dx4VuvDPh++8X6h4gtHfRdSivDANUu9OGp6fYukcgis5JdSjtnupWjIG5ZP0SorRVJqXOnrzc3/b1781tnrdpNcqb0WitDjFqzWlkvkkkl9ySvu0t9Xf4mk/Zi/aJ0X4Tad4bTRfhD4n0/X/F+v8AirxnpNx441LRoL6K81CS7tNMS4j0e4ae0USlbhWii88RLGwMUk0b9T+3j+y14l+MV/4f8eLfeCNFXwB4ce+u7XWNRkTTZLy21jRdXSGW4MICWZGlSxvcsoaLeknkvtKV9YUVHvR5ZU3aUdYvs+XlWmzsrb9tet75rzcp6pttrveXM/S77forfm74l/ZL8c/8FCfh54R+Mui6P8LLeTxlpWsw3Hh/QvHvibwvpj2upCyC31xqmlJBNrMn+gjzI3t4ILiKaNUlAgSebtm/4JrfEK8+Afif4JG3+Edn4Fnh8SyaP41L6hd+JI5dX+0t5S2jKhsyjXbRyXS6hPJNDDt2I0xeL7sopvlUXTgrRatby1a9bNtpvXWzurJSua6lJ3ad7+fV+V1pbyutdT88pv8Agkp458f+CLH+0pvD3gvxFF4uHiSRoviD4n8bljb6Hc2Vobi71ZllvIzdTJ5lmY4YTahomaUnJj+PP/BLX4p/F34na747lHg2+1bxW1/b32gQ/EfxN4Z0+1jvtL0W3lla70tIp7xI7jS5VNnKiJcRSoxlgddtfojRSdnJya3Vvk0k/wDwJJJvdWVrWQo3jFRi9v8ANtfc22vne92ePfsm/s1T/s6ar8Rnl/shoPFmv2uo2TWXmlxbQaPp1gqzGXc+4PZyEAySnYyZcsTjiP8AgqT8BdY/ad+DHhTwPoNzptpq2t+KI/Il1CR47dPKsL6dtzIjsPljYDCnkjoOa+mK8u+K1pra/G/4ZzTahpb6C3iKZYLNNPkS7jl/sXUss1wZijLw3yiFT8w+bg7uqhjKtGvTxMX70OVq/wDdta/3anNiMHSrYeeFmvdmmn6Sve33n5x/8OFvi/8A9DH8Nv8AwYXv/wAiUf8ADhb4v/8AQx/Db/wYXv8A8iV+ttFfZ/8AESM6/mj/AOAnxX/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V63+wr/wAEkPiP+zF+1T4W8ca9rXgm70nRPtfnxafeXUlw/m2c8C7Ve3RT80ik5YcA9TxX6JUVz4rj/N8RQnh6jjyzTT93o1Zm+E8Pcow1eGIpKXNBqS97qndHk/7cfwZ1n9oP9lLxl4R8PXJtdb1S1jazYSrEZHinjm8sOysiF/LKbnRlG/LKwBB+WvFP7FXxj+Ov7PfinQ9Fv/EXw98Nyauuq6Z4O+K13J4/1PUfKsWQw3F3Hrb+XC175NxEhvpkR4FLRqrGKvv2ivhKtCNSMov7St9zuvx73Xkfd06jhKMl0d/wt/VrPzPlJvhH8Qfip+x7pPwHm1/TfCnjrR/CHh+TX9am8NNfaFfW7vLFPpn2aLUkn+dLKSGYi4UFJt0bksRHgfAr9lD4qaT+y18GPhr41h0Sez0/xpcap4vXR7OPT7aHS7eW9vrK3MTXdwXWS9Wx3CN2/dkoyqNzV9mUV1VKrnVlWe8nzP1vfr0Vttt+7vzwpKFONKO0Y8q9LWfze9+mltlYooorM1CiiigAooooAKKKKACiiigAooooAKKKKACiiigAooooAKKKKACiiigDw7/gpb4g1fwt+wD8XtQ0C+vtM1q08L3slldWWoTadcQS+WdrJcQ/vYWz0kT5l6jkVxvg628afsVfsqax4i1XQ7fTpdH1qHVNdtbr4neI/iOE0VWhW8uIb3VY4bmKWOASyiBYzH+5/iaQ4+j/ABr4J0b4leEdR0DxFpGma/oOsW72l/pupWqXVpfQuMPFLFICjowJBVgQR1Fcr8Kv2U/hd8CfBureHPA/w28A+DfD2vljqml6H4etNOs9SLJ5bGaGGNUkynyncDleOlCbV2t9PnZ3s/L7/Rbg1eye2v4q115/d69DxH4u/tzeMfB37D1z8U9E8P6bq+o+KvEttpHgu2jiQK9lfanHY6fdzrc3drHKzpIlx5bXNqriWOPzIjmSvE/iP/wU0/aB8E/CnQNQl8IeELPWNHfWW8aGDS7fxHNYQ2d5BbxTzaXpOvXN5YW581xcTWx1Z7RozvgI4r751f4VeF/EHw1l8GX/AIb0G98Hz2H9lSaFcafFJpslns8v7MbcqYzDsAXy9u3aMYxXjH7TP/BOPwB8dPgj4Q8B6P4P+FHh7RPBmsW1/pdve+A7TVbTRoEmEs8dhbFoobaWXGN5SSP5m3wyg4pRvGas7q637aK7Savy6yav797O1kw3Wq1s7276uy9dIp29y11e7PJPjl/wVE8TfC6/8V6LZWfg241jThH4v0q+uIL+Swl8Fvpz3Q1KWK3ElyZPtUMlj+7Q5keJ/K+byjwVl/wU3/aEuvhX4o00+DdE/wCFneDvHbeH9SsrfwzaXeonTV0KHVWlt9Ch8TM13cIZlVorXU5phHhxbl90K/aKfsqeHtU+KnjHxV4kuLzxo3jDR18OHStctrKfTdK0o7jNYQRJAhaGd23zC4aZnKopbYiItQfsGfA0fDW68Gf8KY+FH/CH31zDeXOhf8Ijp/8AZtxPCgSKV7fyvLZ0QBVYrlQMAgU7JRaj1Std7NONtdL+7H3v5pSlqlZsV21zdL6rrp21t7zduyUdL3S5H/gnL+2Pfftq/DPxJ4gvG8Pyx6Nq9vpcE2j217bwTE6Tp91PlLxI7gFbm5nQCSKJwqIGQMGJ4n/gtN4z1j4ffsqaLq+g6rqWiataeKLbyL3T7p7a4h3Wt2jbZEIZcqzKcHkMR0NfUHgL4ZeG/hXpLWHhfw9ofhuxcxlrbS7CKziYxwxwR5WNVHywwxRrxwkSKOFAHm/7Qs/gz4m/E34d+CNYfwx4hn/4SKS5vtAvTBdv5S6PqLJJLbNk7Q5jILLjJQjnFehgsVToYujiJRvGDg2u/La/32f3nBj8NUxGDq4eD5ZTjJJ66XTt56X9T8ZP+Gy/i/8A9FW+JP8A4U17/wDHKP8Ahsv4v/8ARVviT/4U17/8cr9tv+GNfhB/0Sn4bf8AhM2X/wAbo/4Y1+EH/RKfht/4TNl/8br9S/4iJlX/AEB/hH/I/K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Sa+HdL/bB8Z3/wC2Jqmp6vr3xC8MfDHRPG134NPmaDocvg6f7PauPLmmZ01lb2SdTItzDvskHlwsvmeYR9xV5pJ+yF4Al+N3/CwjpWo/8JF9oF6Yhrd+NJa7EXki9Om+d9hN4IgEFyYPO2gDfgCvxtcyqqd9LfjeOttL2SkktrtN3Ss/2aVnTcVvf8LPTy15W+tk0rXueD/8E0f+Cj1h+3l8Zvi1/Z3jbwPrugWA0zUPC+j6Lqdrd3mm6bNHKpku/KZn8+RkR5EbHkGVYiA6MW5r4NfHT4ufFD9oO/tB8RNY0nQPHa+JdM8MXuqeHdOuPDslza3BW0k0VYoor9pbeCGY3C6rIqTurvaiaBS6/Vni/wCAGl67qWsanpd1qPh7XPEN/pF3qeo2N7PHNdx6dcxzRwYWRQqPGrwuB8rpKwdXBKnjrb/gnV8H7fX/ABBqD+F7u8/4SWHUILmxvde1G70yzF+xe9aysZbhrawedizO9pFEzFmJPJzTte6XRrfyVn6+e6eq30WvLb+8n8v66dVo+5Q/YZ8deMNSm+IvhTxzrXiPWdX8Ha+sNg/iW30yLXW02a1heGW7Olxx6e3mTC6aIwKCIPJEwWcSqPfK4n4Ifs8+F/2edFvbLw3DrLtqdwLm9vta12/13Ur5woRfOvb6aa5kCqAqK8hCKMKAOK7am3ol2SX3K1/V7vu9dAV/zCiiikMKKKKACiiigAooooAKKKKACiiigAooooAKKKKACiiigAooooAg1K+XS9OnuZAxS3jaVgo5IUEnH5V5f8Pv2wvDPxJ/4QX7DY67F/wsHwXN4707z4Yl8mxi+x7o5sSHbP8A6dFhV3L8r/PwN3qGp2K6pptxbOSqXETRMV6gMCOPzr5X/ZP/AGRfiZ4A1TwsnjpvAttZfDD4fz/D3w9LoOpXV5L4hilezzf3aTW0Ism2WEH+jxvcjM0n74hF3ZycrTt209eSp/7f7NfN9E2q00b7q/3x/Tm/DrY9Z+EP7bfwv+M8/hDTtO8Z+G7Lxb428P23ifTvCV9q9pH4hNjPAJ0kayWVpMBMksoZRtb5iBmucu/+CnXwD/4S/wAJaJpvxZ+HniG98Y+IH8MWn9keJtPvEtr5LaW4MUxWb5CfKWMKAXMk8K7fnyPlT4Rf8En/AIy+CPiz8L7zUdU8CTaP4CvrC5mu4PFWrJDc28fhVtGmtzokNrBZTyrcu7i+nla6lgIh8yBFSNeQ/Yx/ZC+It1+01eSeHte+H19o3wY8RWfh/U/D7eOb3xKmnoujahaSC01O405r22SEX/mR6Nc3V0sDyTgTWyupm3rcvPL2eujaXzWjfTeML2d5Ny+BNkaqOv8ATs/v25+nu+6/fdj9Dtc/bA+Evhi/0211L4o/DrT7nWdO/tjT4bnxJZxSX1j5Mk/2qJWkBkh8mKWTzFyuyJ2zhSQ34d/ti/CL4v8Aiiy0Pwn8U/hx4o1rUo55rTT9I8S2V7dXUcDlJ3jjikZmWNgVcgEKQQcGvnLSP+CbHiq1/Zz8d+E7m68HTax4q+Ceg/DOC4MszRC8sbfUY52kYwbvsrNdxlSFLEB8xrgZ623/AGFPENh8dJ/E9ndeF7G1m+Ic/izKK7TC0bwiNEiQoYtjyLcDdsLbPK/iz8lFZRhOaj7yipNebUkkvmnf5NabjWqj0b38vdTf43j8r63svdvhT+0R8P8A473muW/gfxz4O8ZXHhm6+w6xFoWtW2ovpNxlh5NwIXYxSZRxtfB+VuODXnv7dfx60f8AZi8N+BPHGvW2pXek6J4o/fxafGklw/m6ZqEC7Vd0U/NIpOWHAPU8V5F/wTL/AGEvid+yv8W/EPiPx5P4b8nWfBeh+HDBpfjHVNeEl5YT3zy3EcV1a21vYW0guwY7Kyijt7fDJHHg7j3H/BUn4C6x+078GPCngfQbnTbTVtb8UR+RLqEjx26eVYX07bmRHYfLGwGFPJHQc124Klh3i6MK8v3blFSe2nNZvulbVX1SavqcOY1K8MNWlhl76i+XzfLdLs7P3XZ2bV1ozzz/AIf0/CD/AKFz4k/+C+y/+S6P+H9Pwg/6Fz4k/wDgvsv/AJLr5t/4cLfF/wD6GP4bf+DC9/8AkSj/AIcLfF//AKGP4bf+DC9/+RK/Uv7H4L/5/wD/AJM/8j8n/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r239jn9vTwh+27/AMJH/wAIppviTT/+EY+zfav7Wt4YvM8/ztmzy5ZM48ls5x1GM84+AP8Ahwt8X/8AoY/ht/4ML3/5Er62/wCCWn7BfjD9iH/hOv8AhK9R8N6h/wAJP/Z/2X+ybieXy/I+079/mRR4z5y4xnoc44z42f5bwxSwFSpl1Xmqq1lzN/aV+na57XD2ZcUVcwp08xpctJ3u+VL7Lt172Pf/AI6ftC+H/wBnXQLXU/ENn40u7W7lMK/8I54O1fxLLGQpYtJHpttcPEmAfnkVVzxnPFcR4W/4KJfCzx3deBodCvPGeuN8RdLtNb0VtO8Ca9doLC6laK3urpo7NlsYZGR8PdmFdqs2doLVt/tm+AvEvxY+Ad94S8MJP5viq/0/SNVmhnjhktdImvIU1ORGdhhxZG4C7csGYFVYgCvGf2lv2cNYm/aYstb8BfDvx1YeI7jTNJ0/T/G+geO20/w/psVncTOLfV9I+3W4uIIklk8tUtb1X+0OCsZGW/Nqesvf25kvO1rv8XG0ttJLfU/TKjtBuO9r/O6t+HNdb7PZnsn7Tn7aPgT9j7SP7S8d/wDCa2ulR2c2oXGo6R4H1vXrGwt4uZJLm4sLSeK3Cjn98ycAkcAmpfD/AO2L4H8VfGdfAOnf8JjeeIvJhmnMXgvWjp2n+bai7jjur/7L9jtZTCyt5U8ySZdFK7mVTy3xes9X/avtPAenabo2p2ng628f3C+L1vHt43mtNIkvPKwokbfBPqNrZEBcs0JIdUy4XhZPgD4g0P8AbnvvEHhTwD4/8Kzat4hg1jWvFqePWufCPiGyFlDbzJLo5v1KX7JGkKt/Z7qggjZbkfdUpayUZ9X/AJWb7LXXW9ou0XdWKvupuO6X466euno+Ze8rO/1pRRRQAUUUUAFFFFABRRRQAUUUUAFFFFABRRRQAUUUUAFFFFABXk/xw8KeOda+JXga40TU9Ci06z1x5kWbQJ7ptPP9l30ZlnkS7jDxkvsACx4eWP5jja/rFeB/tlftk63+zVqllYeGPAsXju/h0DVPGGswy63/AGX9h0fTvs4uGgPkTefdu1yghgYRRvtk3zxYG5OSTs/6sm39yTbfRK5UYuTtH+r6L73ZLu3Y7/8A4R74n/8AQ3+A/wDwkLv/AOWdH/CPfE//AKG/wH/4SF3/APLOuy0LWrfxHolnqFo4ltL+BLiBx/GjqGU/iCKt1UouL5ZbozjJSipR2ZwX/CPfE/8A6G/wH/4SF3/8s6P+Ee+J/wD0N/gP/wAJC7/+Wdd7XFftI/Gyy/Zt/Z+8a/EDUoTc2XgvRLvWZYA5Q3AghaQRhgrEFioUHafvdD0qJzUYuUtkaQg5yUI7swvAY+LPizwNo2qX2u+CdGvdSsYLu40+bwjeGSxkkjVmhYnUVO5CSpyo5HQdK1f+Ee+J/wD0N/gP/wAJC7/+Wdc7+xR+0vdftXfB+TxTcTfCqdftz2kb+APHf/CY6aAscbMkl39jtQlwrOQ0QRgoCned2B6/Wk4OLtIzhNSXNE4L/hHvif8A9Df4D/8ACQu//lnR/wAI98T/APob/Af/AISF3/8ALOu9rD+JPjY/DrwPqGsrpGta/NZxgw6ZpNuJ72/lYhY4owzKilnZQXkdIowS8jxxqzrnOahFzlsi4pt2RxNmPizc+OdR0t9d8ExWVnY2t3FqB8I3nl3Ukslyrwgf2jjdGIY2PzHideBwW1f+Ee+J/wD0N/gP/wAJC7/+WdeB+JP+Cm2uH9n34Z+NPDPwvTXtQ8Z/D6b4na1pE/iQWh0LR7eC0luEhlFtILq83XiJDEywRyGOQtNDgbvq7Qtat/EeiWeoWjiW0v4EuIHH8aOoZT+IIrWVOUW0+js/k2vzjJX2bTtsxPRpPr/wH+TT9Gn1ON/4R74n/wDQ3+A//CQu/wD5Z0f8I98T/wDob/Af/hIXf/yzrvaKgDy3xEPizo2saDb2+u+Cb6LVr9rS6nTwjeBdOjFtPMJn/wCJicqXiSLkrzMvPQHV/wCEe+J//Q3+A/8AwkLv/wCWdeXfEH/gofafDrxH8d4NR8Ga7YaV8EvB1v4sGo6g4th4lEjanG0dvDtaVIll01o1mkUeaXLIjReXLN1/7FH7S91+1d8H5PFNxN8Kp1+3PaRv4A8d/wDCY6aAscbMkl39jtQlwrOQ0QRgoCned2A4pyvbok/k9F/W66jqJ03yz3vb52Uvyaf4bpnRf8I98T/+hv8AAf8A4SF3/wDLOj/hHvif/wBDf4D/APCQu/8A5Z13tFIRwX/CPfE//ob/AAH/AOEhd/8AyzrK8Bj4s+LPA2japfa74J0a91Kxgu7jT5vCN4ZLGSSNWaFidRU7kJKnKjkdB0rK/a8+P/xB+AHhy51zwn8PPD3irw/oGjXuu+INU13xivh63sYLZQ5hgxbXLS3DIJGHmrBABH806k4HI+Hf+CgOoeJv2gdP0KHwBNbeAL7XLfwi3iK71byNSttam0hdWWGTTTBhbcROkDSm58wXDbPI2DzaIe+7R3/4Nl970XdtJboJe6ry21f3K7+5atdFq9j1j/hHvif/ANDf4D/8JC7/APlnR/wj3xP/AOhv8B/+Ehd//LOu9ooA4L/hHvif/wBDf4D/APCQu/8A5Z1lWY+LNz451HS313wTFZWdja3cWoHwjeeXdSSyXKvCB/aON0YhjY/MeJ14HBbtfiZ4h1jwn8P9Y1Lw/wCH5fFeuWdq8lho8d5FZnUZwPkiM0pCRAtjLnO0ZIDEBT8lfFz/AIKs618ANAvNO8ceFPhZ4U8cWXjC28KynVPiXJa+D4RNpTamJ5dak0xXhZYVCtDJZq2+aDBKzIxXMr29PxaX5tem70Got7ef4K7/AA+/Zan0r/wj3xP/AOhv8B/+Ehd//LOj/hHvif8A9Df4D/8ACQu//lnXQ/DPxPP42+HOg6zdf2J9o1bT4L2T+xtTOp6cWkjVyba6McRuIefkl8tN64baucDcq5RcZOMt0TGSklJbM4L/AIR74n/9Df4D/wDCQu//AJZ1leMx8WfDWjw3FnrvgnVZZL+ztGgi8I3gZI5rmKGSY41E/LEkjSnjpGcleo9Sr5a8U/8ABRrUvhT8RfiLpHjPwLplhbeCvCup+MLeDRvFcWr6z9jtJUjhXUrQQxxafJfb99oBcziVYp9zRtEy1F/e5eur+5Nv8E3bd9C1Fvby/F2/Prse0f8ACPfE/wD6G/wH/wCEhd//ACzo/wCEe+J//Q3+A/8AwkLv/wCWdYn7LP7QPiH4zp4s0jxp4R0/wT418E6lFYappun62dZsXWa0gu4JoLpre2d1Mc4Vt8CFZIpVG5Qrt6xVNWITTV0cF/wj3xP/AOhv8B/+Ehd//LOj/hHvif8A9Df4D/8ACQu//lnXe14X+3D+1n4g/ZE8HW/iSx8IaBr3h+1jkm1S61bxWmiyO4ZFh0/ToRbzyX2p3JZlgtiIUkdQhmVnUFdVHu7FJN7HReAx8WfFngbRtUvtd8E6Ne6lYwXdxp83hG8MljJJGrNCxOoqdyElTlRyOg6Vq/8ACPfE/wD6G/wH/wCEhd//ACzryXwT/wAFCI/iL+3hr3wb0xPhdbx+GZ1tb1NT8em08W3ch06K9d7PQ/sTfaII/OjjeX7UgBWY4Jj2n6Xo+yp9HqvTv/l3Jurtdv6+/wAuhwX/AAj3xP8A+hv8B/8AhIXf/wAs6P8AhHvif/0N/gP/AMJC7/8AlnXe1BqWpW+j6dPd3c8Nra2sbTTTSuEjhRQSzMx4AABJJ6YpNpK72KSbdkeaWY+LNz451HS313wTFZWdja3cWoHwjeeXdSSyXKvCB/aON0YhjY/MeJ14HBbV/wCEe+J//Q3+A/8AwkLv/wCWdeG6B/wUt1H4tfDqxv8A4e/Do6v4i8S+OL3wh4b0zX9abRbe/htbOS+bUbiZbaeS2ie2iZkQQSvmSFWCbnMfvv7PXxktf2hvgb4U8cWVlc6bB4o0yDUPsVyytNYs6gvBIVJUvG25DgkZU4qkm483o+2klzLTfb7tnZ6Cur8vr+DcX+KfrutNSp/wj3xP/wChv8B/+Ehd/wDyzo/4R74n/wDQ3+A//CQu/wD5Z13tFIDy3xmPiz4a0eG4s9d8E6rLJf2do0EXhG8DJHNcxQyTHGon5YkkaU8dIzkr1Gr/AMI98T/+hv8AAf8A4SF3/wDLOvJvi9/wUt8O/Cz4hfFjRU0S81Ky+EXgi68Wanqon8u1ubqDBbTYsIxaRVeLe4BCNKqYZg4Tt/2KP2l7r9q74PyeKbib4VTr9ue0jfwB47/4THTQFjjZkku/sdqEuFZyGiCMFAU7zuwCn78eeO1r/Lmcb/en+ezTZP3Jcst72+fKpW+6Sf4bp26L/hHvif8A9Df4D/8ACQu//lnR/wAI98T/APob/Af/AISF3/8ALOu9ooA4L/hHvif/ANDf4D/8JC7/APlnWV4MHxZ8S6PNcXmu+CdKljv7y0WCXwjeFnjhuZYY5hnUR8sqRrKOOkgwW6nz79uL/goFF+yR8S/AnhG2/wCFWxax43t768S58fePT4O0yCO2e2jEaXP2K7824le6UJCEUsI5Dn5TVt/249Vj/ak/4Q4+B4P+EGj8Sp4Hm8UjXP8ASY9cfSxqYjFj5G02nlMkPn/aBJ57bfI2fvaIe/bl63/BpP8A8maj/idt9Al7t+bor/Kzf5Jv0Teyuel/8I98T/8Aob/Af/hIXf8A8s6P+Ee+J/8A0N/gP/wkLv8A+Wdd7RQBwX/CPfE//ob/AAH/AOEhd/8AyzrKsx8WbnxzqOlvrvgmKys7G1u4tQPhG88u6klkuVeED+0cboxDGx+Y8TrwOC27+0j8bLL9m39n7xr8QNShNzZeC9Eu9ZlgDlDcCCFpBGGCsQWKhQdp+90PSvlzxF/wVyHhL9mjwz45vZf2cZrvxf4sPhmxubH4zfafCViEspLuWS+1v+ylW2lQRNGYRbvlpIQJMyYC5lqu1vxdl+P3buyK5XZPvf8A8lV3+H39Ln03/wAI98T/APob/Af/AISF3/8ALOj/AIR74n/9Df4D/wDCQu//AJZ10Pwz8Tz+NvhzoOs3X9ifaNW0+C9k/sbUzqenFpI1cm2ujHEbiHn5JfLTeuG2rnA3KuUXGTjLdERkpJSWzOC/4R74n/8AQ3+A/wDwkLv/AOWdZXjMfFnw1o8NxZ674J1WWS/s7RoIvCN4GSOa5ihkmONRPyxJI0p46RnJXqPUq+YLX/go/b6v+2Ld/DTT7HwDcaZpl7c2F48vj62tvFQ+z2zy3F7DockIafT4pEMDTJc+ZvjlIgZYyxzc4p8rfRv5K136K6uyrO3N5pfN7L1fRHsX/CPfE/8A6G/wH/4SF3/8s6P+Ee+J/wD0N/gP/wAJC7/+Wdeefsaftpaz+03q81p4h8CxeCH1Hw7p3jPw75et/wBpnU9Gv2nWB5x5EP2e7TyR5sCedGnnR7Z5Mtt+gK0lCUXaX9Wdn9zTT7NNPUm6bsv6uk196aa7pnBf8I98T/8Aob/Af/hIXf8A8s6P+Ee+J/8A0N/gP/wkLv8A+Wdd7XzZ+3D/AMFB4f2SPF2ieH7K2+Hl3rOp2UmpSL4x8eQeD7R4w4jhtba4mgmSe+uHEgigbykIglLTRhRmLrmUOr0Xno3+SbH9lyey1Z6D4MHxZ8S6PNcXmu+CdKljv7y0WCXwjeFnjhuZYY5hnUR8sqRrKOOkgwW6nV/4R74n/wDQ3+A//CQu/wD5Z15F4B/4KFj4k/t0618HbC3+GNh/wjcqW1/b6r4/Ft4vmlOnRXrtaaIlnItzDGZ443mF4qgpMRny8N9NVVvdUuj1Xmu/p2fXdaBfVx6r+vv7rddTgv8AhHvif/0N/gP/AMJC7/8AlnR/wj3xP/6G/wAB/wDhIXf/AMs672snx3ea7p/g/UZvDOnaTq+vxwM1hZapqMmnWdzL/CstxHBO8SnuywyEf3TUt2VwWrscHeD4s23jnTtLTXfBMtleWN1dy6gPCN55drJFJbKkJH9o43SCaRh8w4gbg8ldX/hHvif/ANDf4D/8JC7/APlnXgPhj/goF8Vtf8ONbH4PeCZPGOreN7nwV4ZtrL4h3E+ia21laT3OoXj3z6THNDDA1tc24xaSM88WMLGRLX0T+z18ZLX9ob4G+FPHFlZXOmweKNMg1D7FcsrTWLOoLwSFSVLxtuQ4JGVOKpK65l5f+TK69dPuejs9Aejt6/g7O/bVdfXYqf8ACPfE/wD6G/wH/wCEhd//ACzo/wCEe+J//Q3+A/8AwkLv/wCWdd7RSA8t8Zj4s+GtHhuLPXfBOqyyX9naNBF4RvAyRzXMUMkxxqJ+WJJGlPHSM5K9Rq/8I98T/wDob/Af/hIXf/yzrzn4iftQ/E74dftWeGfBM3w68BXvg/xK95df23beO7r+1tM0u0gV7jULjT20oRKiyyQwhEvHLPcRc43lKn/BOn9vNv2+PBGpeJII/hbb6bFFaz21p4Y8fHxJqtgJ1dxFqtt9itxp9wEVD5O+U5MgJHl5Yh76vHpr+Ntfnp8n2difu/F/X9bvsrN6NHqP/CPfE/8A6G/wH/4SF3/8s6P+Ee+J/wD0N/gP/wAJC7/+Wdd7RQBwX/CPfE//AKG/wH/4SF3/APLOtn4T6xrut+DBL4kggg1eG+vbSQwWr2sU8cN3NDFMkbu7KskSRyDLtw/BIxXn/wC2x+1TP+yV8NtN1yHT/C0w1HUl0+XUfFfiQ+GvDmjKYpJPOv8AUhb3P2ZGMYhjzC2+aaGPK78jzCf/AIKW68l14YuP+FU3Vpow0nw9qnjeTUdc+yX3hX+2r17K1jgtvs7C88uSJ5JjJJalINjKsjsYlI+87Lul83rv+uwS91Xfa/yvb779N+ux9Z0UUUAFFFFABRRRQAUUUUAFFFFABRRRQAUUUUAFFFFABRRRQAV4H+2V+xtrf7SuqWV/4Y8dReBL+bQNU8H6zNLon9qfbtH1H7ObhYB58PkXaNbIYZ2MsabpN8EuRt98opOKbu/6umn96bTXVOxUZuLvH+rar7nZrs1cqaFo1v4c0Sz0+0jEVpYQJbQIP4ERQqj8ABVuiiqlJyfNLdmcYqMVGOyCsb4ieH9R8V+A9Y0zSNZk8O6rfWcsFnqaWsV2bCVlISXyZQY5ApwSjDDDIyM5rZoqWrqzLTad0eY/s7/BPxF8NtS8Sa/4z8S6L4n8X+K5Lf7dcaJok2i6WkVvGY4VitJru7dG2k72M7bjjAUACvTqKKbdyUklZBTZk82Jl6bgRn0p1FTOCnFwlsxnyR4p/wCCZmtv8Avhr4N8MfE2Lw9f+DvAE3wy1nVZfDf2z+29HuYLSO4eCL7Sn2W7DWiPDKzzxx75A8M2QV+rNC0a38OaJZ6faRiK0sIEtoEH8CIoVR+AAq3RWsqkpNt9Xd/Nt/nKTttdvuwl7zUnv/nb9El6JLZIKKKKgDynxN+zjqOo/GD4geNNI8WSaFqvjPwdpvhazdNMiuTpEtlPqc6XeJS0cwY6iAYmQDEJ+Y7/AJbH7O/wT8RfDbUvEmv+M/Eui+J/F/iuS3+3XGiaJNoulpFbxmOFYrSa7u3RtpO9jO244wFAAr06igJ+9Lmlvp+CUfyS+6+4UUUUAfP/AO2D+y58Rv2hfHvg+/8ADPxC8F6F4a8Lsb2fw14l8GXevWGq6isqSW15N9n1SxL/AGcpujhk8yISMJSpligeKjYfsM68P2k7fxde+PbGbwifEMPje98NweHTDLceIE0kaYZkuzcuEsiirMLYwvKJ1DfaSn7uvo6iiHufD/Wqf5pNduWNvhVifvK0u1vlZr8m1833dyiiigDlPjn4T8UePPg/4j0XwV4qh8DeKtUsZLbTPEEulrqg0eZhgXAtmkjWVl5IVnAzjOQCD4p8LP2UPjH8HvgtY+HNC+J/wt03VtJ1Rr+3uYfhvfzWOopKkv2k6hHc63NeXV1JNKZzdLexSNICZPNDMD9LUUrWvbrb8HdDbbST6X/FW/L7uhyPwJ+E8PwN+EujeFobybURpUTCS5lXaZ5HdpZGC5O1d7ttXJ2rtXJxk9dRRT3JSsrIK+Zvin+wZ4n/AGitU121+I3xKtdb8Ntpet6V4dTTPDK6Zq+lx6mhjZrq6+0SQXZgTYIglrbjMaNIJWGa+maKlxT3/r+uj3XQpOzv8/u/rbZ9Tyf9ln9n7xD8GE8Wav408W6f428a+NtSiv8AVNS0/RDo1iiw2kFpBDBatcXLoojgDNvnctJLKw2qVRfWKKKtu5KSSsgryj9p/wCDPj34y6SNM8JePtD8KaNqmn3Wk6/Yav4W/tuK/trgKpkgZbm2eC5RPMVXdpocSHdA5AI9XorOdOM48s1dFxk4u8dGeC237JHisePvD1tdfEGxv/hl4UvbHU9L0WXw6U16C4s7dIYkbVI7lY5LbKs7I9m0rGRl8/bgD3qiitXJu9+rbfm3ZNvz0X3GcYRja3RJfJXsvTV/eFc38YPhLoPx5+F2veDPFFrcX3h3xNZSadqVvBez2Uk8Eg2ugmgdJUyMjKOp5610lFQ0mrMtNp3R8j6D/wAEt5vhBos9z8N/iPrOkeLbXxzceM9H1PxZLqni+2tBPYSWEtpPFd6iJplME0h8xLiFjIIWbcI9jfQ37PXwbtf2efgb4U8D2V7c6lB4X0yDT/ttyqrNfMigPPIFAUPI25zgAZY4rsqKpNqPL5Jd9IrlWu+337u71Jsr3Xn+Lcn+LfpstNAooopDPl/QP+CXXhv4XfG7XfHfw/8AFnjXwlqmr+H9T0yCC48Q6prllY319dm7lvVtL67ltSvms7G38kIWcsCrc16l+zv8E/EXw21LxJr/AIz8S6L4n8X+K5Lf7dcaJok2i6WkVvGY4VitJru7dG2k72M7bjjAUACvTqKI+7FQWy0Xlq5fm38tNrIUlzTc3u3d+tkvyS/PfUKKKKBnlf7SXwe8efFdLW38IeO9B8LaZdWV1pmt2OseFjrMd9bz7Az27x3VrLb3KqHVXZ5YsSHdAxVSPOvCP/BPK78E/HbStVsvHTN8OdK1q28VL4YuNH8y/m1iDR10lJW1DzgptjCiTGH7N5huF3+eEPlV9M0UU/ck5R3dvwd19z1XZ6rUJe8rS8196s/vWj7rTqwooooAxviJ4f1HxX4D1jTNI1mTw7qt9ZywWeppaxXZsJWUhJfJlBjkCnBKMMMMjIzmvENO/Zf+Lui22peIbL4reCbb4la1qNvcajeDwBO/hq6tbe3kgig/s1tUNzG4Em/zY9QUl0XKlMxn6IopW/r01/rvtsH9fecj8CfhPD8DfhLo3haG8m1EaVEwkuZV2meR3aWRguTtXe7bVydq7VycZPXUUU9xJWVkFfNk3/BP+Z/jDe3cfibRYfhzqfi5/H15oSeHSNZn1l4PJcnUxchDasOTE1oZcEoJxHiMfSdFQ4Rb5mtf+Cn+cU/VJlXfLy9P+A1+Ta9Gz5//AGNP2LdZ/Zk1ea88Q+OovG76d4d07wZ4d8vRP7MOmaNYNO0CTnz5vtF2/nDzZ08mN/Jj2wR4bd9AUUVrKcpO8v6u7v72233bbepNkndf1ZJL7kkl2SCvBv2n/wBjrVfjP8Qh4p8KeJfD3hfW9S8NXXgrWptY8MnXFutHuJBLJHbBbq3NvcBgcSM0sR3fvIJNqFfeaKynTjP4lff8U4v702n5MtSa28vwaa+5pP1R4LbfskeKx4+8PW118QbG/wDhl4UvbHU9L0WXw6U16C4s7dIYkbVI7lY5LbKs7I9m0rGRl8/bgD3qiitXJu9+rbfm3ZNvz0X3GcYRja3RJfJXsvTV/eFQalDNc6dPHbzC3nkjZYpSm8RMQQG25GcHnGRmp6KznFSi4vZlptO6PnPUP2F9V8M/s7fCHwx4F8aaf4c8Y/BryZdL1/UfD7alZ6hN9hnsrt7qzW5hkfz1uZpTtuVYTFGLyAMr+tfs9fBu1/Z5+BvhTwPZXtzqUHhfTINP+23Kqs18yKA88gUBQ8jbnOABljiuyorRzbcpP7Tu/wDgdl5Ky8ibbeSt/wAP3fm7sKKKKkZ59pnwIFn+0Z4o+IcuqtJd674c0/w5YwraqH0iK2mvJ5HSRiwYzPdIWGwD/Ro92/A2858AP2efGXgbx/P4o+IHjnRfGutwaQnh/TptI8NPoMYsll80vdRG7uEmumcAmSIQRjLBYVB49kooj7slJbq9vK9729bu/qwl7yal1tfzta1/TlVu1kFFFFAHkv7UH7PniD4xap4I8QeD/E+ieFfF/gDVJ9R0251vQH13TJRPaTWkyS2qXNrIW8uYlJI50ZSMHcrMjeMaN/wSsvfCieHtM0j4jrbeFpbTR7fxnp0vh1Xk186Zqk+pwCykWdE0+JprmWF4miuQLYRRRmJk81vsGiiPuvmXe/3fp5beQNX37W/G/wB/nv0vYKKKKAP/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3" name="Metin kutusu 12"/>
          <p:cNvSpPr txBox="1"/>
          <p:nvPr/>
        </p:nvSpPr>
        <p:spPr>
          <a:xfrm>
            <a:off x="307975" y="1575543"/>
            <a:ext cx="6485822"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PMI VE İLİŞKİLİ TEMEL VERİLER</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İstanbul Sanayi Odası ve S&amp;P Global’den elde edilen son PMI® anket verileri Türk imalat sektöründe ivme kaybının sürdüğüne işaret etmektedir. Çünkü PMI verisi 47,4 den 46.9 a gerilemiştir. Ayrıca istihdam da Eylül’de son 28 ay içinde ilk defa gerilemiştir. Yeni siparişler son 12 ayda olduğu gibi yavaşlamaya devam etmiştir. </a:t>
            </a:r>
          </a:p>
        </p:txBody>
      </p:sp>
      <p:pic>
        <p:nvPicPr>
          <p:cNvPr id="2" name="Resim 1"/>
          <p:cNvPicPr>
            <a:picLocks noChangeAspect="1"/>
          </p:cNvPicPr>
          <p:nvPr/>
        </p:nvPicPr>
        <p:blipFill>
          <a:blip r:embed="rId4"/>
          <a:stretch>
            <a:fillRect/>
          </a:stretch>
        </p:blipFill>
        <p:spPr>
          <a:xfrm>
            <a:off x="485527" y="3046532"/>
            <a:ext cx="6345343" cy="2759202"/>
          </a:xfrm>
          <a:prstGeom prst="rect">
            <a:avLst/>
          </a:prstGeom>
        </p:spPr>
      </p:pic>
      <p:pic>
        <p:nvPicPr>
          <p:cNvPr id="10" name="Resim 9"/>
          <p:cNvPicPr>
            <a:picLocks noChangeAspect="1"/>
          </p:cNvPicPr>
          <p:nvPr/>
        </p:nvPicPr>
        <p:blipFill>
          <a:blip r:embed="rId5"/>
          <a:stretch>
            <a:fillRect/>
          </a:stretch>
        </p:blipFill>
        <p:spPr>
          <a:xfrm>
            <a:off x="675527" y="7323450"/>
            <a:ext cx="4895053" cy="2484798"/>
          </a:xfrm>
          <a:prstGeom prst="rect">
            <a:avLst/>
          </a:prstGeom>
        </p:spPr>
      </p:pic>
    </p:spTree>
    <p:extLst>
      <p:ext uri="{BB962C8B-B14F-4D97-AF65-F5344CB8AC3E}">
        <p14:creationId xmlns:p14="http://schemas.microsoft.com/office/powerpoint/2010/main" val="342853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406009" y="8528760"/>
            <a:ext cx="6159101" cy="861774"/>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KAPASİTE KULLANIM ORANI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TCMB verilerine göre mevsimsel etkilerden arındırılmış kapasite kullanım oranı (KKO-MA), bir önceki aya göre 0,7 puan artarak yüzde 77,3</a:t>
            </a:r>
          </a:p>
          <a:p>
            <a:r>
              <a:rPr lang="tr-TR" sz="1250" dirty="0">
                <a:latin typeface="Century Gothic" panose="020B0502020202020204" pitchFamily="34" charset="0"/>
                <a:ea typeface="Calibri" panose="020F0502020204030204" pitchFamily="34" charset="0"/>
                <a:cs typeface="Times New Roman" panose="02020603050405020304" pitchFamily="18" charset="0"/>
              </a:rPr>
              <a:t>seviyesinde gerçekleşmiştir.. </a:t>
            </a:r>
          </a:p>
        </p:txBody>
      </p:sp>
      <p:sp>
        <p:nvSpPr>
          <p:cNvPr id="8" name="Metin kutusu 7"/>
          <p:cNvSpPr txBox="1"/>
          <p:nvPr/>
        </p:nvSpPr>
        <p:spPr>
          <a:xfrm>
            <a:off x="355793" y="4568236"/>
            <a:ext cx="6281437"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ile Ticaret Bakanlığı iş birliğiyle oluşturulan genel ticaret sistemi kapsamında üretilen geçici dış ticaret verilerine göre; ihracat 2022 yılı Ağustos ayında, bir önceki yılın aynı ayına göre %13,1 artarak 21 milyar 337 milyon dolar, ithalat %40,4 artarak 32 milyar 531 milyon dolar olarak gerçekleşmiştir. </a:t>
            </a:r>
          </a:p>
        </p:txBody>
      </p:sp>
      <p:sp>
        <p:nvSpPr>
          <p:cNvPr id="11" name="Metin kutusu 10"/>
          <p:cNvSpPr txBox="1"/>
          <p:nvPr/>
        </p:nvSpPr>
        <p:spPr>
          <a:xfrm>
            <a:off x="321623" y="265140"/>
            <a:ext cx="6485823"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ENDEKSİ</a:t>
            </a:r>
            <a:br>
              <a:rPr lang="tr-TR" sz="1250" dirty="0">
                <a:latin typeface="Century Gothic" panose="020B0502020202020204" pitchFamily="34" charset="0"/>
                <a:ea typeface="Calibri" panose="020F0502020204030204" pitchFamily="34" charset="0"/>
                <a:cs typeface="Times New Roman" panose="02020603050405020304" pitchFamily="18" charset="0"/>
              </a:rPr>
            </a:br>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ve Türkiye Cumhuriyet Merkez Bankası işbirliği ile yürütülen tüketici eğilim anketi sonuçlarından hesaplanan mevsim etkilerinden arındırılmış tüketici güven endeksi, Eylül ayında bir önceki aya göre %0,3 oranında artmıştır.  Ağustos ayında 72,2 olan endeks, Eylül ayında 72,4 olmuştur. </a:t>
            </a:r>
          </a:p>
        </p:txBody>
      </p:sp>
      <p:pic>
        <p:nvPicPr>
          <p:cNvPr id="2" name="Resim 1"/>
          <p:cNvPicPr>
            <a:picLocks noChangeAspect="1"/>
          </p:cNvPicPr>
          <p:nvPr/>
        </p:nvPicPr>
        <p:blipFill>
          <a:blip r:embed="rId2"/>
          <a:stretch>
            <a:fillRect/>
          </a:stretch>
        </p:blipFill>
        <p:spPr>
          <a:xfrm>
            <a:off x="355793" y="1393403"/>
            <a:ext cx="6146413" cy="2832771"/>
          </a:xfrm>
          <a:prstGeom prst="rect">
            <a:avLst/>
          </a:prstGeom>
        </p:spPr>
      </p:pic>
      <p:pic>
        <p:nvPicPr>
          <p:cNvPr id="3" name="Resim 2"/>
          <p:cNvPicPr>
            <a:picLocks noChangeAspect="1"/>
          </p:cNvPicPr>
          <p:nvPr/>
        </p:nvPicPr>
        <p:blipFill>
          <a:blip r:embed="rId3"/>
          <a:stretch>
            <a:fillRect/>
          </a:stretch>
        </p:blipFill>
        <p:spPr>
          <a:xfrm>
            <a:off x="424881" y="6156793"/>
            <a:ext cx="6077325" cy="1848173"/>
          </a:xfrm>
          <a:prstGeom prst="rect">
            <a:avLst/>
          </a:prstGeom>
        </p:spPr>
      </p:pic>
    </p:spTree>
    <p:extLst>
      <p:ext uri="{BB962C8B-B14F-4D97-AF65-F5344CB8AC3E}">
        <p14:creationId xmlns:p14="http://schemas.microsoft.com/office/powerpoint/2010/main" val="413762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3972652485"/>
              </p:ext>
            </p:extLst>
          </p:nvPr>
        </p:nvGraphicFramePr>
        <p:xfrm>
          <a:off x="150840" y="1866872"/>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ve üstü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198178" y="1917548"/>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a:extLst>
              <a:ext uri="{FF2B5EF4-FFF2-40B4-BE49-F238E27FC236}">
                <a16:creationId xmlns:a16="http://schemas.microsoft.com/office/drawing/2014/main" id="{89E8C5C5-705B-81BB-49D0-46D0E0A8DD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015" y="7017567"/>
            <a:ext cx="6449108" cy="2188564"/>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6" y="805773"/>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192110395"/>
              </p:ext>
            </p:extLst>
          </p:nvPr>
        </p:nvGraphicFramePr>
        <p:xfrm>
          <a:off x="317387" y="1614673"/>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(EYLÜL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903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903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341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296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1.507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2.328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3.611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8" name="Table 4">
            <a:extLst>
              <a:ext uri="{FF2B5EF4-FFF2-40B4-BE49-F238E27FC236}">
                <a16:creationId xmlns:a16="http://schemas.microsoft.com/office/drawing/2014/main" id="{F80B7DC3-B89F-49D2-9D53-759EDE5FB97E}"/>
              </a:ext>
            </a:extLst>
          </p:cNvPr>
          <p:cNvGraphicFramePr>
            <a:graphicFrameLocks noGrp="1"/>
          </p:cNvGraphicFramePr>
          <p:nvPr>
            <p:extLst>
              <p:ext uri="{D42A27DB-BD31-4B8C-83A1-F6EECF244321}">
                <p14:modId xmlns:p14="http://schemas.microsoft.com/office/powerpoint/2010/main" val="1373592632"/>
              </p:ext>
            </p:extLst>
          </p:nvPr>
        </p:nvGraphicFramePr>
        <p:xfrm>
          <a:off x="317386" y="5832095"/>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(OCAK-EYLÜL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5.544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5.544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1.901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2.366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1.866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8.578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9.339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1.620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1.181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1.181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931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16.023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8.725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24.748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886346047"/>
              </p:ext>
            </p:extLst>
          </p:nvPr>
        </p:nvGraphicFramePr>
        <p:xfrm>
          <a:off x="233915" y="1895214"/>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5" name="Resim 4">
            <a:extLst>
              <a:ext uri="{FF2B5EF4-FFF2-40B4-BE49-F238E27FC236}">
                <a16:creationId xmlns:a16="http://schemas.microsoft.com/office/drawing/2014/main" id="{B12FB64B-C79A-5748-22EE-0AD492AF37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5" y="6644547"/>
            <a:ext cx="6491898" cy="1061319"/>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1108328557"/>
              </p:ext>
            </p:extLst>
          </p:nvPr>
        </p:nvGraphicFramePr>
        <p:xfrm>
          <a:off x="266640" y="1525158"/>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(EYLÜL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469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867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193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570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1.187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494588" y="739429"/>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5" name="İçerik Yer Tutucusu 27">
            <a:extLst>
              <a:ext uri="{FF2B5EF4-FFF2-40B4-BE49-F238E27FC236}">
                <a16:creationId xmlns:a16="http://schemas.microsoft.com/office/drawing/2014/main" id="{46F9A743-A5FD-4597-96A4-A5C07E99FAEC}"/>
              </a:ext>
            </a:extLst>
          </p:cNvPr>
          <p:cNvGraphicFramePr>
            <a:graphicFrameLocks/>
          </p:cNvGraphicFramePr>
          <p:nvPr>
            <p:extLst>
              <p:ext uri="{D42A27DB-BD31-4B8C-83A1-F6EECF244321}">
                <p14:modId xmlns:p14="http://schemas.microsoft.com/office/powerpoint/2010/main" val="2551488550"/>
              </p:ext>
            </p:extLst>
          </p:nvPr>
        </p:nvGraphicFramePr>
        <p:xfrm>
          <a:off x="266640" y="5671585"/>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(OCAK-EYLÜL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952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948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3.392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6.289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1.013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1.266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736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154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1.245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4.236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8.769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1867732" y="4327474"/>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3501105" y="4364277"/>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5121105" y="4314509"/>
            <a:ext cx="1524510" cy="638491"/>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180235" y="5021292"/>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6"/>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881105" y="5078130"/>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7"/>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608829" y="5062378"/>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8"/>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165405" y="5037235"/>
            <a:ext cx="1585984" cy="758185"/>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9"/>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140207" y="5763042"/>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0"/>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881105" y="5744790"/>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1"/>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487231" y="5769263"/>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2"/>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097073" y="5742243"/>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3"/>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pic>
        <p:nvPicPr>
          <p:cNvPr id="19" name="Resim 18">
            <a:extLst>
              <a:ext uri="{FF2B5EF4-FFF2-40B4-BE49-F238E27FC236}">
                <a16:creationId xmlns:a16="http://schemas.microsoft.com/office/drawing/2014/main" id="{8EFB7636-D15A-42E1-9C99-FE106EE653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36" y="4336240"/>
            <a:ext cx="1559017" cy="537592"/>
          </a:xfrm>
          <a:prstGeom prst="rect">
            <a:avLst/>
          </a:prstGeom>
        </p:spPr>
      </p:pic>
      <p:sp>
        <p:nvSpPr>
          <p:cNvPr id="49" name="TextBox 94">
            <a:extLst>
              <a:ext uri="{FF2B5EF4-FFF2-40B4-BE49-F238E27FC236}">
                <a16:creationId xmlns:a16="http://schemas.microsoft.com/office/drawing/2014/main" id="{DF4A5DAE-29A1-46B3-87A3-B081F151FB43}"/>
              </a:ext>
            </a:extLst>
          </p:cNvPr>
          <p:cNvSpPr txBox="1"/>
          <p:nvPr/>
        </p:nvSpPr>
        <p:spPr>
          <a:xfrm>
            <a:off x="128015" y="4753033"/>
            <a:ext cx="189827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Anadolu </a:t>
            </a:r>
            <a:r>
              <a:rPr lang="tr-TR" sz="600" dirty="0" err="1">
                <a:solidFill>
                  <a:srgbClr val="53565A"/>
                </a:solidFill>
                <a:latin typeface="Century Gothic" panose="020B0502020202020204" pitchFamily="34" charset="0"/>
              </a:rPr>
              <a:t>Isuzu</a:t>
            </a:r>
            <a:r>
              <a:rPr lang="tr-TR" sz="600" dirty="0">
                <a:solidFill>
                  <a:srgbClr val="53565A"/>
                </a:solidFill>
                <a:latin typeface="Century Gothic" panose="020B0502020202020204" pitchFamily="34" charset="0"/>
              </a:rPr>
              <a:t> Otomotiv Sanayii ve Ticaret A.Ş.</a:t>
            </a:r>
          </a:p>
        </p:txBody>
      </p:sp>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45186</TotalTime>
  <Words>1220</Words>
  <Application>Microsoft Office PowerPoint</Application>
  <PresentationFormat>A4 Kağıt (210x297 mm)</PresentationFormat>
  <Paragraphs>312</Paragraphs>
  <Slides>11</Slides>
  <Notes>5</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cp:lastModifiedBy>
  <cp:revision>521</cp:revision>
  <dcterms:created xsi:type="dcterms:W3CDTF">2020-08-20T08:13:56Z</dcterms:created>
  <dcterms:modified xsi:type="dcterms:W3CDTF">2022-10-07T09:50:49Z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