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8"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2C5234"/>
    <a:srgbClr val="D6001C"/>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60" d="100"/>
          <a:sy n="60" d="100"/>
        </p:scale>
        <p:origin x="988" y="2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(Ocak-Kasım)</a:t>
            </a:r>
            <a:endParaRPr lang="tr-TR" sz="1000" b="1" dirty="0">
              <a:latin typeface="Century Gothic" panose="020B0502020202020204" pitchFamily="34" charset="0"/>
            </a:endParaRPr>
          </a:p>
        </c:rich>
      </c:tx>
      <c:layout>
        <c:manualLayout>
          <c:xMode val="edge"/>
          <c:yMode val="edge"/>
          <c:x val="0.30688667740465025"/>
          <c:y val="1.2829786116353027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9909740265862802"/>
          <c:w val="0.93888888888888888"/>
          <c:h val="0.58385426979322841"/>
        </c:manualLayout>
      </c:layout>
      <c:barChart>
        <c:barDir val="col"/>
        <c:grouping val="clustered"/>
        <c:varyColors val="0"/>
        <c:ser>
          <c:idx val="0"/>
          <c:order val="0"/>
          <c:tx>
            <c:strRef>
              <c:f>Sheet1!$B$1</c:f>
              <c:strCache>
                <c:ptCount val="1"/>
                <c:pt idx="0">
                  <c:v>2020</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9049</c:v>
                </c:pt>
                <c:pt idx="1">
                  <c:v>4361</c:v>
                </c:pt>
                <c:pt idx="2">
                  <c:v>13410</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15297</c:v>
                </c:pt>
                <c:pt idx="1">
                  <c:v>7346</c:v>
                </c:pt>
                <c:pt idx="2">
                  <c:v>22643</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17132624"/>
        <c:axId val="-1117139152"/>
      </c:barChart>
      <c:catAx>
        <c:axId val="-111713262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9152"/>
        <c:crosses val="autoZero"/>
        <c:auto val="1"/>
        <c:lblAlgn val="ctr"/>
        <c:lblOffset val="100"/>
        <c:noMultiLvlLbl val="0"/>
      </c:catAx>
      <c:valAx>
        <c:axId val="-1117139152"/>
        <c:scaling>
          <c:orientation val="minMax"/>
        </c:scaling>
        <c:delete val="1"/>
        <c:axPos val="l"/>
        <c:numFmt formatCode="#,##0" sourceLinked="1"/>
        <c:majorTickMark val="none"/>
        <c:minorTickMark val="none"/>
        <c:tickLblPos val="nextTo"/>
        <c:crossAx val="-1117132624"/>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a:t>
            </a:r>
            <a:r>
              <a:rPr lang="tr-TR" sz="11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(Kasım)</a:t>
            </a:r>
            <a:endParaRPr lang="tr-TR" sz="1100" b="1" dirty="0">
              <a:latin typeface="Century Gothic" panose="020B0502020202020204" pitchFamily="34" charset="0"/>
            </a:endParaRPr>
          </a:p>
        </c:rich>
      </c:tx>
      <c:layout>
        <c:manualLayout>
          <c:xMode val="edge"/>
          <c:yMode val="edge"/>
          <c:x val="0.33619079247123451"/>
          <c:y val="3.575837315089188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2020</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1301</c:v>
                </c:pt>
                <c:pt idx="1">
                  <c:v>383</c:v>
                </c:pt>
                <c:pt idx="2">
                  <c:v>1684</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1891</c:v>
                </c:pt>
                <c:pt idx="1">
                  <c:v>907</c:v>
                </c:pt>
                <c:pt idx="2">
                  <c:v>2798</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17142416"/>
        <c:axId val="-1117141328"/>
      </c:barChart>
      <c:catAx>
        <c:axId val="-11171424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41328"/>
        <c:crosses val="autoZero"/>
        <c:auto val="1"/>
        <c:lblAlgn val="ctr"/>
        <c:lblOffset val="100"/>
        <c:noMultiLvlLbl val="0"/>
      </c:catAx>
      <c:valAx>
        <c:axId val="-1117141328"/>
        <c:scaling>
          <c:orientation val="minMax"/>
        </c:scaling>
        <c:delete val="1"/>
        <c:axPos val="l"/>
        <c:numFmt formatCode="#,##0" sourceLinked="1"/>
        <c:majorTickMark val="none"/>
        <c:minorTickMark val="none"/>
        <c:tickLblPos val="nextTo"/>
        <c:crossAx val="-1117142416"/>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(Kasım)</a:t>
            </a:r>
            <a:endParaRPr lang="tr-TR" sz="1100" b="1" dirty="0">
              <a:latin typeface="Century Gothic" panose="020B0502020202020204" pitchFamily="34" charset="0"/>
            </a:endParaRPr>
          </a:p>
        </c:rich>
      </c:tx>
      <c:layout>
        <c:manualLayout>
          <c:xMode val="edge"/>
          <c:yMode val="edge"/>
          <c:x val="0.27588109401972677"/>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409495170715235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1212</c:v>
                </c:pt>
                <c:pt idx="1">
                  <c:v>833</c:v>
                </c:pt>
                <c:pt idx="2">
                  <c:v>2045</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1891</c:v>
                </c:pt>
                <c:pt idx="1">
                  <c:v>907</c:v>
                </c:pt>
                <c:pt idx="2">
                  <c:v>2798</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117133168"/>
        <c:axId val="-1117139696"/>
      </c:barChart>
      <c:catAx>
        <c:axId val="-111713316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9696"/>
        <c:crosses val="autoZero"/>
        <c:auto val="1"/>
        <c:lblAlgn val="ctr"/>
        <c:lblOffset val="100"/>
        <c:noMultiLvlLbl val="0"/>
      </c:catAx>
      <c:valAx>
        <c:axId val="-1117139696"/>
        <c:scaling>
          <c:orientation val="minMax"/>
        </c:scaling>
        <c:delete val="1"/>
        <c:axPos val="l"/>
        <c:numFmt formatCode="#,##0" sourceLinked="1"/>
        <c:majorTickMark val="none"/>
        <c:minorTickMark val="none"/>
        <c:tickLblPos val="nextTo"/>
        <c:crossAx val="-111713316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(Kasım vs. Ocak-Kasım)</a:t>
            </a:r>
            <a:endParaRPr lang="tr-TR" sz="1100" b="1" dirty="0">
              <a:latin typeface="Century Gothic" panose="020B0502020202020204" pitchFamily="34" charset="0"/>
            </a:endParaRPr>
          </a:p>
        </c:rich>
      </c:tx>
      <c:layout>
        <c:manualLayout>
          <c:xMode val="edge"/>
          <c:yMode val="edge"/>
          <c:x val="0.33004311891764415"/>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4529272099967685E-2"/>
          <c:y val="0.19620145714357956"/>
          <c:w val="0.94290638365919399"/>
          <c:h val="0.56975023257356561"/>
        </c:manualLayout>
      </c:layout>
      <c:lineChart>
        <c:grouping val="standard"/>
        <c:varyColors val="0"/>
        <c:ser>
          <c:idx val="0"/>
          <c:order val="0"/>
          <c:tx>
            <c:strRef>
              <c:f>Sheet1!$A$2</c:f>
              <c:strCache>
                <c:ptCount val="1"/>
                <c:pt idx="0">
                  <c:v>Kasım</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Sheet1!$B$2:$L$2</c:f>
              <c:numCache>
                <c:formatCode>#,##0</c:formatCode>
                <c:ptCount val="11"/>
                <c:pt idx="0">
                  <c:v>2334</c:v>
                </c:pt>
                <c:pt idx="1">
                  <c:v>2483</c:v>
                </c:pt>
                <c:pt idx="2">
                  <c:v>2931</c:v>
                </c:pt>
                <c:pt idx="3">
                  <c:v>2692</c:v>
                </c:pt>
                <c:pt idx="4">
                  <c:v>2635</c:v>
                </c:pt>
                <c:pt idx="5">
                  <c:v>1846</c:v>
                </c:pt>
                <c:pt idx="6">
                  <c:v>1679</c:v>
                </c:pt>
                <c:pt idx="7">
                  <c:v>614</c:v>
                </c:pt>
                <c:pt idx="8">
                  <c:v>806</c:v>
                </c:pt>
                <c:pt idx="9">
                  <c:v>1684</c:v>
                </c:pt>
                <c:pt idx="10">
                  <c:v>2798</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Ocak-Kasım</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Sheet1!$B$3:$L$3</c:f>
              <c:numCache>
                <c:formatCode>#,##0</c:formatCode>
                <c:ptCount val="11"/>
                <c:pt idx="0">
                  <c:v>32831</c:v>
                </c:pt>
                <c:pt idx="1">
                  <c:v>26411</c:v>
                </c:pt>
                <c:pt idx="2">
                  <c:v>23718</c:v>
                </c:pt>
                <c:pt idx="3">
                  <c:v>25613</c:v>
                </c:pt>
                <c:pt idx="4">
                  <c:v>27750</c:v>
                </c:pt>
                <c:pt idx="5">
                  <c:v>16379</c:v>
                </c:pt>
                <c:pt idx="6">
                  <c:v>15014</c:v>
                </c:pt>
                <c:pt idx="7">
                  <c:v>10576</c:v>
                </c:pt>
                <c:pt idx="8">
                  <c:v>5925</c:v>
                </c:pt>
                <c:pt idx="9">
                  <c:v>13410</c:v>
                </c:pt>
                <c:pt idx="10">
                  <c:v>22643</c:v>
                </c:pt>
              </c:numCache>
            </c:numRef>
          </c:val>
          <c:smooth val="0"/>
          <c:extLst>
            <c:ext xmlns:c16="http://schemas.microsoft.com/office/drawing/2014/chart" uri="{C3380CC4-5D6E-409C-BE32-E72D297353CC}">
              <c16:uniqueId val="{00000001-CE48-4FE8-8594-80061B85DEAF}"/>
            </c:ext>
          </c:extLst>
        </c:ser>
        <c:dLbls>
          <c:dLblPos val="t"/>
          <c:showLegendKey val="0"/>
          <c:showVal val="1"/>
          <c:showCatName val="0"/>
          <c:showSerName val="0"/>
          <c:showPercent val="0"/>
          <c:showBubbleSize val="0"/>
        </c:dLbls>
        <c:marker val="1"/>
        <c:smooth val="0"/>
        <c:axId val="-1117141872"/>
        <c:axId val="-1117135888"/>
      </c:lineChart>
      <c:catAx>
        <c:axId val="-111714187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17135888"/>
        <c:crosses val="autoZero"/>
        <c:auto val="1"/>
        <c:lblAlgn val="ctr"/>
        <c:lblOffset val="100"/>
        <c:noMultiLvlLbl val="0"/>
      </c:catAx>
      <c:valAx>
        <c:axId val="-1117135888"/>
        <c:scaling>
          <c:orientation val="minMax"/>
        </c:scaling>
        <c:delete val="1"/>
        <c:axPos val="l"/>
        <c:numFmt formatCode="#,##0" sourceLinked="1"/>
        <c:majorTickMark val="none"/>
        <c:minorTickMark val="none"/>
        <c:tickLblPos val="nextTo"/>
        <c:crossAx val="-1117141872"/>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2020</c:v>
                </c:pt>
                <c:pt idx="1">
                  <c:v>2021</c:v>
                </c:pt>
              </c:numCache>
            </c:numRef>
          </c:cat>
          <c:val>
            <c:numRef>
              <c:f>Sayfa2!$C$13:$D$13</c:f>
              <c:numCache>
                <c:formatCode>#,##0</c:formatCode>
                <c:ptCount val="2"/>
                <c:pt idx="0">
                  <c:v>6219</c:v>
                </c:pt>
                <c:pt idx="1">
                  <c:v>9805</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117130992"/>
        <c:axId val="-1117140240"/>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333782602012857"/>
                  <c:y val="-0.36196310454178482"/>
                </c:manualLayout>
              </c:layout>
              <c:tx>
                <c:rich>
                  <a:bodyPr/>
                  <a:lstStyle/>
                  <a:p>
                    <a:r>
                      <a:rPr lang="en-US" dirty="0"/>
                      <a:t>+%58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117132080"/>
        <c:axId val="-1117138064"/>
      </c:lineChart>
      <c:catAx>
        <c:axId val="-1117130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117140240"/>
        <c:crosses val="autoZero"/>
        <c:auto val="1"/>
        <c:lblAlgn val="ctr"/>
        <c:lblOffset val="100"/>
        <c:noMultiLvlLbl val="0"/>
      </c:catAx>
      <c:valAx>
        <c:axId val="-1117140240"/>
        <c:scaling>
          <c:orientation val="minMax"/>
        </c:scaling>
        <c:delete val="1"/>
        <c:axPos val="l"/>
        <c:numFmt formatCode="#,##0" sourceLinked="1"/>
        <c:majorTickMark val="out"/>
        <c:minorTickMark val="none"/>
        <c:tickLblPos val="nextTo"/>
        <c:crossAx val="-1117130992"/>
        <c:crosses val="autoZero"/>
        <c:crossBetween val="between"/>
      </c:valAx>
      <c:valAx>
        <c:axId val="-1117138064"/>
        <c:scaling>
          <c:orientation val="minMax"/>
        </c:scaling>
        <c:delete val="1"/>
        <c:axPos val="r"/>
        <c:numFmt formatCode="0.0%" sourceLinked="1"/>
        <c:majorTickMark val="out"/>
        <c:minorTickMark val="none"/>
        <c:tickLblPos val="nextTo"/>
        <c:crossAx val="-1117132080"/>
        <c:crosses val="max"/>
        <c:crossBetween val="between"/>
      </c:valAx>
      <c:catAx>
        <c:axId val="-1117132080"/>
        <c:scaling>
          <c:orientation val="minMax"/>
        </c:scaling>
        <c:delete val="1"/>
        <c:axPos val="t"/>
        <c:numFmt formatCode="General" sourceLinked="1"/>
        <c:majorTickMark val="out"/>
        <c:minorTickMark val="none"/>
        <c:tickLblPos val="nextTo"/>
        <c:crossAx val="-111713806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p>
        </c:rich>
      </c:tx>
      <c:layout>
        <c:manualLayout>
          <c:xMode val="edge"/>
          <c:yMode val="edge"/>
          <c:x val="0.29179899213021782"/>
          <c:y val="7.6854973454776293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8757963113243687"/>
          <c:w val="0.94326950780714314"/>
          <c:h val="0.42886588080943416"/>
        </c:manualLayout>
      </c:layout>
      <c:barChart>
        <c:barDir val="col"/>
        <c:grouping val="clustered"/>
        <c:varyColors val="0"/>
        <c:ser>
          <c:idx val="0"/>
          <c:order val="0"/>
          <c:tx>
            <c:strRef>
              <c:f>Sayfa2!$B$3</c:f>
              <c:strCache>
                <c:ptCount val="1"/>
                <c:pt idx="0">
                  <c:v>Ağustos</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2020</c:v>
                </c:pt>
                <c:pt idx="1">
                  <c:v>2021</c:v>
                </c:pt>
              </c:numCache>
            </c:numRef>
          </c:cat>
          <c:val>
            <c:numRef>
              <c:f>Sayfa2!$C$3:$D$3</c:f>
              <c:numCache>
                <c:formatCode>#,##0</c:formatCode>
                <c:ptCount val="2"/>
                <c:pt idx="0">
                  <c:v>1039</c:v>
                </c:pt>
                <c:pt idx="1">
                  <c:v>1024</c:v>
                </c:pt>
              </c:numCache>
            </c:numRef>
          </c:val>
          <c:extLs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1117137520"/>
        <c:axId val="-1117129360"/>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28880977843636224"/>
                  <c:y val="-0.30741989381910517"/>
                </c:manualLayout>
              </c:layout>
              <c:tx>
                <c:rich>
                  <a:bodyPr/>
                  <a:lstStyle/>
                  <a:p>
                    <a:r>
                      <a:rPr lang="en-US" dirty="0">
                        <a:solidFill>
                          <a:srgbClr val="FF0000"/>
                        </a:solidFill>
                      </a:rPr>
                      <a:t>-%1</a:t>
                    </a:r>
                  </a:p>
                </c:rich>
              </c:tx>
              <c:showLegendKey val="0"/>
              <c:showVal val="1"/>
              <c:showCatName val="0"/>
              <c:showSerName val="0"/>
              <c:showPercent val="0"/>
              <c:showBubbleSize val="0"/>
              <c:extLst>
                <c:ext xmlns:c15="http://schemas.microsoft.com/office/drawing/2012/chart" uri="{CE6537A1-D6FC-4f65-9D91-7224C49458BB}">
                  <c15:layout>
                    <c:manualLayout>
                      <c:w val="8.5327817575528805E-2"/>
                      <c:h val="0.12200757293809301"/>
                    </c:manualLayout>
                  </c15:layout>
                  <c15:showDataLabelsRange val="0"/>
                </c:ext>
                <c:ext xmlns:c16="http://schemas.microsoft.com/office/drawing/2014/chart" uri="{C3380CC4-5D6E-409C-BE32-E72D297353CC}">
                  <c16:uniqueId val="{00000001-E37F-4C61-8BA0-9E864FC10F63}"/>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Sayfa2!$C$2:$D$2</c:f>
              <c:numCache>
                <c:formatCode>General</c:formatCode>
                <c:ptCount val="2"/>
                <c:pt idx="0">
                  <c:v>2020</c:v>
                </c:pt>
                <c:pt idx="1">
                  <c:v>2021</c:v>
                </c:pt>
              </c:numCache>
            </c:numRef>
          </c:cat>
          <c:val>
            <c:numRef>
              <c:f>Sayfa2!$C$4:$D$4</c:f>
              <c:numCache>
                <c:formatCode>0.0%</c:formatCode>
                <c:ptCount val="2"/>
                <c:pt idx="1">
                  <c:v>-1.443695861405192E-2</c:v>
                </c:pt>
              </c:numCache>
            </c:numRef>
          </c:val>
          <c:smooth val="0"/>
          <c:extLs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1156058448"/>
        <c:axId val="-1117142960"/>
      </c:lineChart>
      <c:catAx>
        <c:axId val="-111713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117129360"/>
        <c:crosses val="autoZero"/>
        <c:auto val="1"/>
        <c:lblAlgn val="ctr"/>
        <c:lblOffset val="100"/>
        <c:noMultiLvlLbl val="0"/>
      </c:catAx>
      <c:valAx>
        <c:axId val="-1117129360"/>
        <c:scaling>
          <c:orientation val="minMax"/>
        </c:scaling>
        <c:delete val="1"/>
        <c:axPos val="l"/>
        <c:numFmt formatCode="#,##0" sourceLinked="1"/>
        <c:majorTickMark val="none"/>
        <c:minorTickMark val="none"/>
        <c:tickLblPos val="nextTo"/>
        <c:crossAx val="-1117137520"/>
        <c:crosses val="autoZero"/>
        <c:crossBetween val="between"/>
      </c:valAx>
      <c:valAx>
        <c:axId val="-1117142960"/>
        <c:scaling>
          <c:orientation val="minMax"/>
        </c:scaling>
        <c:delete val="1"/>
        <c:axPos val="r"/>
        <c:numFmt formatCode="0.0%" sourceLinked="1"/>
        <c:majorTickMark val="none"/>
        <c:minorTickMark val="none"/>
        <c:tickLblPos val="nextTo"/>
        <c:crossAx val="-1156058448"/>
        <c:crosses val="max"/>
        <c:crossBetween val="between"/>
      </c:valAx>
      <c:catAx>
        <c:axId val="-1156058448"/>
        <c:scaling>
          <c:orientation val="minMax"/>
        </c:scaling>
        <c:delete val="1"/>
        <c:axPos val="b"/>
        <c:numFmt formatCode="General" sourceLinked="1"/>
        <c:majorTickMark val="none"/>
        <c:minorTickMark val="none"/>
        <c:tickLblPos val="nextTo"/>
        <c:crossAx val="-1117142960"/>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a:t>
            </a:r>
          </a:p>
        </c:rich>
      </c:tx>
      <c:layout>
        <c:manualLayout>
          <c:xMode val="edge"/>
          <c:yMode val="edge"/>
          <c:x val="0.19714938471590698"/>
          <c:y val="5.730932401428284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2021</c:v>
                </c:pt>
              </c:strCache>
            </c:strRef>
          </c:cat>
          <c:val>
            <c:numRef>
              <c:f>Sayfa3!$B$2:$C$2</c:f>
              <c:numCache>
                <c:formatCode>#,##0</c:formatCode>
                <c:ptCount val="2"/>
                <c:pt idx="0" formatCode="General">
                  <c:v>654</c:v>
                </c:pt>
                <c:pt idx="1">
                  <c:v>1024</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079723920"/>
        <c:axId val="-1079723376"/>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+%57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0.56574923547400613</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079718480"/>
        <c:axId val="-1079722832"/>
      </c:lineChart>
      <c:catAx>
        <c:axId val="-107972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079723376"/>
        <c:crosses val="autoZero"/>
        <c:auto val="1"/>
        <c:lblAlgn val="ctr"/>
        <c:lblOffset val="100"/>
        <c:noMultiLvlLbl val="0"/>
      </c:catAx>
      <c:valAx>
        <c:axId val="-1079723376"/>
        <c:scaling>
          <c:orientation val="minMax"/>
        </c:scaling>
        <c:delete val="1"/>
        <c:axPos val="l"/>
        <c:numFmt formatCode="General" sourceLinked="1"/>
        <c:majorTickMark val="none"/>
        <c:minorTickMark val="none"/>
        <c:tickLblPos val="nextTo"/>
        <c:crossAx val="-1079723920"/>
        <c:crosses val="autoZero"/>
        <c:crossBetween val="between"/>
      </c:valAx>
      <c:valAx>
        <c:axId val="-1079722832"/>
        <c:scaling>
          <c:orientation val="minMax"/>
        </c:scaling>
        <c:delete val="1"/>
        <c:axPos val="r"/>
        <c:numFmt formatCode="General" sourceLinked="1"/>
        <c:majorTickMark val="none"/>
        <c:minorTickMark val="none"/>
        <c:tickLblPos val="nextTo"/>
        <c:crossAx val="-1079718480"/>
        <c:crosses val="max"/>
        <c:crossBetween val="between"/>
      </c:valAx>
      <c:catAx>
        <c:axId val="-1079718480"/>
        <c:scaling>
          <c:orientation val="minMax"/>
        </c:scaling>
        <c:delete val="1"/>
        <c:axPos val="b"/>
        <c:numFmt formatCode="General" sourceLinked="1"/>
        <c:majorTickMark val="none"/>
        <c:minorTickMark val="none"/>
        <c:tickLblPos val="nextTo"/>
        <c:crossAx val="-1079722832"/>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(Kasım vs. Ocak-Kasım)</a:t>
            </a:r>
          </a:p>
        </c:rich>
      </c:tx>
      <c:layout>
        <c:manualLayout>
          <c:xMode val="edge"/>
          <c:yMode val="edge"/>
          <c:x val="0.25096598160990302"/>
          <c:y val="2.80071768942113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Kasım</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Sayfa4!$B$2:$G$2</c:f>
              <c:numCache>
                <c:formatCode>#,##0</c:formatCode>
                <c:ptCount val="6"/>
                <c:pt idx="0">
                  <c:v>591</c:v>
                </c:pt>
                <c:pt idx="1">
                  <c:v>723</c:v>
                </c:pt>
                <c:pt idx="2">
                  <c:v>208</c:v>
                </c:pt>
                <c:pt idx="3">
                  <c:v>341</c:v>
                </c:pt>
                <c:pt idx="4">
                  <c:v>1039</c:v>
                </c:pt>
                <c:pt idx="5">
                  <c:v>1024</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Ocak-Kasım</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Sayfa4!$B$3:$G$3</c:f>
              <c:numCache>
                <c:formatCode>#,##0</c:formatCode>
                <c:ptCount val="6"/>
                <c:pt idx="0">
                  <c:v>5659</c:v>
                </c:pt>
                <c:pt idx="1">
                  <c:v>4900</c:v>
                </c:pt>
                <c:pt idx="2">
                  <c:v>3188</c:v>
                </c:pt>
                <c:pt idx="3">
                  <c:v>1996</c:v>
                </c:pt>
                <c:pt idx="4">
                  <c:v>6219</c:v>
                </c:pt>
                <c:pt idx="5">
                  <c:v>9805</c:v>
                </c:pt>
              </c:numCache>
            </c:numRef>
          </c:val>
          <c:smooth val="0"/>
          <c:extLs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1079716848"/>
        <c:axId val="-1079719568"/>
      </c:lineChart>
      <c:catAx>
        <c:axId val="-107971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79719568"/>
        <c:crosses val="autoZero"/>
        <c:auto val="1"/>
        <c:lblAlgn val="ctr"/>
        <c:lblOffset val="100"/>
        <c:noMultiLvlLbl val="0"/>
      </c:catAx>
      <c:valAx>
        <c:axId val="-1079719568"/>
        <c:scaling>
          <c:orientation val="minMax"/>
        </c:scaling>
        <c:delete val="1"/>
        <c:axPos val="l"/>
        <c:numFmt formatCode="#,##0" sourceLinked="1"/>
        <c:majorTickMark val="none"/>
        <c:minorTickMark val="none"/>
        <c:tickLblPos val="nextTo"/>
        <c:crossAx val="-1079716848"/>
        <c:crosses val="autoZero"/>
        <c:crossBetween val="between"/>
      </c:valAx>
      <c:spPr>
        <a:noFill/>
        <a:ln>
          <a:noFill/>
        </a:ln>
        <a:effectLst/>
      </c:spPr>
    </c:plotArea>
    <c:legend>
      <c:legendPos val="r"/>
      <c:layout>
        <c:manualLayout>
          <c:xMode val="edge"/>
          <c:yMode val="edge"/>
          <c:x val="8.3286193295407443E-2"/>
          <c:y val="0.18536825688623706"/>
          <c:w val="0.2565773043153743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963</c:v>
                </c:pt>
                <c:pt idx="1">
                  <c:v>1584</c:v>
                </c:pt>
                <c:pt idx="2">
                  <c:v>2462</c:v>
                </c:pt>
                <c:pt idx="3">
                  <c:v>2028</c:v>
                </c:pt>
                <c:pt idx="4">
                  <c:v>2185</c:v>
                </c:pt>
                <c:pt idx="5">
                  <c:v>2249</c:v>
                </c:pt>
                <c:pt idx="6">
                  <c:v>1485</c:v>
                </c:pt>
                <c:pt idx="7">
                  <c:v>1431</c:v>
                </c:pt>
                <c:pt idx="8">
                  <c:v>1887</c:v>
                </c:pt>
                <c:pt idx="9">
                  <c:v>1706</c:v>
                </c:pt>
                <c:pt idx="10">
                  <c:v>2046</c:v>
                </c:pt>
                <c:pt idx="11">
                  <c:v>3527</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079722288"/>
        <c:axId val="-1079721744"/>
      </c:barChart>
      <c:lineChart>
        <c:grouping val="standard"/>
        <c:varyColors val="0"/>
        <c:ser>
          <c:idx val="1"/>
          <c:order val="1"/>
          <c:tx>
            <c:strRef>
              <c:f>Sheet1!$C$1</c:f>
              <c:strCache>
                <c:ptCount val="1"/>
                <c:pt idx="0">
                  <c:v>2020</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2021</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2021/2020</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2.1855955678670358</c:v>
                </c:pt>
                <c:pt idx="1">
                  <c:v>0.86568457538994803</c:v>
                </c:pt>
                <c:pt idx="2">
                  <c:v>1.9824368825466521</c:v>
                </c:pt>
                <c:pt idx="3">
                  <c:v>3.5020746887966805</c:v>
                </c:pt>
                <c:pt idx="4">
                  <c:v>2.1718983557548581</c:v>
                </c:pt>
                <c:pt idx="5">
                  <c:v>1.1718098415346121</c:v>
                </c:pt>
                <c:pt idx="6">
                  <c:v>-5.6980056980056981E-2</c:v>
                </c:pt>
                <c:pt idx="7">
                  <c:v>-0.10960757780784844</c:v>
                </c:pt>
                <c:pt idx="8">
                  <c:v>-0.19086386250565354</c:v>
                </c:pt>
                <c:pt idx="9">
                  <c:v>0.34625740441572428</c:v>
                </c:pt>
                <c:pt idx="10">
                  <c:v>0.66152019002375295</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2021/10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0.19418483904465214</c:v>
                </c:pt>
                <c:pt idx="1">
                  <c:v>0.35921717171717171</c:v>
                </c:pt>
                <c:pt idx="2">
                  <c:v>0.10357432981316003</c:v>
                </c:pt>
                <c:pt idx="3">
                  <c:v>7.0019723865877709E-2</c:v>
                </c:pt>
                <c:pt idx="4">
                  <c:v>-2.8832951945080093E-2</c:v>
                </c:pt>
                <c:pt idx="5">
                  <c:v>0.15784793241440639</c:v>
                </c:pt>
                <c:pt idx="6">
                  <c:v>-0.10841750841750841</c:v>
                </c:pt>
                <c:pt idx="7">
                  <c:v>-8.0363382250174697E-2</c:v>
                </c:pt>
                <c:pt idx="8">
                  <c:v>-5.1934287228404874E-2</c:v>
                </c:pt>
                <c:pt idx="9">
                  <c:v>0.46541617819460729</c:v>
                </c:pt>
                <c:pt idx="10">
                  <c:v>0.3675464320625611</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079722288"/>
        <c:axId val="-1079721744"/>
      </c:lineChart>
      <c:catAx>
        <c:axId val="-1079722288"/>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79721744"/>
        <c:crosses val="autoZero"/>
        <c:auto val="1"/>
        <c:lblAlgn val="ctr"/>
        <c:lblOffset val="100"/>
        <c:noMultiLvlLbl val="0"/>
      </c:catAx>
      <c:valAx>
        <c:axId val="-1079721744"/>
        <c:scaling>
          <c:orientation val="minMax"/>
        </c:scaling>
        <c:delete val="1"/>
        <c:axPos val="l"/>
        <c:numFmt formatCode="#,##0" sourceLinked="1"/>
        <c:majorTickMark val="none"/>
        <c:minorTickMark val="none"/>
        <c:tickLblPos val="nextTo"/>
        <c:crossAx val="-107972228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347</c:v>
                </c:pt>
                <c:pt idx="1">
                  <c:v>420</c:v>
                </c:pt>
                <c:pt idx="2">
                  <c:v>486</c:v>
                </c:pt>
                <c:pt idx="3">
                  <c:v>472</c:v>
                </c:pt>
                <c:pt idx="4">
                  <c:v>479</c:v>
                </c:pt>
                <c:pt idx="5">
                  <c:v>572</c:v>
                </c:pt>
                <c:pt idx="6">
                  <c:v>422</c:v>
                </c:pt>
                <c:pt idx="7">
                  <c:v>421</c:v>
                </c:pt>
                <c:pt idx="8">
                  <c:v>496</c:v>
                </c:pt>
                <c:pt idx="9">
                  <c:v>527</c:v>
                </c:pt>
                <c:pt idx="10">
                  <c:v>654</c:v>
                </c:pt>
                <c:pt idx="11">
                  <c:v>644</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079719024"/>
        <c:axId val="-1079717936"/>
      </c:barChart>
      <c:lineChart>
        <c:grouping val="standard"/>
        <c:varyColors val="0"/>
        <c:ser>
          <c:idx val="1"/>
          <c:order val="1"/>
          <c:tx>
            <c:strRef>
              <c:f>Sayfa1!$C$1</c:f>
              <c:strCache>
                <c:ptCount val="1"/>
                <c:pt idx="0">
                  <c:v>2020</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2021</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666</c:v>
                </c:pt>
                <c:pt idx="1">
                  <c:v>693</c:v>
                </c:pt>
                <c:pt idx="2">
                  <c:v>854</c:v>
                </c:pt>
                <c:pt idx="3">
                  <c:v>918</c:v>
                </c:pt>
                <c:pt idx="4">
                  <c:v>905</c:v>
                </c:pt>
                <c:pt idx="5" formatCode="#,##0">
                  <c:v>1120</c:v>
                </c:pt>
                <c:pt idx="6">
                  <c:v>964</c:v>
                </c:pt>
                <c:pt idx="7">
                  <c:v>816</c:v>
                </c:pt>
                <c:pt idx="8">
                  <c:v>905</c:v>
                </c:pt>
                <c:pt idx="9">
                  <c:v>940</c:v>
                </c:pt>
                <c:pt idx="10" formatCode="#,##0">
                  <c:v>1024</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2021/2020</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1.1764705882352942</c:v>
                </c:pt>
                <c:pt idx="1">
                  <c:v>0.38877755511022044</c:v>
                </c:pt>
                <c:pt idx="2">
                  <c:v>1.66875</c:v>
                </c:pt>
                <c:pt idx="3">
                  <c:v>2.0909090909090908</c:v>
                </c:pt>
                <c:pt idx="4">
                  <c:v>1.4197860962566844</c:v>
                </c:pt>
                <c:pt idx="5">
                  <c:v>1.1875</c:v>
                </c:pt>
                <c:pt idx="6">
                  <c:v>0.52290679304897314</c:v>
                </c:pt>
                <c:pt idx="7">
                  <c:v>0.32038834951456313</c:v>
                </c:pt>
                <c:pt idx="8">
                  <c:v>8.5131894484412468E-2</c:v>
                </c:pt>
                <c:pt idx="9">
                  <c:v>0.19440914866581957</c:v>
                </c:pt>
                <c:pt idx="10">
                  <c:v>-1.4436958614051972E-2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2021/5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0.9193083573487032</c:v>
                </c:pt>
                <c:pt idx="1">
                  <c:v>0.65</c:v>
                </c:pt>
                <c:pt idx="2">
                  <c:v>0.75720164609053497</c:v>
                </c:pt>
                <c:pt idx="3">
                  <c:v>0.94491525423728817</c:v>
                </c:pt>
                <c:pt idx="4">
                  <c:v>0.88935281837160751</c:v>
                </c:pt>
                <c:pt idx="5">
                  <c:v>0.95804195804195802</c:v>
                </c:pt>
                <c:pt idx="6">
                  <c:v>1.2843601895734598</c:v>
                </c:pt>
                <c:pt idx="7">
                  <c:v>0.93824228028503565</c:v>
                </c:pt>
                <c:pt idx="8">
                  <c:v>0.82459677419354838</c:v>
                </c:pt>
                <c:pt idx="9">
                  <c:v>0.78368121442125238</c:v>
                </c:pt>
                <c:pt idx="10">
                  <c:v>0.56574923547400613</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079719024"/>
        <c:axId val="-1079717936"/>
      </c:lineChart>
      <c:catAx>
        <c:axId val="-107971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079717936"/>
        <c:crosses val="autoZero"/>
        <c:auto val="1"/>
        <c:lblAlgn val="ctr"/>
        <c:lblOffset val="100"/>
        <c:noMultiLvlLbl val="0"/>
      </c:catAx>
      <c:valAx>
        <c:axId val="-1079717936"/>
        <c:scaling>
          <c:orientation val="minMax"/>
        </c:scaling>
        <c:delete val="1"/>
        <c:axPos val="l"/>
        <c:numFmt formatCode="General" sourceLinked="1"/>
        <c:majorTickMark val="none"/>
        <c:minorTickMark val="none"/>
        <c:tickLblPos val="nextTo"/>
        <c:crossAx val="-1079719024"/>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0.11341</cdr:x>
      <cdr:y>0.26043</cdr:y>
    </cdr:from>
    <cdr:to>
      <cdr:x>0.23007</cdr:x>
      <cdr:y>0.3605</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57792" y="773401"/>
          <a:ext cx="573776" cy="297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69</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68</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0.73362</cdr:x>
      <cdr:y>0.11555</cdr:y>
    </cdr:from>
    <cdr:to>
      <cdr:x>0.85028</cdr:x>
      <cdr:y>0.21562</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608228" y="343145"/>
          <a:ext cx="573776"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69</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0.12837</cdr:x>
      <cdr:y>0.25124</cdr:y>
    </cdr:from>
    <cdr:to>
      <cdr:x>0.24503</cdr:x>
      <cdr:y>0.35131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800181" y="624623"/>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45</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0.75426</cdr:x>
      <cdr:y>0.10947</cdr:y>
    </cdr:from>
    <cdr:to>
      <cdr:x>0.87093</cdr:x>
      <cdr:y>0.20954</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701405" y="272167"/>
          <a:ext cx="727222"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66</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0.44545</cdr:x>
      <cdr:y>0.36689</cdr:y>
    </cdr:from>
    <cdr:to>
      <cdr:x>0.56211</cdr:x>
      <cdr:y>0.46696</cdr:y>
    </cdr:to>
    <cdr:sp macro="" textlink="">
      <cdr:nvSpPr>
        <cdr:cNvPr id="6" name="TextBox 1">
          <a:extLst xmlns:a="http://schemas.openxmlformats.org/drawingml/2006/main">
            <a:ext uri="{FF2B5EF4-FFF2-40B4-BE49-F238E27FC236}">
              <a16:creationId xmlns:a16="http://schemas.microsoft.com/office/drawing/2014/main" id="{C9AABA03-633A-401E-A0DE-14D51226DD4F}"/>
            </a:ext>
          </a:extLst>
        </cdr:cNvPr>
        <cdr:cNvSpPr txBox="1"/>
      </cdr:nvSpPr>
      <cdr:spPr>
        <a:xfrm xmlns:a="http://schemas.openxmlformats.org/drawingml/2006/main">
          <a:off x="2776591" y="912137"/>
          <a:ext cx="727160"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a:t>
          </a: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137</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0.00745</cdr:x>
      <cdr:y>0.03441</cdr:y>
    </cdr:from>
    <cdr:to>
      <cdr:x>0.05833</cdr:x>
      <cdr:y>0.15969</cdr:y>
    </cdr:to>
    <cdr:pic>
      <cdr:nvPicPr>
        <cdr:cNvPr id="7" name="Picture 67" descr="A close up of a sign&#10;&#10;Description automatically generated">
          <a:extLst xmlns:a="http://schemas.openxmlformats.org/drawingml/2006/main">
            <a:ext uri="{FF2B5EF4-FFF2-40B4-BE49-F238E27FC236}">
              <a16:creationId xmlns:a16="http://schemas.microsoft.com/office/drawing/2014/main" id="{30BDBDBA-A771-484E-9476-E4AC6118B386}"/>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6451" y="85549"/>
          <a:ext cx="317153" cy="31146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0.11724</cdr:x>
      <cdr:y>0.24489</cdr:y>
    </cdr:from>
    <cdr:to>
      <cdr:x>0.2339</cdr:x>
      <cdr:y>0.34496</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0794" y="657043"/>
          <a:ext cx="727161"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+%56</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+%9</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0.74763</cdr:x>
      <cdr:y>0.12063</cdr:y>
    </cdr:from>
    <cdr:to>
      <cdr:x>0.8643</cdr:x>
      <cdr:y>0.2207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0079" y="323653"/>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+%37</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9.12.2021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288861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9.12.2021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9.12.2021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9.12.2021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9.12.2021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KASIM</a:t>
            </a:r>
          </a:p>
          <a:p>
            <a:pPr lvl="1"/>
            <a:r>
              <a:rPr lang="tr-TR" sz="2800" dirty="0">
                <a:solidFill>
                  <a:schemeClr val="bg1"/>
                </a:solidFill>
                <a:latin typeface="Century Gothic" panose="020B0502020202020204" pitchFamily="34" charset="0"/>
                <a:ea typeface="Verdana" panose="020B0604030504040204" pitchFamily="34" charset="0"/>
              </a:rPr>
              <a:t>2021</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2021 yılı Ocak-Kasım dönemi Ağır Ticari araç pazarı, bir önceki yılın aynı dönemine göre %69 oranında arttı.  Bu dönemde satılan toplam araç sayısı 22.643 oldu. </a:t>
            </a:r>
          </a:p>
          <a:p>
            <a:pPr>
              <a:spcAft>
                <a:spcPts val="600"/>
              </a:spcAft>
            </a:pPr>
            <a:r>
              <a:rPr lang="tr-TR" sz="1400" dirty="0">
                <a:latin typeface="Century Gothic" panose="020B0502020202020204" pitchFamily="34" charset="0"/>
                <a:ea typeface="Verdana" panose="020B0604030504040204" pitchFamily="34" charset="0"/>
              </a:rPr>
              <a:t>Çekici satışları, 2021 yılı : Ocak-Kasım döneminde geçen yıla göre %69 oranında artarak 15.297 adet olurken, Kamyon satışları da %68 oranında artarak 7.346 adet olarak gerçekleşti.</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54247"/>
            <a:ext cx="6262641" cy="2693045"/>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2021 Kasım ayında bir önceki yılın Kasım ayına göre %66, Çekici satışları %45 ve Kamyon satışları da %137 oranında artış gösterdi.</a:t>
            </a:r>
          </a:p>
          <a:p>
            <a:pPr>
              <a:spcAft>
                <a:spcPts val="600"/>
              </a:spcAft>
            </a:pPr>
            <a:r>
              <a:rPr lang="tr-TR" sz="1400" dirty="0">
                <a:latin typeface="Century Gothic" panose="020B0502020202020204" pitchFamily="34" charset="0"/>
                <a:ea typeface="Verdana" panose="020B0604030504040204" pitchFamily="34" charset="0"/>
              </a:rPr>
              <a:t>2021 yılı Kasım ayı Ağır Ticari araç pazarı 2020 yılı Kasım ayına göre %66 artış göstererek 2.798 adet oldu.</a:t>
            </a:r>
          </a:p>
          <a:p>
            <a:pPr>
              <a:spcAft>
                <a:spcPts val="600"/>
              </a:spcAft>
            </a:pPr>
            <a:r>
              <a:rPr lang="tr-TR" sz="1400" dirty="0">
                <a:latin typeface="Century Gothic" panose="020B0502020202020204" pitchFamily="34" charset="0"/>
                <a:ea typeface="Verdana" panose="020B0604030504040204" pitchFamily="34" charset="0"/>
              </a:rPr>
              <a:t>2021 yılı Kasım ayında Çekici satışları bir önceki yılın aynı ayına göre %45 oranında artarak 1.891 adet, Kamyon satışları da %137 oranında artarak 907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Kasım ayı ortalama satışlarına göre %37 artış gösterdi. Çekici satışları son 10 yıllık Kasım ayı ortalama satışlarına göre %56 oranında, Kamyon satışları da  %9 oranında arttı.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2072629162"/>
              </p:ext>
            </p:extLst>
          </p:nvPr>
        </p:nvGraphicFramePr>
        <p:xfrm>
          <a:off x="963486" y="3431543"/>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012724" y="3488372"/>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855473937"/>
              </p:ext>
            </p:extLst>
          </p:nvPr>
        </p:nvGraphicFramePr>
        <p:xfrm>
          <a:off x="288829" y="863264"/>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854806320"/>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475631048"/>
              </p:ext>
            </p:extLst>
          </p:nvPr>
        </p:nvGraphicFramePr>
        <p:xfrm>
          <a:off x="288829" y="6455922"/>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2021 yılı Ocak-Kasım dönemi Semi-Treyler araç pazarı, bir önceki yılın aynı dönemine göre %58 oranında arttı. Satış adedi ise 9.805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372294"/>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2021 Kasım ayında bir önceki yılın Kasım ayına göre %1 oranında azalarak 1.024 adet olarak gerçekleşti. </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501885197"/>
              </p:ext>
            </p:extLst>
          </p:nvPr>
        </p:nvGraphicFramePr>
        <p:xfrm>
          <a:off x="861161" y="1653058"/>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3393736294"/>
              </p:ext>
            </p:extLst>
          </p:nvPr>
        </p:nvGraphicFramePr>
        <p:xfrm>
          <a:off x="861161" y="3895514"/>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111107936"/>
              </p:ext>
            </p:extLst>
          </p:nvPr>
        </p:nvGraphicFramePr>
        <p:xfrm>
          <a:off x="861160" y="5654241"/>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4195670450"/>
              </p:ext>
            </p:extLst>
          </p:nvPr>
        </p:nvGraphicFramePr>
        <p:xfrm>
          <a:off x="861160" y="7311736"/>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361859" y="804547"/>
            <a:ext cx="6110194" cy="434990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Çoğunlukla kur yükselişine ve tedarik sorunlarına bağlı olarak; son aylarda görülen önemli enflasyon artışları girdi maliyetlerini yukarı çekmeye devam etmiştir. Bunun sonucu olarak imalatçılar özellikle bu ayla  beraber satış fiyatlarını fazlasıyla artırmışlardır. Bu artış PMI verisinin üretildiği 16 yıl içinde en yüksek artıştır. Buna rağmen Kasım ayında imalat sektörünün üretiminde bir miktar artış gözlemlenmiş, bir önceki ayda (Ekim 2021) 51,2 olan PMI, 52 olarak gerçekleşmiştir. Girdi teminindeki sorunların ve döviz kurlarındaki yükselişin Kasım ayı sonunda daha da kesin şekilde belirginleşmesi sonrası fiyat artışlarının Aralık ayı içinde çok daha üzücü şekilde ortaya çıkması beklenmektedir. Dolayısıyla yıl sonunda üreticilerin üretim miktarında zorlu bir tablo beklenmektedir. Bu tahmini destekleyen en önemli veri anket katılımcılarının yeni siparişlerde son iki aydır düşüş olduğunu belirtmeleridir. </a:t>
            </a: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361859" y="4377752"/>
            <a:ext cx="6164078"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Faiz oranlarına ve TL değerindeki düşüşe paralel olarak yükselen döviz kurları girdi maliyetlerini fazlasıyla artırmaktadır. Üstelik tedarik süreleri de Nisan 2020’den bu yana en kötü değerine ulaşmıştır. Yukarıda da ifade edildiği üzere üreticilerin fiyatlarını rekor düzeyde artırmak zorunda kalmaları  maalesef enflasyonu aylık 3,51 (2018’in Eylül ayından bu yana en yüksek değer) yıllık 21,31’e çıkarmıştır. TL’nin, döviz kurlarının ve enflasyonun bir an önce istikrara kavuşması en büyük beklenti durumundadır.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2" name="Metin kutusu 251"/>
          <p:cNvSpPr txBox="1"/>
          <p:nvPr/>
        </p:nvSpPr>
        <p:spPr>
          <a:xfrm>
            <a:off x="430449" y="6420019"/>
            <a:ext cx="3081909" cy="201593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ENDEKSLERİ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tarafından mevsimsel etkilerden arındırılmış olarak hesap edilen tüketici güven endeksi azalma eğilimine devam etmiş, Kasım ayında %7,3 oranında azalarak 71,1 olarak gerçekleşmiştir. Döviz kurları ve  enflasyondaki artış bu güvensizliğin en büyük nedeni durumundadır.  </a:t>
            </a:r>
          </a:p>
        </p:txBody>
      </p:sp>
      <p:pic>
        <p:nvPicPr>
          <p:cNvPr id="2" name="Resim 1"/>
          <p:cNvPicPr>
            <a:picLocks noChangeAspect="1"/>
          </p:cNvPicPr>
          <p:nvPr/>
        </p:nvPicPr>
        <p:blipFill>
          <a:blip r:embed="rId4"/>
          <a:stretch>
            <a:fillRect/>
          </a:stretch>
        </p:blipFill>
        <p:spPr>
          <a:xfrm>
            <a:off x="3390015" y="6243868"/>
            <a:ext cx="3399527" cy="1912234"/>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787525" y="36337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Metin kutusu 13"/>
          <p:cNvSpPr txBox="1"/>
          <p:nvPr/>
        </p:nvSpPr>
        <p:spPr>
          <a:xfrm>
            <a:off x="87892" y="926189"/>
            <a:ext cx="6554481" cy="201593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 Dış Ticaret Bakanlığı verilerine göre genel ticaret sistemi kapsamında üretilen geçici dış ticaret göstergelerinde ihracat 2021 yılı Ekim ayında, bir önceki yılın aynı ayına göre %20,1 artarak 20 milyar 792 milyon dolar, ithalat %12,8 artarak 22 milyar 230 milyon dolar olarak gerçekleşmiştir. Ekim ayında dış ticaret açığı bir önceki yılın aynı ayına göre %40,1 azalarak 2 milyar 399 milyon dolardan, 1 milyar 438 milyon dolara; ihracatın ithalatı karşılama oranı ise 2020 Ekim ayında %87,8 iken, 2021 Ekim ayında %93,5'e yükselmiştir. Böylece dış ticaret açığı Ocak-Ekim döneminde %15,9 azalmış, ihracatın ithalatı karşılama oranı 2020 Ocak-Ekim döneminde %77,1 iken, 2021 yılının aynı döneminde %84,3'e yükselmiştir. </a:t>
            </a:r>
          </a:p>
        </p:txBody>
      </p:sp>
      <p:sp>
        <p:nvSpPr>
          <p:cNvPr id="108" name="Metin kutusu 107"/>
          <p:cNvSpPr txBox="1"/>
          <p:nvPr/>
        </p:nvSpPr>
        <p:spPr>
          <a:xfrm>
            <a:off x="359086" y="5728072"/>
            <a:ext cx="1933324" cy="3554819"/>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ORANLARI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Merkez Bankası verilerine göre imalat sanayi genelinde kapasite kullanım oranı (KKO), bir önceki aya göre 0,1 puan artarak yüzde 78,1 seviyesinde gerçekleşmiştir.</a:t>
            </a:r>
          </a:p>
          <a:p>
            <a:r>
              <a:rPr lang="tr-TR" sz="1250" dirty="0">
                <a:latin typeface="Century Gothic" panose="020B0502020202020204" pitchFamily="34" charset="0"/>
                <a:ea typeface="Calibri" panose="020F0502020204030204" pitchFamily="34" charset="0"/>
                <a:cs typeface="Times New Roman" panose="02020603050405020304" pitchFamily="18" charset="0"/>
              </a:rPr>
              <a:t>Mevsimsel etkilerden arındırılmış kapasite kullanım oranı (KKO-MA), bir önceki aya göre 0,1 puan artarak yüzde 77,6 seviyesinde gerçekleşmiştir.</a:t>
            </a:r>
          </a:p>
        </p:txBody>
      </p:sp>
      <p:grpSp>
        <p:nvGrpSpPr>
          <p:cNvPr id="2061" name="Group 2541"/>
          <p:cNvGrpSpPr>
            <a:grpSpLocks/>
          </p:cNvGrpSpPr>
          <p:nvPr/>
        </p:nvGrpSpPr>
        <p:grpSpPr bwMode="auto">
          <a:xfrm>
            <a:off x="0" y="0"/>
            <a:ext cx="203200" cy="279400"/>
            <a:chOff x="0" y="0"/>
            <a:chExt cx="203351" cy="279483"/>
          </a:xfrm>
        </p:grpSpPr>
      </p:grpSp>
      <p:grpSp>
        <p:nvGrpSpPr>
          <p:cNvPr id="2059" name="Group 2546"/>
          <p:cNvGrpSpPr>
            <a:grpSpLocks/>
          </p:cNvGrpSpPr>
          <p:nvPr/>
        </p:nvGrpSpPr>
        <p:grpSpPr bwMode="auto">
          <a:xfrm>
            <a:off x="0" y="0"/>
            <a:ext cx="203200" cy="279400"/>
            <a:chOff x="0" y="0"/>
            <a:chExt cx="203351" cy="279483"/>
          </a:xfrm>
        </p:grpSpPr>
      </p:grpSp>
      <p:grpSp>
        <p:nvGrpSpPr>
          <p:cNvPr id="2057" name="Group 2551"/>
          <p:cNvGrpSpPr>
            <a:grpSpLocks/>
          </p:cNvGrpSpPr>
          <p:nvPr/>
        </p:nvGrpSpPr>
        <p:grpSpPr bwMode="auto">
          <a:xfrm>
            <a:off x="0" y="0"/>
            <a:ext cx="211138" cy="279400"/>
            <a:chOff x="0" y="0"/>
            <a:chExt cx="211485" cy="279484"/>
          </a:xfrm>
        </p:grpSpPr>
      </p:grpSp>
      <p:grpSp>
        <p:nvGrpSpPr>
          <p:cNvPr id="2055" name="Group 2556"/>
          <p:cNvGrpSpPr>
            <a:grpSpLocks/>
          </p:cNvGrpSpPr>
          <p:nvPr/>
        </p:nvGrpSpPr>
        <p:grpSpPr bwMode="auto">
          <a:xfrm>
            <a:off x="0" y="0"/>
            <a:ext cx="203200" cy="279400"/>
            <a:chOff x="0" y="0"/>
            <a:chExt cx="203352" cy="279484"/>
          </a:xfrm>
        </p:grpSpPr>
      </p:grpSp>
      <p:grpSp>
        <p:nvGrpSpPr>
          <p:cNvPr id="2053" name="Group 2561"/>
          <p:cNvGrpSpPr>
            <a:grpSpLocks/>
          </p:cNvGrpSpPr>
          <p:nvPr/>
        </p:nvGrpSpPr>
        <p:grpSpPr bwMode="auto">
          <a:xfrm>
            <a:off x="0" y="0"/>
            <a:ext cx="211138" cy="279400"/>
            <a:chOff x="0" y="0"/>
            <a:chExt cx="211486" cy="279484"/>
          </a:xfrm>
        </p:grpSpPr>
      </p:grpSp>
      <p:grpSp>
        <p:nvGrpSpPr>
          <p:cNvPr id="2051" name="Group 2566"/>
          <p:cNvGrpSpPr>
            <a:grpSpLocks/>
          </p:cNvGrpSpPr>
          <p:nvPr/>
        </p:nvGrpSpPr>
        <p:grpSpPr bwMode="auto">
          <a:xfrm>
            <a:off x="0" y="0"/>
            <a:ext cx="203200" cy="279400"/>
            <a:chOff x="0" y="0"/>
            <a:chExt cx="203352" cy="279484"/>
          </a:xfrm>
        </p:grpSpPr>
      </p:grpSp>
      <p:grpSp>
        <p:nvGrpSpPr>
          <p:cNvPr id="2049" name="Group 2571"/>
          <p:cNvGrpSpPr>
            <a:grpSpLocks/>
          </p:cNvGrpSpPr>
          <p:nvPr/>
        </p:nvGrpSpPr>
        <p:grpSpPr bwMode="auto">
          <a:xfrm>
            <a:off x="0" y="0"/>
            <a:ext cx="203200" cy="279400"/>
            <a:chOff x="0" y="0"/>
            <a:chExt cx="203351" cy="279483"/>
          </a:xfrm>
        </p:grpSpPr>
      </p:grpSp>
      <p:grpSp>
        <p:nvGrpSpPr>
          <p:cNvPr id="2075" name="Group 27"/>
          <p:cNvGrpSpPr>
            <a:grpSpLocks/>
          </p:cNvGrpSpPr>
          <p:nvPr/>
        </p:nvGrpSpPr>
        <p:grpSpPr bwMode="auto">
          <a:xfrm>
            <a:off x="0" y="0"/>
            <a:ext cx="203200" cy="279400"/>
            <a:chOff x="0" y="0"/>
            <a:chExt cx="203351" cy="279483"/>
          </a:xfrm>
        </p:grpSpPr>
      </p:grpSp>
      <p:grpSp>
        <p:nvGrpSpPr>
          <p:cNvPr id="2073" name="Group 25"/>
          <p:cNvGrpSpPr>
            <a:grpSpLocks/>
          </p:cNvGrpSpPr>
          <p:nvPr/>
        </p:nvGrpSpPr>
        <p:grpSpPr bwMode="auto">
          <a:xfrm>
            <a:off x="0" y="0"/>
            <a:ext cx="203200" cy="279400"/>
            <a:chOff x="0" y="0"/>
            <a:chExt cx="203351" cy="279483"/>
          </a:xfrm>
        </p:grpSpPr>
      </p:grpSp>
      <p:grpSp>
        <p:nvGrpSpPr>
          <p:cNvPr id="2071" name="Group 23"/>
          <p:cNvGrpSpPr>
            <a:grpSpLocks/>
          </p:cNvGrpSpPr>
          <p:nvPr/>
        </p:nvGrpSpPr>
        <p:grpSpPr bwMode="auto">
          <a:xfrm>
            <a:off x="0" y="0"/>
            <a:ext cx="211138" cy="279400"/>
            <a:chOff x="0" y="0"/>
            <a:chExt cx="211485" cy="279484"/>
          </a:xfrm>
        </p:grpSpPr>
      </p:grpSp>
      <p:grpSp>
        <p:nvGrpSpPr>
          <p:cNvPr id="2069" name="Group 21"/>
          <p:cNvGrpSpPr>
            <a:grpSpLocks/>
          </p:cNvGrpSpPr>
          <p:nvPr/>
        </p:nvGrpSpPr>
        <p:grpSpPr bwMode="auto">
          <a:xfrm>
            <a:off x="0" y="0"/>
            <a:ext cx="203200" cy="279400"/>
            <a:chOff x="0" y="0"/>
            <a:chExt cx="203352" cy="279484"/>
          </a:xfrm>
        </p:grpSpPr>
      </p:grpSp>
      <p:grpSp>
        <p:nvGrpSpPr>
          <p:cNvPr id="2067" name="Group 19"/>
          <p:cNvGrpSpPr>
            <a:grpSpLocks/>
          </p:cNvGrpSpPr>
          <p:nvPr/>
        </p:nvGrpSpPr>
        <p:grpSpPr bwMode="auto">
          <a:xfrm>
            <a:off x="0" y="0"/>
            <a:ext cx="211138" cy="279400"/>
            <a:chOff x="0" y="0"/>
            <a:chExt cx="211486" cy="279484"/>
          </a:xfrm>
        </p:grpSpPr>
      </p:grpSp>
      <p:grpSp>
        <p:nvGrpSpPr>
          <p:cNvPr id="2065" name="Group 17"/>
          <p:cNvGrpSpPr>
            <a:grpSpLocks/>
          </p:cNvGrpSpPr>
          <p:nvPr/>
        </p:nvGrpSpPr>
        <p:grpSpPr bwMode="auto">
          <a:xfrm>
            <a:off x="0" y="0"/>
            <a:ext cx="203200" cy="279400"/>
            <a:chOff x="0" y="0"/>
            <a:chExt cx="203352" cy="279484"/>
          </a:xfrm>
        </p:grpSpPr>
      </p:grpSp>
      <p:grpSp>
        <p:nvGrpSpPr>
          <p:cNvPr id="2063" name="Group 15"/>
          <p:cNvGrpSpPr>
            <a:grpSpLocks/>
          </p:cNvGrpSpPr>
          <p:nvPr/>
        </p:nvGrpSpPr>
        <p:grpSpPr bwMode="auto">
          <a:xfrm>
            <a:off x="0" y="0"/>
            <a:ext cx="203200" cy="279400"/>
            <a:chOff x="0" y="0"/>
            <a:chExt cx="203351" cy="279483"/>
          </a:xfrm>
        </p:grpSpPr>
      </p:grpSp>
      <p:pic>
        <p:nvPicPr>
          <p:cNvPr id="3" name="Resim 2"/>
          <p:cNvPicPr>
            <a:picLocks noChangeAspect="1"/>
          </p:cNvPicPr>
          <p:nvPr/>
        </p:nvPicPr>
        <p:blipFill>
          <a:blip r:embed="rId4"/>
          <a:stretch>
            <a:fillRect/>
          </a:stretch>
        </p:blipFill>
        <p:spPr>
          <a:xfrm>
            <a:off x="271533" y="2942125"/>
            <a:ext cx="4659269" cy="2406225"/>
          </a:xfrm>
          <a:prstGeom prst="rect">
            <a:avLst/>
          </a:prstGeom>
        </p:spPr>
      </p:pic>
      <p:pic>
        <p:nvPicPr>
          <p:cNvPr id="5" name="Resim 4"/>
          <p:cNvPicPr>
            <a:picLocks noChangeAspect="1"/>
          </p:cNvPicPr>
          <p:nvPr/>
        </p:nvPicPr>
        <p:blipFill>
          <a:blip r:embed="rId5"/>
          <a:stretch>
            <a:fillRect/>
          </a:stretch>
        </p:blipFill>
        <p:spPr>
          <a:xfrm>
            <a:off x="2601168" y="5013660"/>
            <a:ext cx="4256832" cy="4701251"/>
          </a:xfrm>
          <a:prstGeom prst="rect">
            <a:avLst/>
          </a:prstGeom>
        </p:spPr>
      </p:pic>
    </p:spTree>
    <p:extLst>
      <p:ext uri="{BB962C8B-B14F-4D97-AF65-F5344CB8AC3E}">
        <p14:creationId xmlns:p14="http://schemas.microsoft.com/office/powerpoint/2010/main" val="8560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3686205085"/>
              </p:ext>
            </p:extLst>
          </p:nvPr>
        </p:nvGraphicFramePr>
        <p:xfrm>
          <a:off x="150840" y="1749125"/>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6D79B01C-1FD4-4295-908F-E216C30044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40" y="6901188"/>
            <a:ext cx="6426283" cy="2171967"/>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3941853504"/>
              </p:ext>
            </p:extLst>
          </p:nvPr>
        </p:nvGraphicFramePr>
        <p:xfrm>
          <a:off x="375694" y="1638660"/>
          <a:ext cx="6223225" cy="7399392"/>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(KASIM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957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2.798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(OCAK-KASIM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6.194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8.655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8997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1.573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2.063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14.849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7.794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22.643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93161"/>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4247835064"/>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2AAD132C-6888-4738-968F-C3A8F468E5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673608"/>
            <a:ext cx="6491898" cy="1070419"/>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933624044"/>
              </p:ext>
            </p:extLst>
          </p:nvPr>
        </p:nvGraphicFramePr>
        <p:xfrm>
          <a:off x="291987" y="1493292"/>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(KASIM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683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581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3620403990"/>
              </p:ext>
            </p:extLst>
          </p:nvPr>
        </p:nvGraphicFramePr>
        <p:xfrm>
          <a:off x="291987" y="5562600"/>
          <a:ext cx="6324713" cy="4064004"/>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(OCAK-KASIM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4.382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6.675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1.533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901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249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5.503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9.805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38425</TotalTime>
  <Words>1397</Words>
  <Application>Microsoft Office PowerPoint</Application>
  <PresentationFormat>A4 Kağıt (210x297 mm)</PresentationFormat>
  <Paragraphs>330</Paragraphs>
  <Slides>11</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 Yöney</cp:lastModifiedBy>
  <cp:revision>426</cp:revision>
  <dcterms:created xsi:type="dcterms:W3CDTF">2020-08-20T08:13:56Z</dcterms:created>
  <dcterms:modified xsi:type="dcterms:W3CDTF">2021-12-09T16:44:47Z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