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7.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80" r:id="rId6"/>
    <p:sldId id="281"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2"/>
    <a:srgbClr val="E35205"/>
    <a:srgbClr val="5D7A63"/>
    <a:srgbClr val="E6E6E6"/>
    <a:srgbClr val="0FB4E1"/>
    <a:srgbClr val="CEB888"/>
    <a:srgbClr val="506F56"/>
    <a:srgbClr val="D6001C"/>
    <a:srgbClr val="2C5234"/>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33" autoAdjust="0"/>
    <p:restoredTop sz="91457" autoAdjust="0"/>
  </p:normalViewPr>
  <p:slideViewPr>
    <p:cSldViewPr snapToGrid="0">
      <p:cViewPr>
        <p:scale>
          <a:sx n="86" d="100"/>
          <a:sy n="86" d="100"/>
        </p:scale>
        <p:origin x="3112" y="14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al__ma_Sayfas_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al__ma_Sayfas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al__ma_Sayfas_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al__ma_Sayfas_4.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al__ma_Sayfas_5.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al__ma_Sayfas_6.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mina/Desktop/TAID/Taid%20Veriler%20EYLU&#776;L2022%20Treyler_.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al__ma_Sayfas_7.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Users/mina/Desktop/TAID/Taid%20Veriler%20EYLU&#776;L2022%20Treyler_.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(Ocak-Kasım)</a:t>
            </a:r>
            <a:endParaRPr lang="tr-TR" sz="1000" b="1" dirty="0">
              <a:latin typeface="Century Gothic" panose="020B0502020202020204" pitchFamily="34" charset="0"/>
            </a:endParaRPr>
          </a:p>
        </c:rich>
      </c:tx>
      <c:layout>
        <c:manualLayout>
          <c:xMode val="edge"/>
          <c:yMode val="edge"/>
          <c:x val="0.30430451590844076"/>
          <c:y val="1.736985284720606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7307767132681975E-2"/>
          <c:y val="0.18283638709032346"/>
          <c:w val="0.95465470572723032"/>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dLbl>
              <c:idx val="3"/>
              <c:layout>
                <c:manualLayout>
                  <c:x val="-1.12612632583640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87-42A6-BEAC-99AE05CC5F1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15297</c:v>
                </c:pt>
                <c:pt idx="1">
                  <c:v>7346</c:v>
                </c:pt>
                <c:pt idx="2">
                  <c:v>4284</c:v>
                </c:pt>
                <c:pt idx="3">
                  <c:v>26927</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dLbl>
              <c:idx val="2"/>
              <c:tx>
                <c:rich>
                  <a:bodyPr/>
                  <a:lstStyle/>
                  <a:p>
                    <a:r>
                      <a:rPr lang="en-US" dirty="0"/>
                      <a:t>4.610</a:t>
                    </a:r>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0-1E00-0F43-9D2C-902FAA56ECD4}"/>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19557</c:v>
                </c:pt>
                <c:pt idx="1">
                  <c:v>7640</c:v>
                </c:pt>
                <c:pt idx="2">
                  <c:v>4610</c:v>
                </c:pt>
                <c:pt idx="3">
                  <c:v>31807</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745715712"/>
        <c:axId val="1745709728"/>
      </c:barChart>
      <c:catAx>
        <c:axId val="174571571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745709728"/>
        <c:crosses val="autoZero"/>
        <c:auto val="1"/>
        <c:lblAlgn val="ctr"/>
        <c:lblOffset val="100"/>
        <c:noMultiLvlLbl val="0"/>
      </c:catAx>
      <c:valAx>
        <c:axId val="1745709728"/>
        <c:scaling>
          <c:orientation val="minMax"/>
        </c:scaling>
        <c:delete val="1"/>
        <c:axPos val="l"/>
        <c:numFmt formatCode="#,##0" sourceLinked="1"/>
        <c:majorTickMark val="none"/>
        <c:minorTickMark val="none"/>
        <c:tickLblPos val="nextTo"/>
        <c:crossAx val="1745715712"/>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(Kasım)</a:t>
            </a:r>
            <a:endParaRPr lang="tr-TR" sz="1100" b="1" dirty="0">
              <a:latin typeface="Century Gothic" panose="020B0502020202020204" pitchFamily="34" charset="0"/>
            </a:endParaRPr>
          </a:p>
        </c:rich>
      </c:tx>
      <c:layout>
        <c:manualLayout>
          <c:xMode val="edge"/>
          <c:yMode val="edge"/>
          <c:x val="0.27384360420717585"/>
          <c:y val="2.3510429660047176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18419048249826142"/>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dLbl>
              <c:idx val="2"/>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8FC7-154F-85AB-EA26F56BF084}"/>
                </c:ext>
              </c:extLst>
            </c:dLbl>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1242</c:v>
                </c:pt>
                <c:pt idx="1">
                  <c:v>865</c:v>
                </c:pt>
                <c:pt idx="2">
                  <c:v>2107</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dLbl>
              <c:idx val="1"/>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E285-104D-BF80-E4863A52B371}"/>
                </c:ext>
              </c:extLst>
            </c:dLbl>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1885</c:v>
                </c:pt>
                <c:pt idx="1">
                  <c:v>1122</c:v>
                </c:pt>
                <c:pt idx="2">
                  <c:v>3007</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745703744"/>
        <c:axId val="1745717888"/>
      </c:barChart>
      <c:catAx>
        <c:axId val="174570374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745717888"/>
        <c:crosses val="autoZero"/>
        <c:auto val="1"/>
        <c:lblAlgn val="ctr"/>
        <c:lblOffset val="100"/>
        <c:noMultiLvlLbl val="0"/>
      </c:catAx>
      <c:valAx>
        <c:axId val="1745717888"/>
        <c:scaling>
          <c:orientation val="minMax"/>
        </c:scaling>
        <c:delete val="1"/>
        <c:axPos val="l"/>
        <c:numFmt formatCode="#,##0" sourceLinked="1"/>
        <c:majorTickMark val="none"/>
        <c:minorTickMark val="none"/>
        <c:tickLblPos val="nextTo"/>
        <c:crossAx val="1745703744"/>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(Kasım vs. Ocak-Kasım)</a:t>
            </a:r>
            <a:endParaRPr lang="tr-TR" sz="1100" b="1" dirty="0">
              <a:latin typeface="Century Gothic" panose="020B0502020202020204" pitchFamily="34" charset="0"/>
            </a:endParaRPr>
          </a:p>
        </c:rich>
      </c:tx>
      <c:layout>
        <c:manualLayout>
          <c:xMode val="edge"/>
          <c:yMode val="edge"/>
          <c:x val="0.33208067817928627"/>
          <c:y val="2.919267637196706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656678153617106E-2"/>
          <c:y val="0.20080077963024059"/>
          <c:w val="0.94086883699439772"/>
          <c:h val="0.61574275099237363"/>
        </c:manualLayout>
      </c:layout>
      <c:lineChart>
        <c:grouping val="standard"/>
        <c:varyColors val="0"/>
        <c:ser>
          <c:idx val="0"/>
          <c:order val="0"/>
          <c:tx>
            <c:strRef>
              <c:f>Sheet1!$A$2</c:f>
              <c:strCache>
                <c:ptCount val="1"/>
                <c:pt idx="0">
                  <c:v>Kasım</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2483</c:v>
                </c:pt>
                <c:pt idx="1">
                  <c:v>2931</c:v>
                </c:pt>
                <c:pt idx="2">
                  <c:v>2692</c:v>
                </c:pt>
                <c:pt idx="3">
                  <c:v>2635</c:v>
                </c:pt>
                <c:pt idx="4">
                  <c:v>1846</c:v>
                </c:pt>
                <c:pt idx="5">
                  <c:v>1679</c:v>
                </c:pt>
                <c:pt idx="6">
                  <c:v>614</c:v>
                </c:pt>
                <c:pt idx="7">
                  <c:v>806</c:v>
                </c:pt>
                <c:pt idx="8">
                  <c:v>1684</c:v>
                </c:pt>
                <c:pt idx="9">
                  <c:v>2798</c:v>
                </c:pt>
                <c:pt idx="10">
                  <c:v>3007</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Ocak-Kasım</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Sheet1!$B$3:$L$3</c:f>
              <c:numCache>
                <c:formatCode>#,##0</c:formatCode>
                <c:ptCount val="11"/>
                <c:pt idx="0">
                  <c:v>26411</c:v>
                </c:pt>
                <c:pt idx="1">
                  <c:v>23718</c:v>
                </c:pt>
                <c:pt idx="2">
                  <c:v>25613</c:v>
                </c:pt>
                <c:pt idx="3">
                  <c:v>27750</c:v>
                </c:pt>
                <c:pt idx="4">
                  <c:v>16379</c:v>
                </c:pt>
                <c:pt idx="5">
                  <c:v>15014</c:v>
                </c:pt>
                <c:pt idx="6">
                  <c:v>10576</c:v>
                </c:pt>
                <c:pt idx="7">
                  <c:v>5925</c:v>
                </c:pt>
                <c:pt idx="8">
                  <c:v>13410</c:v>
                </c:pt>
                <c:pt idx="9">
                  <c:v>22643</c:v>
                </c:pt>
                <c:pt idx="10">
                  <c:v>27197</c:v>
                </c:pt>
              </c:numCache>
            </c:numRef>
          </c:val>
          <c:smooth val="0"/>
          <c:extLst>
            <c:ext xmlns:c16="http://schemas.microsoft.com/office/drawing/2014/chart" uri="{C3380CC4-5D6E-409C-BE32-E72D297353CC}">
              <c16:uniqueId val="{00000001-D3B5-459C-B645-8704C4D951A2}"/>
            </c:ext>
          </c:extLst>
        </c:ser>
        <c:dLbls>
          <c:dLblPos val="t"/>
          <c:showLegendKey val="0"/>
          <c:showVal val="1"/>
          <c:showCatName val="0"/>
          <c:showSerName val="0"/>
          <c:showPercent val="0"/>
          <c:showBubbleSize val="0"/>
        </c:dLbls>
        <c:marker val="1"/>
        <c:smooth val="0"/>
        <c:axId val="1745710816"/>
        <c:axId val="1745708096"/>
      </c:lineChart>
      <c:catAx>
        <c:axId val="174571081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745708096"/>
        <c:crosses val="autoZero"/>
        <c:auto val="1"/>
        <c:lblAlgn val="ctr"/>
        <c:lblOffset val="100"/>
        <c:noMultiLvlLbl val="0"/>
      </c:catAx>
      <c:valAx>
        <c:axId val="1745708096"/>
        <c:scaling>
          <c:orientation val="minMax"/>
        </c:scaling>
        <c:delete val="1"/>
        <c:axPos val="l"/>
        <c:numFmt formatCode="#,##0" sourceLinked="1"/>
        <c:majorTickMark val="none"/>
        <c:minorTickMark val="none"/>
        <c:tickLblPos val="nextTo"/>
        <c:crossAx val="174571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Ağır Ticari Araç Pazar Gelişimi</a:t>
            </a:r>
          </a:p>
          <a:p>
            <a:pPr algn="ctr" rtl="0">
              <a:defRPr lang="tr-TR" sz="1100" b="1" dirty="0">
                <a:solidFill>
                  <a:prstClr val="black">
                    <a:lumMod val="65000"/>
                    <a:lumOff val="35000"/>
                  </a:prstClr>
                </a:solidFill>
                <a:latin typeface="Century Gothic" panose="020B0502020202020204" pitchFamily="34" charset="0"/>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(Kasım)</a:t>
            </a:r>
          </a:p>
        </c:rich>
      </c:tx>
      <c:layout>
        <c:manualLayout>
          <c:xMode val="edge"/>
          <c:yMode val="edge"/>
          <c:x val="0.30430449540987087"/>
          <c:y val="2.1500569244146069E-2"/>
        </c:manualLayout>
      </c:layout>
      <c:overlay val="0"/>
      <c:spPr>
        <a:noFill/>
        <a:ln>
          <a:noFill/>
        </a:ln>
        <a:effectLst/>
      </c:spPr>
      <c:txPr>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748779350691896E-2"/>
          <c:y val="0.18788618147995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1891</c:v>
                </c:pt>
                <c:pt idx="1">
                  <c:v>907</c:v>
                </c:pt>
                <c:pt idx="2">
                  <c:v>494</c:v>
                </c:pt>
                <c:pt idx="3">
                  <c:v>3292</c:v>
                </c:pt>
              </c:numCache>
            </c:numRef>
          </c:val>
          <c:extLst>
            <c:ext xmlns:c16="http://schemas.microsoft.com/office/drawing/2014/chart" uri="{C3380CC4-5D6E-409C-BE32-E72D297353CC}">
              <c16:uniqueId val="{00000000-A62F-4A58-B2DA-FB75A573D481}"/>
            </c:ext>
          </c:extLst>
        </c:ser>
        <c:ser>
          <c:idx val="1"/>
          <c:order val="1"/>
          <c:tx>
            <c:strRef>
              <c:f>Sheet1!$C$1</c:f>
              <c:strCache>
                <c:ptCount val="1"/>
                <c:pt idx="0">
                  <c:v>2022</c:v>
                </c:pt>
              </c:strCache>
            </c:strRef>
          </c:tx>
          <c:spPr>
            <a:solidFill>
              <a:srgbClr val="E35205"/>
            </a:solidFill>
            <a:ln>
              <a:noFill/>
            </a:ln>
            <a:effectLst/>
          </c:spPr>
          <c:invertIfNegative val="0"/>
          <c:dLbls>
            <c:dLbl>
              <c:idx val="0"/>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0F2D-6046-9425-11C331664636}"/>
                </c:ext>
              </c:extLst>
            </c:dLbl>
            <c:dLbl>
              <c:idx val="2"/>
              <c:tx>
                <c:rich>
                  <a:bodyPr/>
                  <a:lstStyle/>
                  <a:p>
                    <a:r>
                      <a:rPr lang="en-US" dirty="0"/>
                      <a:t>607</a:t>
                    </a:r>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0-59C8-7D47-8DA8-A98AF5AB49DA}"/>
                </c:ext>
              </c:extLst>
            </c:dLbl>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1885</c:v>
                </c:pt>
                <c:pt idx="1">
                  <c:v>1122</c:v>
                </c:pt>
                <c:pt idx="2">
                  <c:v>607</c:v>
                </c:pt>
                <c:pt idx="3">
                  <c:v>3614</c:v>
                </c:pt>
              </c:numCache>
            </c:numRef>
          </c:val>
          <c:extLst>
            <c:ext xmlns:c16="http://schemas.microsoft.com/office/drawing/2014/chart" uri="{C3380CC4-5D6E-409C-BE32-E72D297353CC}">
              <c16:uniqueId val="{00000001-A62F-4A58-B2DA-FB75A573D481}"/>
            </c:ext>
          </c:extLst>
        </c:ser>
        <c:dLbls>
          <c:dLblPos val="outEnd"/>
          <c:showLegendKey val="0"/>
          <c:showVal val="1"/>
          <c:showCatName val="0"/>
          <c:showSerName val="0"/>
          <c:showPercent val="0"/>
          <c:showBubbleSize val="0"/>
        </c:dLbls>
        <c:gapWidth val="219"/>
        <c:overlap val="-27"/>
        <c:axId val="1745711904"/>
        <c:axId val="1745716256"/>
      </c:barChart>
      <c:catAx>
        <c:axId val="174571190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745716256"/>
        <c:crosses val="autoZero"/>
        <c:auto val="1"/>
        <c:lblAlgn val="ctr"/>
        <c:lblOffset val="100"/>
        <c:noMultiLvlLbl val="0"/>
      </c:catAx>
      <c:valAx>
        <c:axId val="1745716256"/>
        <c:scaling>
          <c:orientation val="minMax"/>
        </c:scaling>
        <c:delete val="1"/>
        <c:axPos val="l"/>
        <c:numFmt formatCode="#,##0" sourceLinked="1"/>
        <c:majorTickMark val="none"/>
        <c:minorTickMark val="none"/>
        <c:tickLblPos val="nextTo"/>
        <c:crossAx val="1745711904"/>
        <c:crosses val="autoZero"/>
        <c:crossBetween val="between"/>
      </c:valAx>
      <c:spPr>
        <a:noFill/>
        <a:ln>
          <a:noFill/>
        </a:ln>
        <a:effectLst/>
      </c:spPr>
    </c:plotArea>
    <c:legend>
      <c:legendPos val="b"/>
      <c:layout>
        <c:manualLayout>
          <c:xMode val="edge"/>
          <c:yMode val="edge"/>
          <c:x val="0.24910984127147107"/>
          <c:y val="0.91885597784018669"/>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-Kasım</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7700243696418342"/>
          <c:y val="3.3755346229319694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5.673049219285687E-2"/>
          <c:y val="2.2133779940156681E-2"/>
          <c:w val="0.94326950780714314"/>
          <c:h val="0.45104802365701974"/>
        </c:manualLayout>
      </c:layout>
      <c:lineChart>
        <c:grouping val="standard"/>
        <c:varyColors val="0"/>
        <c:ser>
          <c:idx val="1"/>
          <c:order val="0"/>
          <c:tx>
            <c:strRef>
              <c:f>Sayfa2!$B$14</c:f>
              <c:strCache>
                <c:ptCount val="1"/>
                <c:pt idx="0">
                  <c:v>%</c:v>
                </c:pt>
              </c:strCache>
            </c:strRef>
          </c:tx>
          <c:spPr>
            <a:ln w="28575" cap="rnd">
              <a:solidFill>
                <a:schemeClr val="accent2"/>
              </a:solidFill>
              <a:round/>
            </a:ln>
            <a:effectLst/>
          </c:spPr>
          <c:marker>
            <c:symbol val="none"/>
          </c:marker>
          <c:dLbls>
            <c:dLbl>
              <c:idx val="1"/>
              <c:layout>
                <c:manualLayout>
                  <c:x val="-0.31885317048069362"/>
                  <c:y val="6.195198679422597E-3"/>
                </c:manualLayout>
              </c:layout>
              <c:tx>
                <c:rich>
                  <a:bodyPr/>
                  <a:lstStyle/>
                  <a:p>
                    <a:r>
                      <a:rPr lang="en-US" dirty="0">
                        <a:solidFill>
                          <a:srgbClr val="2C5234"/>
                        </a:solidFill>
                      </a:rPr>
                      <a:t>+%18</a:t>
                    </a:r>
                  </a:p>
                </c:rich>
              </c:tx>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smooth val="0"/>
        <c:axId val="1745708640"/>
        <c:axId val="1745716800"/>
      </c:lineChart>
      <c:catAx>
        <c:axId val="1745708640"/>
        <c:scaling>
          <c:orientation val="minMax"/>
        </c:scaling>
        <c:delete val="1"/>
        <c:axPos val="b"/>
        <c:numFmt formatCode="General" sourceLinked="1"/>
        <c:majorTickMark val="out"/>
        <c:minorTickMark val="none"/>
        <c:tickLblPos val="nextTo"/>
        <c:crossAx val="1745716800"/>
        <c:crosses val="autoZero"/>
        <c:auto val="1"/>
        <c:lblAlgn val="ctr"/>
        <c:lblOffset val="100"/>
        <c:noMultiLvlLbl val="0"/>
      </c:catAx>
      <c:valAx>
        <c:axId val="1745716800"/>
        <c:scaling>
          <c:orientation val="minMax"/>
        </c:scaling>
        <c:delete val="1"/>
        <c:axPos val="l"/>
        <c:numFmt formatCode="0%" sourceLinked="1"/>
        <c:majorTickMark val="out"/>
        <c:minorTickMark val="none"/>
        <c:tickLblPos val="nextTo"/>
        <c:crossAx val="1745708640"/>
        <c:crosses val="autoZero"/>
        <c:crossBetween val="between"/>
      </c:val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(Kasım)</a:t>
            </a:r>
          </a:p>
        </c:rich>
      </c:tx>
      <c:layout>
        <c:manualLayout>
          <c:xMode val="edge"/>
          <c:yMode val="edge"/>
          <c:x val="0.21777865041557007"/>
          <c:y val="2.8414310278238989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0337036721E-2"/>
          <c:y val="0.37874048756237583"/>
          <c:w val="0.94326951932592651"/>
          <c:h val="0.46318084424430334"/>
        </c:manualLayout>
      </c:layout>
      <c:lineChart>
        <c:grouping val="standard"/>
        <c:varyColors val="0"/>
        <c:ser>
          <c:idx val="1"/>
          <c:order val="0"/>
          <c:tx>
            <c:strRef>
              <c:f>Sayfa3!$A$3</c:f>
              <c:strCache>
                <c:ptCount val="1"/>
                <c:pt idx="0">
                  <c:v>Oran</c:v>
                </c:pt>
              </c:strCache>
            </c:strRef>
          </c:tx>
          <c:spPr>
            <a:ln w="28575" cap="rnd">
              <a:solidFill>
                <a:schemeClr val="accent2"/>
              </a:solidFill>
              <a:round/>
            </a:ln>
            <a:effectLst/>
          </c:spPr>
          <c:marker>
            <c:symbol val="none"/>
          </c:marker>
          <c:dLbls>
            <c:dLbl>
              <c:idx val="1"/>
              <c:layout>
                <c:manualLayout>
                  <c:x val="-0.28880971979528308"/>
                  <c:y val="2.9371028722598863E-2"/>
                </c:manualLayout>
              </c:layout>
              <c:tx>
                <c:rich>
                  <a:bodyPr/>
                  <a:lstStyle/>
                  <a:p>
                    <a:r>
                      <a:rPr lang="en-US" dirty="0"/>
                      <a:t>+%88</a:t>
                    </a:r>
                  </a:p>
                </c:rich>
              </c:tx>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0.91143317230273757</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smooth val="0"/>
        <c:axId val="1745710272"/>
        <c:axId val="1745704288"/>
      </c:lineChart>
      <c:catAx>
        <c:axId val="1745710272"/>
        <c:scaling>
          <c:orientation val="minMax"/>
        </c:scaling>
        <c:delete val="1"/>
        <c:axPos val="b"/>
        <c:numFmt formatCode="General" sourceLinked="1"/>
        <c:majorTickMark val="none"/>
        <c:minorTickMark val="none"/>
        <c:tickLblPos val="nextTo"/>
        <c:crossAx val="1745704288"/>
        <c:crosses val="autoZero"/>
        <c:auto val="1"/>
        <c:lblAlgn val="ctr"/>
        <c:lblOffset val="100"/>
        <c:noMultiLvlLbl val="0"/>
      </c:catAx>
      <c:valAx>
        <c:axId val="1745704288"/>
        <c:scaling>
          <c:orientation val="minMax"/>
        </c:scaling>
        <c:delete val="1"/>
        <c:axPos val="l"/>
        <c:numFmt formatCode="0%" sourceLinked="1"/>
        <c:majorTickMark val="none"/>
        <c:minorTickMark val="none"/>
        <c:tickLblPos val="nextTo"/>
        <c:crossAx val="1745710272"/>
        <c:crosses val="autoZero"/>
        <c:crossBetween val="between"/>
      </c:valAx>
      <c:spPr>
        <a:noFill/>
        <a:ln w="25400">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 vs. Ocak-Ekim)</a:t>
            </a:r>
          </a:p>
        </c:rich>
      </c:tx>
      <c:layout>
        <c:manualLayout>
          <c:xMode val="edge"/>
          <c:yMode val="edge"/>
          <c:x val="0.25096598160990302"/>
          <c:y val="2.800728935024836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6.9623771736362861E-2"/>
          <c:y val="0.35820311326619875"/>
          <c:w val="0.92938862247266096"/>
          <c:h val="0.52151213966278565"/>
        </c:manualLayout>
      </c:layout>
      <c:lineChart>
        <c:grouping val="standard"/>
        <c:varyColors val="0"/>
        <c:dLbls>
          <c:dLblPos val="t"/>
          <c:showLegendKey val="0"/>
          <c:showVal val="1"/>
          <c:showCatName val="0"/>
          <c:showSerName val="0"/>
          <c:showPercent val="0"/>
          <c:showBubbleSize val="0"/>
        </c:dLbls>
        <c:marker val="1"/>
        <c:smooth val="0"/>
        <c:axId val="1745712992"/>
        <c:axId val="1745717344"/>
      </c:lineChart>
      <c:catAx>
        <c:axId val="174571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745717344"/>
        <c:crosses val="autoZero"/>
        <c:auto val="1"/>
        <c:lblAlgn val="ctr"/>
        <c:lblOffset val="100"/>
        <c:noMultiLvlLbl val="0"/>
      </c:catAx>
      <c:valAx>
        <c:axId val="1745717344"/>
        <c:scaling>
          <c:orientation val="minMax"/>
        </c:scaling>
        <c:delete val="1"/>
        <c:axPos val="l"/>
        <c:numFmt formatCode="#,##0" sourceLinked="1"/>
        <c:majorTickMark val="none"/>
        <c:minorTickMark val="none"/>
        <c:tickLblPos val="nextTo"/>
        <c:crossAx val="1745712992"/>
        <c:crosses val="autoZero"/>
        <c:crossBetween val="between"/>
      </c:valAx>
      <c:spPr>
        <a:noFill/>
        <a:ln w="25400">
          <a:noFill/>
        </a:ln>
        <a:effectLst/>
      </c:spPr>
    </c:plotArea>
    <c:legend>
      <c:legendPos val="l"/>
      <c:layout>
        <c:manualLayout>
          <c:xMode val="edge"/>
          <c:yMode val="edge"/>
          <c:x val="2.0629265699663068E-2"/>
          <c:y val="0.27359276308064251"/>
          <c:w val="0.26038011452491167"/>
          <c:h val="0.21505130672162201"/>
        </c:manualLayout>
      </c:layout>
      <c:overlay val="0"/>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097836223243723E-3"/>
          <c:y val="0.18369292289181252"/>
          <c:w val="0.93818476030886377"/>
          <c:h val="0.62785001970234311"/>
        </c:manualLayout>
      </c:layout>
      <c:barChart>
        <c:barDir val="col"/>
        <c:grouping val="clustered"/>
        <c:varyColors val="0"/>
        <c:ser>
          <c:idx val="0"/>
          <c:order val="0"/>
          <c:tx>
            <c:strRef>
              <c:f>Sayfa1!$B$1</c:f>
              <c:strCache>
                <c:ptCount val="1"/>
                <c:pt idx="0">
                  <c:v>Ocak-Kasım</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Sayfa1!$A$2:$A$3</c:f>
              <c:numCache>
                <c:formatCode>General</c:formatCode>
                <c:ptCount val="2"/>
                <c:pt idx="0">
                  <c:v>2021</c:v>
                </c:pt>
                <c:pt idx="1">
                  <c:v>2022</c:v>
                </c:pt>
              </c:numCache>
            </c:numRef>
          </c:cat>
          <c:val>
            <c:numRef>
              <c:f>Sayfa1!$B$2:$B$3</c:f>
              <c:numCache>
                <c:formatCode>#,##0</c:formatCode>
                <c:ptCount val="2"/>
                <c:pt idx="0">
                  <c:v>9805</c:v>
                </c:pt>
                <c:pt idx="1">
                  <c:v>11618</c:v>
                </c:pt>
              </c:numCache>
            </c:numRef>
          </c:val>
          <c:extLst>
            <c:ext xmlns:c16="http://schemas.microsoft.com/office/drawing/2014/chart" uri="{C3380CC4-5D6E-409C-BE32-E72D297353CC}">
              <c16:uniqueId val="{00000000-ABCC-744D-AD14-A30A9DF804FA}"/>
            </c:ext>
          </c:extLst>
        </c:ser>
        <c:dLbls>
          <c:showLegendKey val="0"/>
          <c:showVal val="1"/>
          <c:showCatName val="0"/>
          <c:showSerName val="0"/>
          <c:showPercent val="0"/>
          <c:showBubbleSize val="0"/>
        </c:dLbls>
        <c:gapWidth val="219"/>
        <c:axId val="1745703200"/>
        <c:axId val="1745705376"/>
      </c:barChart>
      <c:catAx>
        <c:axId val="174570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745705376"/>
        <c:crosses val="autoZero"/>
        <c:auto val="1"/>
        <c:lblAlgn val="ctr"/>
        <c:lblOffset val="100"/>
        <c:noMultiLvlLbl val="0"/>
      </c:catAx>
      <c:valAx>
        <c:axId val="1745705376"/>
        <c:scaling>
          <c:orientation val="minMax"/>
        </c:scaling>
        <c:delete val="1"/>
        <c:axPos val="l"/>
        <c:numFmt formatCode="#,##0" sourceLinked="1"/>
        <c:majorTickMark val="none"/>
        <c:minorTickMark val="none"/>
        <c:tickLblPos val="nextTo"/>
        <c:crossAx val="174570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Kasım</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3.6499016594997907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4.8994515984740028E-2"/>
          <c:y val="0.33515538907789072"/>
          <c:w val="0.94326950780714314"/>
          <c:h val="0.45104802365701974"/>
        </c:manualLayout>
      </c:layout>
      <c:lineChart>
        <c:grouping val="standard"/>
        <c:varyColors val="0"/>
        <c:ser>
          <c:idx val="1"/>
          <c:order val="0"/>
          <c:tx>
            <c:strRef>
              <c:f>Sayfa2!$B$14</c:f>
              <c:strCache>
                <c:ptCount val="1"/>
                <c:pt idx="0">
                  <c:v>%</c:v>
                </c:pt>
              </c:strCache>
            </c:strRef>
          </c:tx>
          <c:spPr>
            <a:ln w="28575" cap="rnd">
              <a:solidFill>
                <a:schemeClr val="accent2"/>
              </a:solidFill>
              <a:round/>
            </a:ln>
            <a:effectLst/>
          </c:spPr>
          <c:marker>
            <c:symbol val="none"/>
          </c:marker>
          <c:dLbls>
            <c:dLbl>
              <c:idx val="1"/>
              <c:layout>
                <c:manualLayout>
                  <c:x val="-0.3120177070607128"/>
                  <c:y val="-0.25331441056373466"/>
                </c:manualLayout>
              </c:layout>
              <c:tx>
                <c:rich>
                  <a:bodyPr/>
                  <a:lstStyle/>
                  <a:p>
                    <a:r>
                      <a:rPr lang="en-US" dirty="0">
                        <a:solidFill>
                          <a:srgbClr val="506F56"/>
                        </a:solidFill>
                      </a:rPr>
                      <a:t>+%49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smooth val="0"/>
        <c:axId val="1745713536"/>
        <c:axId val="1745704832"/>
      </c:lineChart>
      <c:catAx>
        <c:axId val="1745713536"/>
        <c:scaling>
          <c:orientation val="minMax"/>
        </c:scaling>
        <c:delete val="1"/>
        <c:axPos val="b"/>
        <c:numFmt formatCode="General" sourceLinked="1"/>
        <c:majorTickMark val="out"/>
        <c:minorTickMark val="none"/>
        <c:tickLblPos val="nextTo"/>
        <c:crossAx val="1745704832"/>
        <c:crosses val="autoZero"/>
        <c:auto val="1"/>
        <c:lblAlgn val="ctr"/>
        <c:lblOffset val="100"/>
        <c:noMultiLvlLbl val="0"/>
      </c:catAx>
      <c:valAx>
        <c:axId val="1745704832"/>
        <c:scaling>
          <c:orientation val="minMax"/>
        </c:scaling>
        <c:delete val="1"/>
        <c:axPos val="l"/>
        <c:numFmt formatCode="0%" sourceLinked="1"/>
        <c:majorTickMark val="out"/>
        <c:minorTickMark val="none"/>
        <c:tickLblPos val="nextTo"/>
        <c:crossAx val="1745713536"/>
        <c:crosses val="autoZero"/>
        <c:crossBetween val="between"/>
      </c:val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255154627139141E-2"/>
          <c:y val="0.29795662576876469"/>
          <c:w val="0.93818476030886377"/>
          <c:h val="0.50003019368240809"/>
        </c:manualLayout>
      </c:layout>
      <c:barChart>
        <c:barDir val="col"/>
        <c:grouping val="clustered"/>
        <c:varyColors val="0"/>
        <c:ser>
          <c:idx val="0"/>
          <c:order val="0"/>
          <c:tx>
            <c:strRef>
              <c:f>Sayfa1!$B$1</c:f>
              <c:strCache>
                <c:ptCount val="1"/>
                <c:pt idx="0">
                  <c:v>Kasım</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Sayfa1!$A$2:$A$3</c:f>
              <c:numCache>
                <c:formatCode>General</c:formatCode>
                <c:ptCount val="2"/>
                <c:pt idx="0">
                  <c:v>2021</c:v>
                </c:pt>
                <c:pt idx="1">
                  <c:v>2022</c:v>
                </c:pt>
              </c:numCache>
            </c:numRef>
          </c:cat>
          <c:val>
            <c:numRef>
              <c:f>Sayfa1!$B$2:$B$3</c:f>
              <c:numCache>
                <c:formatCode>#,##0</c:formatCode>
                <c:ptCount val="2"/>
                <c:pt idx="0">
                  <c:v>1024</c:v>
                </c:pt>
                <c:pt idx="1">
                  <c:v>1532</c:v>
                </c:pt>
              </c:numCache>
            </c:numRef>
          </c:val>
          <c:extLst>
            <c:ext xmlns:c16="http://schemas.microsoft.com/office/drawing/2014/chart" uri="{C3380CC4-5D6E-409C-BE32-E72D297353CC}">
              <c16:uniqueId val="{00000000-0CB5-4F48-99A6-60BD8E47B6AE}"/>
            </c:ext>
          </c:extLst>
        </c:ser>
        <c:dLbls>
          <c:showLegendKey val="0"/>
          <c:showVal val="1"/>
          <c:showCatName val="0"/>
          <c:showSerName val="0"/>
          <c:showPercent val="0"/>
          <c:showBubbleSize val="0"/>
        </c:dLbls>
        <c:gapWidth val="219"/>
        <c:axId val="1745705920"/>
        <c:axId val="1745706464"/>
      </c:barChart>
      <c:catAx>
        <c:axId val="174570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745706464"/>
        <c:crosses val="autoZero"/>
        <c:auto val="1"/>
        <c:lblAlgn val="ctr"/>
        <c:lblOffset val="100"/>
        <c:noMultiLvlLbl val="0"/>
      </c:catAx>
      <c:valAx>
        <c:axId val="1745706464"/>
        <c:scaling>
          <c:orientation val="minMax"/>
        </c:scaling>
        <c:delete val="1"/>
        <c:axPos val="l"/>
        <c:numFmt formatCode="#,##0" sourceLinked="1"/>
        <c:majorTickMark val="none"/>
        <c:minorTickMark val="none"/>
        <c:tickLblPos val="nextTo"/>
        <c:crossAx val="174570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25884738827555E-2"/>
          <c:y val="5.9360068814710877E-2"/>
          <c:w val="0.93818476030886377"/>
          <c:h val="0.62785001970234311"/>
        </c:manualLayout>
      </c:layout>
      <c:barChart>
        <c:barDir val="col"/>
        <c:grouping val="clustered"/>
        <c:varyColors val="0"/>
        <c:ser>
          <c:idx val="0"/>
          <c:order val="0"/>
          <c:tx>
            <c:strRef>
              <c:f>Sayfa1!$B$1</c:f>
              <c:strCache>
                <c:ptCount val="1"/>
                <c:pt idx="0">
                  <c:v>Kasım</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Sayfa1!$A$2:$A$3</c:f>
              <c:strCache>
                <c:ptCount val="2"/>
                <c:pt idx="0">
                  <c:v>5 Yıl. Ort.</c:v>
                </c:pt>
                <c:pt idx="1">
                  <c:v>2022</c:v>
                </c:pt>
              </c:strCache>
            </c:strRef>
          </c:cat>
          <c:val>
            <c:numRef>
              <c:f>Sayfa1!$B$2:$B$3</c:f>
              <c:numCache>
                <c:formatCode>#,##0</c:formatCode>
                <c:ptCount val="2"/>
                <c:pt idx="0">
                  <c:v>811</c:v>
                </c:pt>
                <c:pt idx="1">
                  <c:v>1532</c:v>
                </c:pt>
              </c:numCache>
            </c:numRef>
          </c:val>
          <c:extLst>
            <c:ext xmlns:c16="http://schemas.microsoft.com/office/drawing/2014/chart" uri="{C3380CC4-5D6E-409C-BE32-E72D297353CC}">
              <c16:uniqueId val="{00000000-6152-BC41-BC94-286AF09612F3}"/>
            </c:ext>
          </c:extLst>
        </c:ser>
        <c:dLbls>
          <c:showLegendKey val="0"/>
          <c:showVal val="1"/>
          <c:showCatName val="0"/>
          <c:showSerName val="0"/>
          <c:showPercent val="0"/>
          <c:showBubbleSize val="0"/>
        </c:dLbls>
        <c:gapWidth val="219"/>
        <c:axId val="1625685456"/>
        <c:axId val="1750092944"/>
      </c:barChart>
      <c:catAx>
        <c:axId val="162568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750092944"/>
        <c:crosses val="autoZero"/>
        <c:auto val="1"/>
        <c:lblAlgn val="ctr"/>
        <c:lblOffset val="100"/>
        <c:noMultiLvlLbl val="0"/>
      </c:catAx>
      <c:valAx>
        <c:axId val="1750092944"/>
        <c:scaling>
          <c:orientation val="minMax"/>
        </c:scaling>
        <c:delete val="1"/>
        <c:axPos val="l"/>
        <c:numFmt formatCode="#,##0" sourceLinked="1"/>
        <c:majorTickMark val="none"/>
        <c:minorTickMark val="none"/>
        <c:tickLblPos val="nextTo"/>
        <c:crossAx val="162568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Semi-Treyler</a:t>
            </a:r>
            <a:r>
              <a:rPr lang="tr-TR" baseline="0"/>
              <a:t> Araç Pazar Gelişimi</a:t>
            </a:r>
          </a:p>
          <a:p>
            <a:pPr>
              <a:defRPr/>
            </a:pPr>
            <a:r>
              <a:rPr lang="tr-TR" baseline="0"/>
              <a:t>(Kasım vs. Ocak-Kasım)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ndard"/>
        <c:varyColors val="0"/>
        <c:ser>
          <c:idx val="0"/>
          <c:order val="0"/>
          <c:tx>
            <c:strRef>
              <c:f>Sayfa4!$A$2</c:f>
              <c:strCache>
                <c:ptCount val="1"/>
                <c:pt idx="0">
                  <c:v>Kasım</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Sayfa4!$D$1:$I$1</c:f>
              <c:strCache>
                <c:ptCount val="6"/>
                <c:pt idx="0">
                  <c:v>2017</c:v>
                </c:pt>
                <c:pt idx="1">
                  <c:v>2018</c:v>
                </c:pt>
                <c:pt idx="2">
                  <c:v>2019</c:v>
                </c:pt>
                <c:pt idx="3">
                  <c:v>2020</c:v>
                </c:pt>
                <c:pt idx="4">
                  <c:v>2021</c:v>
                </c:pt>
                <c:pt idx="5">
                  <c:v>2022</c:v>
                </c:pt>
              </c:strCache>
            </c:strRef>
          </c:cat>
          <c:val>
            <c:numRef>
              <c:f>Sayfa4!$D$2:$I$2</c:f>
              <c:numCache>
                <c:formatCode>General</c:formatCode>
                <c:ptCount val="6"/>
                <c:pt idx="0">
                  <c:v>723</c:v>
                </c:pt>
                <c:pt idx="1">
                  <c:v>208</c:v>
                </c:pt>
                <c:pt idx="2">
                  <c:v>341</c:v>
                </c:pt>
                <c:pt idx="3">
                  <c:v>1039</c:v>
                </c:pt>
                <c:pt idx="4">
                  <c:v>1024</c:v>
                </c:pt>
                <c:pt idx="5">
                  <c:v>1532</c:v>
                </c:pt>
              </c:numCache>
            </c:numRef>
          </c:val>
          <c:smooth val="0"/>
          <c:extLst>
            <c:ext xmlns:c16="http://schemas.microsoft.com/office/drawing/2014/chart" uri="{C3380CC4-5D6E-409C-BE32-E72D297353CC}">
              <c16:uniqueId val="{00000000-9A68-E942-AECB-1D339928BE57}"/>
            </c:ext>
          </c:extLst>
        </c:ser>
        <c:ser>
          <c:idx val="1"/>
          <c:order val="1"/>
          <c:tx>
            <c:strRef>
              <c:f>Sayfa4!$A$3</c:f>
              <c:strCache>
                <c:ptCount val="1"/>
                <c:pt idx="0">
                  <c:v>Ocak-Kasım</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Sayfa4!$D$1:$I$1</c:f>
              <c:strCache>
                <c:ptCount val="6"/>
                <c:pt idx="0">
                  <c:v>2017</c:v>
                </c:pt>
                <c:pt idx="1">
                  <c:v>2018</c:v>
                </c:pt>
                <c:pt idx="2">
                  <c:v>2019</c:v>
                </c:pt>
                <c:pt idx="3">
                  <c:v>2020</c:v>
                </c:pt>
                <c:pt idx="4">
                  <c:v>2021</c:v>
                </c:pt>
                <c:pt idx="5">
                  <c:v>2022</c:v>
                </c:pt>
              </c:strCache>
            </c:strRef>
          </c:cat>
          <c:val>
            <c:numRef>
              <c:f>Sayfa4!$D$3:$I$3</c:f>
              <c:numCache>
                <c:formatCode>General</c:formatCode>
                <c:ptCount val="6"/>
                <c:pt idx="0">
                  <c:v>4900</c:v>
                </c:pt>
                <c:pt idx="1">
                  <c:v>3188</c:v>
                </c:pt>
                <c:pt idx="2">
                  <c:v>1996</c:v>
                </c:pt>
                <c:pt idx="3">
                  <c:v>6192</c:v>
                </c:pt>
                <c:pt idx="4">
                  <c:v>9805</c:v>
                </c:pt>
                <c:pt idx="5">
                  <c:v>11618</c:v>
                </c:pt>
              </c:numCache>
            </c:numRef>
          </c:val>
          <c:smooth val="0"/>
          <c:extLst>
            <c:ext xmlns:c16="http://schemas.microsoft.com/office/drawing/2014/chart" uri="{C3380CC4-5D6E-409C-BE32-E72D297353CC}">
              <c16:uniqueId val="{00000001-9A68-E942-AECB-1D339928BE57}"/>
            </c:ext>
          </c:extLst>
        </c:ser>
        <c:dLbls>
          <c:dLblPos val="t"/>
          <c:showLegendKey val="0"/>
          <c:showVal val="1"/>
          <c:showCatName val="0"/>
          <c:showSerName val="0"/>
          <c:showPercent val="0"/>
          <c:showBubbleSize val="0"/>
        </c:dLbls>
        <c:marker val="1"/>
        <c:smooth val="0"/>
        <c:axId val="2061155024"/>
        <c:axId val="547248240"/>
      </c:lineChart>
      <c:catAx>
        <c:axId val="206115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547248240"/>
        <c:crosses val="autoZero"/>
        <c:auto val="1"/>
        <c:lblAlgn val="ctr"/>
        <c:lblOffset val="100"/>
        <c:noMultiLvlLbl val="0"/>
      </c:catAx>
      <c:valAx>
        <c:axId val="547248240"/>
        <c:scaling>
          <c:orientation val="minMax"/>
        </c:scaling>
        <c:delete val="1"/>
        <c:axPos val="l"/>
        <c:numFmt formatCode="General" sourceLinked="1"/>
        <c:majorTickMark val="none"/>
        <c:minorTickMark val="none"/>
        <c:tickLblPos val="nextTo"/>
        <c:crossAx val="206115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1478</c:v>
                </c:pt>
                <c:pt idx="2">
                  <c:v>2324</c:v>
                </c:pt>
                <c:pt idx="3">
                  <c:v>1832</c:v>
                </c:pt>
                <c:pt idx="4">
                  <c:v>2043</c:v>
                </c:pt>
                <c:pt idx="5">
                  <c:v>2224</c:v>
                </c:pt>
                <c:pt idx="6">
                  <c:v>1541</c:v>
                </c:pt>
                <c:pt idx="7">
                  <c:v>1514</c:v>
                </c:pt>
                <c:pt idx="8">
                  <c:v>1875</c:v>
                </c:pt>
                <c:pt idx="9">
                  <c:v>1712</c:v>
                </c:pt>
                <c:pt idx="10">
                  <c:v>2107</c:v>
                </c:pt>
                <c:pt idx="11">
                  <c:v>3409</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750090224"/>
        <c:axId val="1750091312"/>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1016</c:v>
                </c:pt>
                <c:pt idx="1">
                  <c:v>1792</c:v>
                </c:pt>
                <c:pt idx="2">
                  <c:v>2936</c:v>
                </c:pt>
                <c:pt idx="3">
                  <c:v>1703</c:v>
                </c:pt>
                <c:pt idx="4">
                  <c:v>2128</c:v>
                </c:pt>
                <c:pt idx="5">
                  <c:v>3170</c:v>
                </c:pt>
                <c:pt idx="6">
                  <c:v>2420</c:v>
                </c:pt>
                <c:pt idx="7">
                  <c:v>3164</c:v>
                </c:pt>
                <c:pt idx="8">
                  <c:v>2993</c:v>
                </c:pt>
                <c:pt idx="9">
                  <c:v>2868</c:v>
                </c:pt>
                <c:pt idx="10">
                  <c:v>3007</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-0.11652173913043479</c:v>
                </c:pt>
                <c:pt idx="1">
                  <c:v>-0.1676730143985137</c:v>
                </c:pt>
                <c:pt idx="2">
                  <c:v>8.0603606919396387E-2</c:v>
                </c:pt>
                <c:pt idx="3">
                  <c:v>-0.21520737327188941</c:v>
                </c:pt>
                <c:pt idx="4">
                  <c:v>2.8275212064090482E-3</c:v>
                </c:pt>
                <c:pt idx="5">
                  <c:v>0.217357910906298</c:v>
                </c:pt>
                <c:pt idx="6">
                  <c:v>0.82779456193353473</c:v>
                </c:pt>
                <c:pt idx="7">
                  <c:v>1.4042553191489362</c:v>
                </c:pt>
                <c:pt idx="8">
                  <c:v>0.67300167691447732</c:v>
                </c:pt>
                <c:pt idx="9">
                  <c:v>0.1472</c:v>
                </c:pt>
                <c:pt idx="10">
                  <c:v>7.4696211579699787E-2</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0.17728852838933951</c:v>
                </c:pt>
                <c:pt idx="1">
                  <c:v>0.21244925575101489</c:v>
                </c:pt>
                <c:pt idx="2">
                  <c:v>0.26333907056798622</c:v>
                </c:pt>
                <c:pt idx="3">
                  <c:v>-7.041484716157205E-2</c:v>
                </c:pt>
                <c:pt idx="4">
                  <c:v>4.1605482134116495E-2</c:v>
                </c:pt>
                <c:pt idx="5">
                  <c:v>0.42535971223021585</c:v>
                </c:pt>
                <c:pt idx="6">
                  <c:v>0.57040882543802729</c:v>
                </c:pt>
                <c:pt idx="7">
                  <c:v>1.0898282694848085</c:v>
                </c:pt>
                <c:pt idx="8">
                  <c:v>0.59626666666666661</c:v>
                </c:pt>
                <c:pt idx="9">
                  <c:v>0.67523364485981308</c:v>
                </c:pt>
                <c:pt idx="10">
                  <c:v>0.42714760322733747</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750090224"/>
        <c:axId val="1750091312"/>
      </c:lineChart>
      <c:catAx>
        <c:axId val="1750090224"/>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750091312"/>
        <c:crosses val="autoZero"/>
        <c:auto val="1"/>
        <c:lblAlgn val="ctr"/>
        <c:lblOffset val="100"/>
        <c:noMultiLvlLbl val="0"/>
      </c:catAx>
      <c:valAx>
        <c:axId val="1750091312"/>
        <c:scaling>
          <c:orientation val="minMax"/>
        </c:scaling>
        <c:delete val="1"/>
        <c:axPos val="l"/>
        <c:numFmt formatCode="#,##0" sourceLinked="1"/>
        <c:majorTickMark val="none"/>
        <c:minorTickMark val="none"/>
        <c:tickLblPos val="nextTo"/>
        <c:crossAx val="1750090224"/>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38580913860005"/>
          <c:y val="6.7856620008130933E-2"/>
          <c:w val="0.84445830560106239"/>
          <c:h val="0.6068582694874376"/>
        </c:manualLayout>
      </c:layout>
      <c:barChart>
        <c:barDir val="col"/>
        <c:grouping val="clustered"/>
        <c:varyColors val="0"/>
        <c:ser>
          <c:idx val="0"/>
          <c:order val="0"/>
          <c:tx>
            <c:strRef>
              <c:f>'Grafikler 1'!$B$13</c:f>
              <c:strCache>
                <c:ptCount val="1"/>
                <c:pt idx="0">
                  <c:v>5 Yıllık Ort.</c:v>
                </c:pt>
              </c:strCache>
            </c:strRef>
          </c:tx>
          <c:spPr>
            <a:solidFill>
              <a:srgbClr val="002060"/>
            </a:solidFill>
            <a:ln>
              <a:solidFill>
                <a:srgbClr val="002060"/>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002060"/>
                    </a:solidFill>
                    <a:latin typeface="Calibri" panose="020F050202020403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'Grafikler 1'!$C$6:$N$6</c:f>
              <c:strCache>
                <c:ptCount val="12"/>
                <c:pt idx="0">
                  <c:v>Ocak</c:v>
                </c:pt>
                <c:pt idx="1">
                  <c:v>Şubat</c:v>
                </c:pt>
                <c:pt idx="2">
                  <c:v>Mart</c:v>
                </c:pt>
                <c:pt idx="3">
                  <c:v>Nisan</c:v>
                </c:pt>
                <c:pt idx="4">
                  <c:v>Mayıs</c:v>
                </c:pt>
                <c:pt idx="5">
                  <c:v>Haziran</c:v>
                </c:pt>
                <c:pt idx="6">
                  <c:v>Temmuz</c:v>
                </c:pt>
                <c:pt idx="7">
                  <c:v>Ağustos</c:v>
                </c:pt>
                <c:pt idx="8">
                  <c:v>Eylül</c:v>
                </c:pt>
                <c:pt idx="9">
                  <c:v>Ekim</c:v>
                </c:pt>
                <c:pt idx="10">
                  <c:v>Kasım</c:v>
                </c:pt>
                <c:pt idx="11">
                  <c:v>Aralık</c:v>
                </c:pt>
              </c:strCache>
            </c:strRef>
          </c:cat>
          <c:val>
            <c:numRef>
              <c:f>'Grafikler 1'!$C$13:$N$13</c:f>
              <c:numCache>
                <c:formatCode>#,##0</c:formatCode>
                <c:ptCount val="12"/>
                <c:pt idx="0">
                  <c:v>393.66666666666669</c:v>
                </c:pt>
                <c:pt idx="1">
                  <c:v>453.66666666666669</c:v>
                </c:pt>
                <c:pt idx="2">
                  <c:v>543.16666666666663</c:v>
                </c:pt>
                <c:pt idx="3">
                  <c:v>584.16666666666663</c:v>
                </c:pt>
                <c:pt idx="4">
                  <c:v>560.5</c:v>
                </c:pt>
                <c:pt idx="5">
                  <c:v>602.5</c:v>
                </c:pt>
                <c:pt idx="6">
                  <c:v>532</c:v>
                </c:pt>
                <c:pt idx="7">
                  <c:v>529.83333333333337</c:v>
                </c:pt>
                <c:pt idx="8">
                  <c:v>621.83333333333337</c:v>
                </c:pt>
                <c:pt idx="9">
                  <c:v>655.16666666666663</c:v>
                </c:pt>
                <c:pt idx="10">
                  <c:v>811.16666666666663</c:v>
                </c:pt>
                <c:pt idx="11">
                  <c:v>731.8</c:v>
                </c:pt>
              </c:numCache>
            </c:numRef>
          </c:val>
          <c:extLst>
            <c:ext xmlns:c16="http://schemas.microsoft.com/office/drawing/2014/chart" uri="{C3380CC4-5D6E-409C-BE32-E72D297353CC}">
              <c16:uniqueId val="{00000000-4986-CF4E-B8F4-F8237C45A76D}"/>
            </c:ext>
          </c:extLst>
        </c:ser>
        <c:dLbls>
          <c:showLegendKey val="0"/>
          <c:showVal val="0"/>
          <c:showCatName val="0"/>
          <c:showSerName val="0"/>
          <c:showPercent val="0"/>
          <c:showBubbleSize val="0"/>
        </c:dLbls>
        <c:gapWidth val="150"/>
        <c:axId val="881331536"/>
        <c:axId val="881737360"/>
      </c:barChart>
      <c:lineChart>
        <c:grouping val="standard"/>
        <c:varyColors val="0"/>
        <c:ser>
          <c:idx val="1"/>
          <c:order val="1"/>
          <c:tx>
            <c:v>2021</c:v>
          </c:tx>
          <c:spPr>
            <a:ln w="28575" cap="rnd">
              <a:solidFill>
                <a:schemeClr val="accent2">
                  <a:lumMod val="75000"/>
                </a:schemeClr>
              </a:solidFill>
              <a:round/>
            </a:ln>
            <a:effectLst/>
          </c:spPr>
          <c:marker>
            <c:symbol val="none"/>
          </c:marker>
          <c:dLbls>
            <c:dLbl>
              <c:idx val="7"/>
              <c:tx>
                <c:rich>
                  <a:bodyPr/>
                  <a:lstStyle/>
                  <a:p>
                    <a:fld id="{1B9EE23B-D5A7-6D43-98DC-637A178AA420}"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986-CF4E-B8F4-F8237C45A76D}"/>
                </c:ext>
              </c:extLst>
            </c:dLbl>
            <c:dLbl>
              <c:idx val="8"/>
              <c:tx>
                <c:rich>
                  <a:bodyPr/>
                  <a:lstStyle/>
                  <a:p>
                    <a:fld id="{7DAD3B09-4674-D645-9F3B-623FB7F4B9D6}"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986-CF4E-B8F4-F8237C45A76D}"/>
                </c:ext>
              </c:extLst>
            </c:dLbl>
            <c:dLbl>
              <c:idx val="9"/>
              <c:tx>
                <c:rich>
                  <a:bodyPr/>
                  <a:lstStyle/>
                  <a:p>
                    <a:fld id="{39B443E4-50B0-434D-A5FE-49FE11FD7111}"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986-CF4E-B8F4-F8237C45A76D}"/>
                </c:ext>
              </c:extLst>
            </c:dLbl>
            <c:dLbl>
              <c:idx val="10"/>
              <c:tx>
                <c:rich>
                  <a:bodyPr/>
                  <a:lstStyle/>
                  <a:p>
                    <a:fld id="{B343E601-4E3A-864D-9B47-4F81FF5F8878}"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4986-CF4E-B8F4-F8237C45A76D}"/>
                </c:ext>
              </c:extLst>
            </c:dLbl>
            <c:dLbl>
              <c:idx val="11"/>
              <c:tx>
                <c:rich>
                  <a:bodyPr/>
                  <a:lstStyle/>
                  <a:p>
                    <a:fld id="{49D71B27-AA29-FA4F-A447-8F80F7E051F1}"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986-CF4E-B8F4-F8237C45A76D}"/>
                </c:ext>
              </c:extLst>
            </c:dLbl>
            <c:spPr>
              <a:noFill/>
              <a:ln>
                <a:noFill/>
              </a:ln>
              <a:effectLst/>
            </c:spPr>
            <c:txPr>
              <a:bodyPr rot="0" spcFirstLastPara="1" vertOverflow="ellipsis" vert="horz" wrap="square" anchor="ctr" anchorCtr="1"/>
              <a:lstStyle/>
              <a:p>
                <a:pPr>
                  <a:defRPr sz="900" b="1" i="0" u="none" strike="noStrike" kern="1200" baseline="0">
                    <a:solidFill>
                      <a:schemeClr val="bg2">
                        <a:lumMod val="10000"/>
                      </a:schemeClr>
                    </a:solidFill>
                    <a:latin typeface="Calibri" panose="020F050202020403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'Grafikler 1'!$C$11:$N$11</c:f>
              <c:numCache>
                <c:formatCode>#,##0</c:formatCode>
                <c:ptCount val="12"/>
                <c:pt idx="0">
                  <c:v>666</c:v>
                </c:pt>
                <c:pt idx="1">
                  <c:v>693</c:v>
                </c:pt>
                <c:pt idx="2">
                  <c:v>855</c:v>
                </c:pt>
                <c:pt idx="3">
                  <c:v>918</c:v>
                </c:pt>
                <c:pt idx="4">
                  <c:v>904</c:v>
                </c:pt>
                <c:pt idx="5">
                  <c:v>1120</c:v>
                </c:pt>
                <c:pt idx="6">
                  <c:v>964</c:v>
                </c:pt>
                <c:pt idx="7">
                  <c:v>816</c:v>
                </c:pt>
                <c:pt idx="8">
                  <c:v>905</c:v>
                </c:pt>
                <c:pt idx="9">
                  <c:v>940</c:v>
                </c:pt>
                <c:pt idx="10">
                  <c:v>1024</c:v>
                </c:pt>
                <c:pt idx="11">
                  <c:v>1137</c:v>
                </c:pt>
              </c:numCache>
            </c:numRef>
          </c:val>
          <c:smooth val="1"/>
          <c:extLst>
            <c:ext xmlns:c16="http://schemas.microsoft.com/office/drawing/2014/chart" uri="{C3380CC4-5D6E-409C-BE32-E72D297353CC}">
              <c16:uniqueId val="{00000006-4986-CF4E-B8F4-F8237C45A76D}"/>
            </c:ext>
          </c:extLst>
        </c:ser>
        <c:ser>
          <c:idx val="2"/>
          <c:order val="2"/>
          <c:tx>
            <c:v>2022</c:v>
          </c:tx>
          <c:spPr>
            <a:ln w="28575" cap="rnd">
              <a:solidFill>
                <a:schemeClr val="accent4">
                  <a:lumMod val="75000"/>
                </a:schemeClr>
              </a:solidFill>
              <a:round/>
            </a:ln>
            <a:effectLst/>
          </c:spPr>
          <c:marker>
            <c:symbol val="none"/>
          </c:marker>
          <c:dLbls>
            <c:dLbl>
              <c:idx val="5"/>
              <c:delete val="1"/>
              <c:extLst>
                <c:ext xmlns:c15="http://schemas.microsoft.com/office/drawing/2012/chart" uri="{CE6537A1-D6FC-4f65-9D91-7224C49458BB}"/>
                <c:ext xmlns:c16="http://schemas.microsoft.com/office/drawing/2014/chart" uri="{C3380CC4-5D6E-409C-BE32-E72D297353CC}">
                  <c16:uniqueId val="{00000007-4986-CF4E-B8F4-F8237C45A76D}"/>
                </c:ext>
              </c:extLst>
            </c:dLbl>
            <c:spPr>
              <a:noFill/>
              <a:ln>
                <a:noFill/>
              </a:ln>
              <a:effectLst/>
            </c:spPr>
            <c:txPr>
              <a:bodyPr rot="0" spcFirstLastPara="1" vertOverflow="ellipsis" vert="horz" wrap="square" anchor="ctr" anchorCtr="1"/>
              <a:lstStyle/>
              <a:p>
                <a:pPr>
                  <a:defRPr sz="900" b="1" i="0" u="none" strike="noStrike" kern="1200" baseline="0">
                    <a:solidFill>
                      <a:schemeClr val="accent6">
                        <a:lumMod val="50000"/>
                      </a:schemeClr>
                    </a:solidFill>
                    <a:latin typeface="Calibri" panose="020F050202020403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'Grafikler 1'!$C$12:$M$12</c:f>
              <c:numCache>
                <c:formatCode>#,##0</c:formatCode>
                <c:ptCount val="11"/>
                <c:pt idx="0">
                  <c:v>671</c:v>
                </c:pt>
                <c:pt idx="1">
                  <c:v>705</c:v>
                </c:pt>
                <c:pt idx="2">
                  <c:v>983</c:v>
                </c:pt>
                <c:pt idx="3">
                  <c:v>1226</c:v>
                </c:pt>
                <c:pt idx="4">
                  <c:v>1060</c:v>
                </c:pt>
                <c:pt idx="5" formatCode="General">
                  <c:v>983</c:v>
                </c:pt>
                <c:pt idx="6">
                  <c:v>895</c:v>
                </c:pt>
                <c:pt idx="7">
                  <c:v>1059</c:v>
                </c:pt>
                <c:pt idx="8">
                  <c:v>1190</c:v>
                </c:pt>
                <c:pt idx="9">
                  <c:v>1314</c:v>
                </c:pt>
                <c:pt idx="10">
                  <c:v>1532</c:v>
                </c:pt>
              </c:numCache>
            </c:numRef>
          </c:val>
          <c:smooth val="1"/>
          <c:extLst>
            <c:ext xmlns:c16="http://schemas.microsoft.com/office/drawing/2014/chart" uri="{C3380CC4-5D6E-409C-BE32-E72D297353CC}">
              <c16:uniqueId val="{00000008-4986-CF4E-B8F4-F8237C45A76D}"/>
            </c:ext>
          </c:extLst>
        </c:ser>
        <c:ser>
          <c:idx val="3"/>
          <c:order val="3"/>
          <c:tx>
            <c:v>2022/2021</c:v>
          </c:tx>
          <c:spPr>
            <a:ln w="28575" cap="rnd">
              <a:noFill/>
              <a:round/>
            </a:ln>
            <a:effectLst/>
          </c:spPr>
          <c:marker>
            <c:symbol val="none"/>
          </c:marker>
          <c:val>
            <c:numRef>
              <c:f>'Grafikler 1'!$C$14:$M$14</c:f>
              <c:numCache>
                <c:formatCode>0%</c:formatCode>
                <c:ptCount val="11"/>
                <c:pt idx="0">
                  <c:v>7.5075075075075074E-3</c:v>
                </c:pt>
                <c:pt idx="1">
                  <c:v>1.7316017316017316E-2</c:v>
                </c:pt>
                <c:pt idx="2">
                  <c:v>0.14970760233918129</c:v>
                </c:pt>
                <c:pt idx="3">
                  <c:v>0.33551198257080611</c:v>
                </c:pt>
                <c:pt idx="4">
                  <c:v>0.17256637168141592</c:v>
                </c:pt>
                <c:pt idx="5">
                  <c:v>-0.12232142857142857</c:v>
                </c:pt>
                <c:pt idx="6">
                  <c:v>-7.1576763485477174E-2</c:v>
                </c:pt>
                <c:pt idx="7">
                  <c:v>0.29779411764705882</c:v>
                </c:pt>
                <c:pt idx="8">
                  <c:v>0.31491712707182318</c:v>
                </c:pt>
                <c:pt idx="9">
                  <c:v>0.39787234042553193</c:v>
                </c:pt>
                <c:pt idx="10">
                  <c:v>0.49609375</c:v>
                </c:pt>
              </c:numCache>
            </c:numRef>
          </c:val>
          <c:smooth val="0"/>
          <c:extLst>
            <c:ext xmlns:c16="http://schemas.microsoft.com/office/drawing/2014/chart" uri="{C3380CC4-5D6E-409C-BE32-E72D297353CC}">
              <c16:uniqueId val="{00000009-4986-CF4E-B8F4-F8237C45A76D}"/>
            </c:ext>
          </c:extLst>
        </c:ser>
        <c:ser>
          <c:idx val="4"/>
          <c:order val="4"/>
          <c:tx>
            <c:v>2022/5 Yıl. Ort</c:v>
          </c:tx>
          <c:spPr>
            <a:ln w="28575" cap="rnd">
              <a:noFill/>
              <a:round/>
            </a:ln>
            <a:effectLst/>
          </c:spPr>
          <c:marker>
            <c:symbol val="none"/>
          </c:marker>
          <c:val>
            <c:numRef>
              <c:f>'Grafikler 1'!$C$15:$M$15</c:f>
              <c:numCache>
                <c:formatCode>0%</c:formatCode>
                <c:ptCount val="11"/>
                <c:pt idx="0">
                  <c:v>0.70448772226926326</c:v>
                </c:pt>
                <c:pt idx="1">
                  <c:v>0.5540044085231447</c:v>
                </c:pt>
                <c:pt idx="2">
                  <c:v>0.80975759435409644</c:v>
                </c:pt>
                <c:pt idx="3">
                  <c:v>1.098716119828816</c:v>
                </c:pt>
                <c:pt idx="4">
                  <c:v>0.89116859946476357</c:v>
                </c:pt>
                <c:pt idx="5">
                  <c:v>0.63153526970954355</c:v>
                </c:pt>
                <c:pt idx="6">
                  <c:v>0.68233082706766912</c:v>
                </c:pt>
                <c:pt idx="7">
                  <c:v>0.99874174268637927</c:v>
                </c:pt>
                <c:pt idx="8">
                  <c:v>0.91369606003752335</c:v>
                </c:pt>
                <c:pt idx="9">
                  <c:v>1.0055965403205291</c:v>
                </c:pt>
                <c:pt idx="10">
                  <c:v>0.88863776453667565</c:v>
                </c:pt>
              </c:numCache>
            </c:numRef>
          </c:val>
          <c:smooth val="0"/>
          <c:extLst>
            <c:ext xmlns:c16="http://schemas.microsoft.com/office/drawing/2014/chart" uri="{C3380CC4-5D6E-409C-BE32-E72D297353CC}">
              <c16:uniqueId val="{0000000A-4986-CF4E-B8F4-F8237C45A76D}"/>
            </c:ext>
          </c:extLst>
        </c:ser>
        <c:dLbls>
          <c:showLegendKey val="0"/>
          <c:showVal val="0"/>
          <c:showCatName val="0"/>
          <c:showSerName val="0"/>
          <c:showPercent val="0"/>
          <c:showBubbleSize val="0"/>
        </c:dLbls>
        <c:marker val="1"/>
        <c:smooth val="0"/>
        <c:axId val="881331536"/>
        <c:axId val="881737360"/>
      </c:lineChart>
      <c:catAx>
        <c:axId val="88133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mn-cs"/>
              </a:defRPr>
            </a:pPr>
            <a:endParaRPr lang="tr-TR"/>
          </a:p>
        </c:txPr>
        <c:crossAx val="881737360"/>
        <c:crosses val="autoZero"/>
        <c:auto val="1"/>
        <c:lblAlgn val="ctr"/>
        <c:lblOffset val="100"/>
        <c:noMultiLvlLbl val="0"/>
      </c:catAx>
      <c:valAx>
        <c:axId val="881737360"/>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881331536"/>
        <c:crosses val="autoZero"/>
        <c:crossBetween val="between"/>
      </c:valAx>
      <c:dTable>
        <c:showHorzBorder val="1"/>
        <c:showVertBorder val="1"/>
        <c:showOutline val="1"/>
        <c:showKeys val="1"/>
        <c:spPr>
          <a:noFill/>
          <a:ln w="9525" cap="flat" cmpd="sng" algn="ctr">
            <a:solidFill>
              <a:schemeClr val="tx1"/>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Calibri" panose="020F0502020204030204" pitchFamily="34" charset="0"/>
                <a:ea typeface="+mn-ea"/>
                <a:cs typeface="+mn-cs"/>
              </a:defRPr>
            </a:pPr>
            <a:endParaRPr lang="tr-TR"/>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rgbClr val="002060"/>
      </a:solidFill>
      <a:round/>
    </a:ln>
    <a:effectLst/>
  </c:spPr>
  <c:txPr>
    <a:bodyPr/>
    <a:lstStyle/>
    <a:p>
      <a:pPr>
        <a:defRPr baseline="0">
          <a:latin typeface="Calibri" panose="020F0502020204030204" pitchFamily="34" charset="0"/>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7.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28</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4</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%18</a:t>
          </a: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8</a:t>
          </a:r>
          <a:endParaRPr lang="tr-TR" sz="1100" b="1" dirty="0">
            <a:solidFill>
              <a:srgbClr val="506F56"/>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0.11895</cdr:x>
      <cdr:y>0.28589</cdr:y>
    </cdr:from>
    <cdr:to>
      <cdr:x>0.23561</cdr:x>
      <cdr:y>0.38596</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41434" y="776963"/>
          <a:ext cx="727161" cy="2719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+%52</a:t>
          </a:r>
        </a:p>
        <a:p xmlns:a="http://schemas.openxmlformats.org/drawingml/2006/main">
          <a:pPr algn="ctr"/>
          <a:endParaRPr lang="tr-TR" b="1" dirty="0">
            <a:solidFill>
              <a:srgbClr val="2C5234"/>
            </a:solidFill>
            <a:latin typeface="Century Gothic" panose="020B0502020202020204" pitchFamily="34" charset="0"/>
          </a:endParaRP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+%30</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0.74849</cdr:x>
      <cdr:y>0.14011</cdr:y>
    </cdr:from>
    <cdr:to>
      <cdr:x>0.86516</cdr:x>
      <cdr:y>0.24018</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65449" y="380775"/>
          <a:ext cx="727223" cy="2719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+%43</a:t>
          </a:r>
        </a:p>
      </cdr:txBody>
    </cdr:sp>
  </cdr:relSizeAnchor>
</c:userShapes>
</file>

<file path=ppt/drawings/drawing3.xml><?xml version="1.0" encoding="utf-8"?>
<c:userShapes xmlns:c="http://schemas.openxmlformats.org/drawingml/2006/chart">
  <cdr:relSizeAnchor xmlns:cdr="http://schemas.openxmlformats.org/drawingml/2006/chartDrawing">
    <cdr:from>
      <cdr:x>0.10204</cdr:x>
      <cdr:y>0.21394</cdr:y>
    </cdr:from>
    <cdr:to>
      <cdr:x>0.2187</cdr:x>
      <cdr:y>0.31401</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636026" y="564679"/>
          <a:ext cx="727160" cy="2641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506F56"/>
              </a:solidFill>
              <a:latin typeface="Century Gothic" panose="020B0502020202020204" pitchFamily="34" charset="0"/>
            </a:rPr>
            <a:t>-%1</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0.32077</cdr:x>
      <cdr:y>0.39993</cdr:y>
    </cdr:from>
    <cdr:to>
      <cdr:x>0.43743</cdr:x>
      <cdr:y>0.5</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999411" y="1055601"/>
          <a:ext cx="727160" cy="26413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+%23</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0.78095</cdr:x>
      <cdr:y>0.08013</cdr:y>
    </cdr:from>
    <cdr:to>
      <cdr:x>0.89761</cdr:x>
      <cdr:y>0.1802</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867804" y="211504"/>
          <a:ext cx="727160" cy="26413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10</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0.54797</cdr:x>
      <cdr:y>0.5</cdr:y>
    </cdr:from>
    <cdr:to>
      <cdr:x>0.66463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415584" y="1319732"/>
          <a:ext cx="727160" cy="26413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22</a:t>
          </a:r>
          <a:endParaRPr lang="tr-TR" sz="1100" b="1" dirty="0">
            <a:solidFill>
              <a:srgbClr val="506F56"/>
            </a:solidFill>
            <a:latin typeface="Century Gothic" panose="020B0502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0.00648</cdr:x>
      <cdr:y>0.01966</cdr:y>
    </cdr:from>
    <cdr:to>
      <cdr:x>0.05736</cdr:x>
      <cdr:y>0.14464</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0283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0.00648</cdr:x>
      <cdr:y>0.01814</cdr:y>
    </cdr:from>
    <cdr:to>
      <cdr:x>0.05736</cdr:x>
      <cdr:y>0.14897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30011"/>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0.00648</cdr:x>
      <cdr:y>0.01353</cdr:y>
    </cdr:from>
    <cdr:to>
      <cdr:x>0.05736</cdr:x>
      <cdr:y>0.11821</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162E6BDF-1B85-4D11-85EC-784973B796C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9723"/>
          <a:ext cx="250586" cy="230011"/>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0.00648</cdr:x>
      <cdr:y>0.01534</cdr:y>
    </cdr:from>
    <cdr:to>
      <cdr:x>0.05736</cdr:x>
      <cdr:y>0.14032</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4901"/>
          <a:ext cx="250586" cy="2028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7.12.2022</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65503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24914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8</a:t>
            </a:fld>
            <a:endParaRPr lang="tr-TR"/>
          </a:p>
        </p:txBody>
      </p:sp>
    </p:spTree>
    <p:extLst>
      <p:ext uri="{BB962C8B-B14F-4D97-AF65-F5344CB8AC3E}">
        <p14:creationId xmlns:p14="http://schemas.microsoft.com/office/powerpoint/2010/main" val="1477837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9</a:t>
            </a:fld>
            <a:endParaRPr lang="tr-TR"/>
          </a:p>
        </p:txBody>
      </p:sp>
    </p:spTree>
    <p:extLst>
      <p:ext uri="{BB962C8B-B14F-4D97-AF65-F5344CB8AC3E}">
        <p14:creationId xmlns:p14="http://schemas.microsoft.com/office/powerpoint/2010/main" val="3952879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10</a:t>
            </a:fld>
            <a:endParaRPr lang="tr-TR"/>
          </a:p>
        </p:txBody>
      </p:sp>
    </p:spTree>
    <p:extLst>
      <p:ext uri="{BB962C8B-B14F-4D97-AF65-F5344CB8AC3E}">
        <p14:creationId xmlns:p14="http://schemas.microsoft.com/office/powerpoint/2010/main" val="2016470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7.12.2022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7.12.2022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7.12.2022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7.12.2022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7.12.2022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7.12.2022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7.12.2022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7.12.2022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7.12.2022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7.12.2022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7.12.2022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7.12.2022</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3.jpeg"/><Relationship Id="rId7"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7.xml"/><Relationship Id="rId11" Type="http://schemas.openxmlformats.org/officeDocument/2006/relationships/chart" Target="../charts/chart12.xml"/><Relationship Id="rId5" Type="http://schemas.openxmlformats.org/officeDocument/2006/relationships/chart" Target="../charts/chart6.xml"/><Relationship Id="rId10" Type="http://schemas.openxmlformats.org/officeDocument/2006/relationships/chart" Target="../charts/chart11.xml"/><Relationship Id="rId4" Type="http://schemas.openxmlformats.org/officeDocument/2006/relationships/chart" Target="../charts/chart5.xml"/><Relationship Id="rId9" Type="http://schemas.openxmlformats.org/officeDocument/2006/relationships/chart" Target="../charts/chart10.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3.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jp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KASIM</a:t>
            </a: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Ocak-Kasım dönemi Ağır Ticari araç pazarı, bir önceki yılın aynı dönemine göre %19 oranında arttı. Bu dönemde satılan toplam araç sayısı 32.176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Ocak-Kasım döneminde geçen yıla göre %28 oranında artarak 19.557 adet olurken, 16 ton ve üstü kamyon satışları %4 oranında artarak 7.640 adet oldu. 16 ton altı kamyon satışları da %8 oranında artarak 4.610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1245914974"/>
              </p:ext>
            </p:extLst>
          </p:nvPr>
        </p:nvGraphicFramePr>
        <p:xfrm>
          <a:off x="609600" y="3467170"/>
          <a:ext cx="5638799" cy="2840381"/>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647010" y="3503940"/>
            <a:ext cx="306859" cy="301357"/>
          </a:xfrm>
          <a:prstGeom prst="rect">
            <a:avLst/>
          </a:prstGeom>
        </p:spPr>
      </p:pic>
      <p:sp>
        <p:nvSpPr>
          <p:cNvPr id="13" name="TextBox 15">
            <a:extLst>
              <a:ext uri="{FF2B5EF4-FFF2-40B4-BE49-F238E27FC236}">
                <a16:creationId xmlns:a16="http://schemas.microsoft.com/office/drawing/2014/main" id="{E526A430-6378-4AB8-9540-46310989873B}"/>
              </a:ext>
            </a:extLst>
          </p:cNvPr>
          <p:cNvSpPr txBox="1"/>
          <p:nvPr/>
        </p:nvSpPr>
        <p:spPr>
          <a:xfrm>
            <a:off x="259897" y="6438830"/>
            <a:ext cx="6391555" cy="3631763"/>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2022 Kasım ayında bir önceki yılın Kasım ayına göre %10 artmıştır. Çekici satışları %1 azalırken 16 ton ve üstü kamyon satışları %23 artmış, 16 ton altı kamyon satışları da %22 oranında artmıştır. </a:t>
            </a:r>
          </a:p>
          <a:p>
            <a:pPr>
              <a:spcAft>
                <a:spcPts val="600"/>
              </a:spcAft>
            </a:pPr>
            <a:r>
              <a:rPr lang="tr-TR" sz="1400" dirty="0">
                <a:latin typeface="Century Gothic" panose="020B0502020202020204" pitchFamily="34" charset="0"/>
                <a:ea typeface="Verdana" panose="020B0604030504040204" pitchFamily="34" charset="0"/>
              </a:rPr>
              <a:t>2022 yılı Kasım ayı Ağır Ticari araç pazarı 2021 yılı Kasım ayına göre %10  artarak 3.614 adet oldu.</a:t>
            </a:r>
          </a:p>
          <a:p>
            <a:pPr>
              <a:spcAft>
                <a:spcPts val="600"/>
              </a:spcAft>
            </a:pPr>
            <a:r>
              <a:rPr lang="tr-TR" sz="1400" dirty="0">
                <a:latin typeface="Century Gothic" panose="020B0502020202020204" pitchFamily="34" charset="0"/>
                <a:ea typeface="Verdana" panose="020B0604030504040204" pitchFamily="34" charset="0"/>
              </a:rPr>
              <a:t>2022 yılı Kasım ayında Çekici satışları bir önceki yılın aynı ayına göre %1 oranında azalarak 1.885 adet, 16 ton ve üstü Kamyon satışları %23 oranında artarak 1.122 adet ve 16 ton altı kamyon satışları da %22 oranında artarak 607 adet oldu.</a:t>
            </a:r>
            <a:endParaRPr lang="tr-TR" sz="1400" b="1" dirty="0">
              <a:latin typeface="Century Gothic" panose="020B0502020202020204" pitchFamily="34" charset="0"/>
              <a:ea typeface="Verdana" panose="020B0604030504040204" pitchFamily="34" charset="0"/>
            </a:endParaRPr>
          </a:p>
          <a:p>
            <a:pPr>
              <a:spcAft>
                <a:spcPts val="600"/>
              </a:spcAft>
            </a:pPr>
            <a:r>
              <a:rPr lang="tr-TR" sz="1400" dirty="0">
                <a:latin typeface="Century Gothic" panose="020B0502020202020204" pitchFamily="34" charset="0"/>
                <a:ea typeface="Verdana" panose="020B0604030504040204" pitchFamily="34" charset="0"/>
              </a:rPr>
              <a:t>Ağır Ticari araç pazarı (16 ton ve üstü Kamyon/Çekici) son 10 yıllık Kasım ayı ortalama satışlarına göre %43 arttı. Çekici satışları son 10 yıllık Kasım ayı ortalama satışlarına göre %52 oranında, Kamyon satışları da %30 oranında artış gösterdi.</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935531013"/>
              </p:ext>
            </p:extLst>
          </p:nvPr>
        </p:nvGraphicFramePr>
        <p:xfrm>
          <a:off x="312420" y="3904074"/>
          <a:ext cx="6233160" cy="27177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2068471019"/>
              </p:ext>
            </p:extLst>
          </p:nvPr>
        </p:nvGraphicFramePr>
        <p:xfrm>
          <a:off x="312420" y="6779406"/>
          <a:ext cx="6233160" cy="2761309"/>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397338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22" t="-1" r="9489" b="51994"/>
          <a:stretch/>
        </p:blipFill>
        <p:spPr>
          <a:xfrm>
            <a:off x="372303" y="6850373"/>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0" name="Chart 14">
            <a:extLst>
              <a:ext uri="{FF2B5EF4-FFF2-40B4-BE49-F238E27FC236}">
                <a16:creationId xmlns:a16="http://schemas.microsoft.com/office/drawing/2014/main" id="{6E667C07-9811-41A0-87EB-5D4C8F44B9C2}"/>
              </a:ext>
            </a:extLst>
          </p:cNvPr>
          <p:cNvGraphicFramePr/>
          <p:nvPr>
            <p:extLst>
              <p:ext uri="{D42A27DB-BD31-4B8C-83A1-F6EECF244321}">
                <p14:modId xmlns:p14="http://schemas.microsoft.com/office/powerpoint/2010/main" val="2099058764"/>
              </p:ext>
            </p:extLst>
          </p:nvPr>
        </p:nvGraphicFramePr>
        <p:xfrm>
          <a:off x="312422" y="986489"/>
          <a:ext cx="6233158" cy="2639465"/>
        </p:xfrm>
        <a:graphic>
          <a:graphicData uri="http://schemas.openxmlformats.org/drawingml/2006/chart">
            <c:chart xmlns:c="http://schemas.openxmlformats.org/drawingml/2006/chart" xmlns:r="http://schemas.openxmlformats.org/officeDocument/2006/relationships" r:id="rId8"/>
          </a:graphicData>
        </a:graphic>
      </p:graphicFrame>
      <p:pic>
        <p:nvPicPr>
          <p:cNvPr id="15" name="Picture 67" descr="A close up of a sign&#10;&#10;Description automatically generated">
            <a:extLst>
              <a:ext uri="{FF2B5EF4-FFF2-40B4-BE49-F238E27FC236}">
                <a16:creationId xmlns:a16="http://schemas.microsoft.com/office/drawing/2014/main" id="{CE5C9135-1DFC-422C-B0CD-4B64AF36F7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1042260"/>
            <a:ext cx="317153" cy="311466"/>
          </a:xfrm>
          <a:prstGeom prst="rect">
            <a:avLst/>
          </a:prstGeom>
        </p:spPr>
      </p:pic>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Ocak-Kasım dönemi Semi-Treyler araç pazarı, bir önceki yılın aynı dönemine göre %22 oranında arttı. Satış adedi ise 11.968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406232"/>
            <a:ext cx="653218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2022 yılı Ekim ayında bir önceki yılın Ekim ayına göre %84 oranında artarak 1.885 adet olarak gerçekleşti.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2336873880"/>
              </p:ext>
            </p:extLst>
          </p:nvPr>
        </p:nvGraphicFramePr>
        <p:xfrm>
          <a:off x="892736" y="1609912"/>
          <a:ext cx="4899721" cy="18181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991876267"/>
              </p:ext>
            </p:extLst>
          </p:nvPr>
        </p:nvGraphicFramePr>
        <p:xfrm>
          <a:off x="858529" y="5613536"/>
          <a:ext cx="4925042" cy="17580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2627863266"/>
              </p:ext>
            </p:extLst>
          </p:nvPr>
        </p:nvGraphicFramePr>
        <p:xfrm>
          <a:off x="867415" y="7622707"/>
          <a:ext cx="4925042" cy="21971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 name="Grafik 1">
            <a:extLst>
              <a:ext uri="{FF2B5EF4-FFF2-40B4-BE49-F238E27FC236}">
                <a16:creationId xmlns:a16="http://schemas.microsoft.com/office/drawing/2014/main" id="{A1767B6D-56BE-0569-A849-F75DB7206208}"/>
              </a:ext>
            </a:extLst>
          </p:cNvPr>
          <p:cNvGraphicFramePr/>
          <p:nvPr>
            <p:extLst>
              <p:ext uri="{D42A27DB-BD31-4B8C-83A1-F6EECF244321}">
                <p14:modId xmlns:p14="http://schemas.microsoft.com/office/powerpoint/2010/main" val="804447544"/>
              </p:ext>
            </p:extLst>
          </p:nvPr>
        </p:nvGraphicFramePr>
        <p:xfrm>
          <a:off x="1169038" y="1713006"/>
          <a:ext cx="4519921" cy="173202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Grafik 9">
            <a:extLst>
              <a:ext uri="{FF2B5EF4-FFF2-40B4-BE49-F238E27FC236}">
                <a16:creationId xmlns:a16="http://schemas.microsoft.com/office/drawing/2014/main" id="{0C61F2A3-4F25-45E9-8127-9EB589EB8069}"/>
              </a:ext>
            </a:extLst>
          </p:cNvPr>
          <p:cNvGraphicFramePr>
            <a:graphicFrameLocks/>
          </p:cNvGraphicFramePr>
          <p:nvPr>
            <p:extLst>
              <p:ext uri="{D42A27DB-BD31-4B8C-83A1-F6EECF244321}">
                <p14:modId xmlns:p14="http://schemas.microsoft.com/office/powerpoint/2010/main" val="1611277669"/>
              </p:ext>
            </p:extLst>
          </p:nvPr>
        </p:nvGraphicFramePr>
        <p:xfrm>
          <a:off x="858529" y="3893834"/>
          <a:ext cx="4925041" cy="1623441"/>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 name="Grafik 2">
            <a:extLst>
              <a:ext uri="{FF2B5EF4-FFF2-40B4-BE49-F238E27FC236}">
                <a16:creationId xmlns:a16="http://schemas.microsoft.com/office/drawing/2014/main" id="{7B1988C2-87E3-9DD1-F1F9-536D305077A5}"/>
              </a:ext>
            </a:extLst>
          </p:cNvPr>
          <p:cNvGraphicFramePr/>
          <p:nvPr>
            <p:extLst>
              <p:ext uri="{D42A27DB-BD31-4B8C-83A1-F6EECF244321}">
                <p14:modId xmlns:p14="http://schemas.microsoft.com/office/powerpoint/2010/main" val="205574533"/>
              </p:ext>
            </p:extLst>
          </p:nvPr>
        </p:nvGraphicFramePr>
        <p:xfrm>
          <a:off x="966479" y="4089266"/>
          <a:ext cx="4925041" cy="149037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 name="Grafik 3">
            <a:extLst>
              <a:ext uri="{FF2B5EF4-FFF2-40B4-BE49-F238E27FC236}">
                <a16:creationId xmlns:a16="http://schemas.microsoft.com/office/drawing/2014/main" id="{B5A8B2D2-0195-5DCC-50D5-56789A626F3A}"/>
              </a:ext>
            </a:extLst>
          </p:cNvPr>
          <p:cNvGraphicFramePr/>
          <p:nvPr>
            <p:extLst>
              <p:ext uri="{D42A27DB-BD31-4B8C-83A1-F6EECF244321}">
                <p14:modId xmlns:p14="http://schemas.microsoft.com/office/powerpoint/2010/main" val="12267858"/>
              </p:ext>
            </p:extLst>
          </p:nvPr>
        </p:nvGraphicFramePr>
        <p:xfrm>
          <a:off x="892736" y="5971188"/>
          <a:ext cx="4925041" cy="1490379"/>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6" name="Grafik 5">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3180047591"/>
              </p:ext>
            </p:extLst>
          </p:nvPr>
        </p:nvGraphicFramePr>
        <p:xfrm>
          <a:off x="892735" y="7622707"/>
          <a:ext cx="4925042" cy="2283294"/>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16462" y="934244"/>
            <a:ext cx="6425075"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entury Gothic" panose="020B0502020202020204" pitchFamily="34" charset="0"/>
                <a:ea typeface="Verdana" panose="020B0604030504040204" pitchFamily="34" charset="0"/>
              </a:rPr>
              <a:t>Genel Ekonomik</a:t>
            </a:r>
            <a:r>
              <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2285732"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155574" y="6928262"/>
            <a:ext cx="2030413" cy="2593018"/>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ve TÜİK verilerine göre göre TÜFE'deki (2003=100) değişim 2022 yılı Kasım ayında bir önceki aya göre %2,88, bir önceki yılın Aralık ayına göre %62,35, bir önceki yılın aynı ayına göre %84,39 ve on iki aylık Ort. göre %70,36 olarak gerçekleşmiştir.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3" name="Metin kutusu 12"/>
          <p:cNvSpPr txBox="1"/>
          <p:nvPr/>
        </p:nvSpPr>
        <p:spPr>
          <a:xfrm>
            <a:off x="155575" y="1439661"/>
            <a:ext cx="6638222" cy="201593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PMI VE İLİŞKİLİ TEMEL VERİLER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İstanbul Sanayi Odası ve S&amp;P Global’den elde edilen son PMI® anket verileri Türk imalat sektöründe ivme kaybı sürmektedir. Ekim ayında 46,4 olan manşet PMI, Kasım’da 45,7’ye gerilemiş ve böylece üst üste dokuzuncu ay eşik değer </a:t>
            </a:r>
          </a:p>
          <a:p>
            <a:r>
              <a:rPr lang="tr-TR" sz="1250" dirty="0">
                <a:latin typeface="Century Gothic" panose="020B0502020202020204" pitchFamily="34" charset="0"/>
                <a:ea typeface="Calibri" panose="020F0502020204030204" pitchFamily="34" charset="0"/>
                <a:cs typeface="Times New Roman" panose="02020603050405020304" pitchFamily="18" charset="0"/>
              </a:rPr>
              <a:t>50’nin altında kalmıştır. Böylece üretim  ve yeni siparişlerdeki düşüş devam etmiştir. Diğer yandan girdi maliyetleri enflasyonu keskin yavaşlama kaydetmiş ve girdi fiyatlarındaki artış son üç yılın en düşük hızında gerçekleşmiştir.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verilerine göre ülke ekonomisinin üçüncü çeyrekte sektörlere göre büyüme verileri aşağıdaki grafikte gösterilmiştir. </a:t>
            </a:r>
          </a:p>
        </p:txBody>
      </p:sp>
      <p:pic>
        <p:nvPicPr>
          <p:cNvPr id="12" name="Resim 11"/>
          <p:cNvPicPr>
            <a:picLocks noChangeAspect="1"/>
          </p:cNvPicPr>
          <p:nvPr/>
        </p:nvPicPr>
        <p:blipFill>
          <a:blip r:embed="rId4"/>
          <a:stretch>
            <a:fillRect/>
          </a:stretch>
        </p:blipFill>
        <p:spPr>
          <a:xfrm>
            <a:off x="256198" y="3455597"/>
            <a:ext cx="6004390" cy="3394481"/>
          </a:xfrm>
          <a:prstGeom prst="rect">
            <a:avLst/>
          </a:prstGeom>
        </p:spPr>
      </p:pic>
      <p:pic>
        <p:nvPicPr>
          <p:cNvPr id="16" name="Resim 15"/>
          <p:cNvPicPr>
            <a:picLocks noChangeAspect="1"/>
          </p:cNvPicPr>
          <p:nvPr/>
        </p:nvPicPr>
        <p:blipFill>
          <a:blip r:embed="rId5"/>
          <a:stretch>
            <a:fillRect/>
          </a:stretch>
        </p:blipFill>
        <p:spPr>
          <a:xfrm>
            <a:off x="2127857" y="7159024"/>
            <a:ext cx="4513680" cy="2291208"/>
          </a:xfrm>
          <a:prstGeom prst="rect">
            <a:avLst/>
          </a:prstGeom>
        </p:spPr>
      </p:pic>
    </p:spTree>
    <p:extLst>
      <p:ext uri="{BB962C8B-B14F-4D97-AF65-F5344CB8AC3E}">
        <p14:creationId xmlns:p14="http://schemas.microsoft.com/office/powerpoint/2010/main" val="823553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p:cNvSpPr txBox="1"/>
          <p:nvPr/>
        </p:nvSpPr>
        <p:spPr>
          <a:xfrm>
            <a:off x="321623" y="4100537"/>
            <a:ext cx="6304654" cy="253916"/>
          </a:xfrm>
          <a:prstGeom prst="rect">
            <a:avLst/>
          </a:prstGeom>
          <a:noFill/>
        </p:spPr>
        <p:txBody>
          <a:bodyPr wrap="square" rtlCol="0">
            <a:spAutoFit/>
          </a:bodyPr>
          <a:lstStyle/>
          <a:p>
            <a:r>
              <a:rPr lang="tr-TR" sz="1050" b="1" dirty="0">
                <a:latin typeface="Century Gothic" panose="020B0502020202020204" pitchFamily="34" charset="0"/>
                <a:ea typeface="Calibri" panose="020F0502020204030204" pitchFamily="34" charset="0"/>
                <a:cs typeface="Times New Roman" panose="02020603050405020304" pitchFamily="18" charset="0"/>
              </a:rPr>
              <a:t> İhracat gelişim hızı, Ekim 2022                                İthalat gelişim hızı, Ekim 2022</a:t>
            </a:r>
            <a:endParaRPr lang="tr-TR" sz="10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11" name="Metin kutusu 10"/>
          <p:cNvSpPr txBox="1"/>
          <p:nvPr/>
        </p:nvSpPr>
        <p:spPr>
          <a:xfrm>
            <a:off x="321623" y="265140"/>
            <a:ext cx="6485823"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a:t>
            </a:r>
            <a:br>
              <a:rPr lang="tr-TR" sz="1250" dirty="0">
                <a:latin typeface="Century Gothic" panose="020B0502020202020204" pitchFamily="34" charset="0"/>
                <a:ea typeface="Calibri" panose="020F0502020204030204" pitchFamily="34" charset="0"/>
                <a:cs typeface="Times New Roman" panose="02020603050405020304" pitchFamily="18" charset="0"/>
              </a:rPr>
            </a:br>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ve Türkiye Cumhuriyet Merkez Bankası işbirliği ile yürütülen tüketici eğilim anketi sonuçlarından hesaplanan mevsim etkilerinden arındırılmış tüketici güven endeksi, Kasım ayında bir önceki aya göre %0,6 oranında arttı; Ekim ayında 76,2 olan endeks, Kasım ayında 76,6 oldu.</a:t>
            </a:r>
          </a:p>
        </p:txBody>
      </p:sp>
      <p:pic>
        <p:nvPicPr>
          <p:cNvPr id="2" name="Resim 1"/>
          <p:cNvPicPr>
            <a:picLocks noChangeAspect="1"/>
          </p:cNvPicPr>
          <p:nvPr/>
        </p:nvPicPr>
        <p:blipFill>
          <a:blip r:embed="rId2"/>
          <a:stretch>
            <a:fillRect/>
          </a:stretch>
        </p:blipFill>
        <p:spPr>
          <a:xfrm>
            <a:off x="311653" y="1426891"/>
            <a:ext cx="5567653" cy="2566030"/>
          </a:xfrm>
          <a:prstGeom prst="rect">
            <a:avLst/>
          </a:prstGeom>
        </p:spPr>
      </p:pic>
      <p:pic>
        <p:nvPicPr>
          <p:cNvPr id="3" name="Resim 2"/>
          <p:cNvPicPr>
            <a:picLocks noChangeAspect="1"/>
          </p:cNvPicPr>
          <p:nvPr/>
        </p:nvPicPr>
        <p:blipFill>
          <a:blip r:embed="rId3"/>
          <a:stretch>
            <a:fillRect/>
          </a:stretch>
        </p:blipFill>
        <p:spPr>
          <a:xfrm>
            <a:off x="0" y="4354453"/>
            <a:ext cx="6039838" cy="2068437"/>
          </a:xfrm>
          <a:prstGeom prst="rect">
            <a:avLst/>
          </a:prstGeom>
        </p:spPr>
      </p:pic>
      <p:sp>
        <p:nvSpPr>
          <p:cNvPr id="9" name="Metin kutusu 8"/>
          <p:cNvSpPr txBox="1"/>
          <p:nvPr/>
        </p:nvSpPr>
        <p:spPr>
          <a:xfrm>
            <a:off x="196483" y="6257354"/>
            <a:ext cx="6523832"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İŞSİZLİK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a:t>
            </a:r>
            <a:r>
              <a:rPr lang="tr-TR" sz="1250" dirty="0" err="1">
                <a:latin typeface="Century Gothic" panose="020B0502020202020204" pitchFamily="34" charset="0"/>
                <a:ea typeface="Calibri" panose="020F0502020204030204" pitchFamily="34" charset="0"/>
                <a:cs typeface="Times New Roman" panose="02020603050405020304" pitchFamily="18" charset="0"/>
              </a:rPr>
              <a:t>Hanehalkı</a:t>
            </a:r>
            <a:r>
              <a:rPr lang="tr-TR" sz="1250" dirty="0">
                <a:latin typeface="Century Gothic" panose="020B0502020202020204" pitchFamily="34" charset="0"/>
                <a:ea typeface="Calibri" panose="020F0502020204030204" pitchFamily="34" charset="0"/>
                <a:cs typeface="Times New Roman" panose="02020603050405020304" pitchFamily="18" charset="0"/>
              </a:rPr>
              <a:t> İşgücü Araştırması sonuçlarına göre; 15 ve daha yukarı yaştaki kişilerde işsiz sayısı 2022 yılı Eylül ayında bir önceki aya göre 120 bin kişi artarak 3 milyon 482 bin kişi olmuştur. İşsizlik oranı ise 0,3 puanlık artış ile %10,1 seviyesinde gerçekleşmiştir.  </a:t>
            </a:r>
          </a:p>
        </p:txBody>
      </p:sp>
      <p:pic>
        <p:nvPicPr>
          <p:cNvPr id="7" name="Resim 6"/>
          <p:cNvPicPr>
            <a:picLocks noChangeAspect="1"/>
          </p:cNvPicPr>
          <p:nvPr/>
        </p:nvPicPr>
        <p:blipFill>
          <a:blip r:embed="rId4"/>
          <a:stretch>
            <a:fillRect/>
          </a:stretch>
        </p:blipFill>
        <p:spPr>
          <a:xfrm>
            <a:off x="374333" y="7408069"/>
            <a:ext cx="6109333" cy="1994517"/>
          </a:xfrm>
          <a:prstGeom prst="rect">
            <a:avLst/>
          </a:prstGeom>
        </p:spPr>
      </p:pic>
    </p:spTree>
    <p:extLst>
      <p:ext uri="{BB962C8B-B14F-4D97-AF65-F5344CB8AC3E}">
        <p14:creationId xmlns:p14="http://schemas.microsoft.com/office/powerpoint/2010/main" val="2879350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1561564623"/>
              </p:ext>
            </p:extLst>
          </p:nvPr>
        </p:nvGraphicFramePr>
        <p:xfrm>
          <a:off x="150840" y="1866872"/>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198178" y="1917548"/>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a:extLst>
              <a:ext uri="{FF2B5EF4-FFF2-40B4-BE49-F238E27FC236}">
                <a16:creationId xmlns:a16="http://schemas.microsoft.com/office/drawing/2014/main" id="{547FFF58-1611-ACEF-EF88-C52F65653C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851190"/>
            <a:ext cx="6858000" cy="2186862"/>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6" y="805773"/>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317082427"/>
              </p:ext>
            </p:extLst>
          </p:nvPr>
        </p:nvGraphicFramePr>
        <p:xfrm>
          <a:off x="317387" y="1614673"/>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(KASIM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849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879</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316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316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272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272</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103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103</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1175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170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1345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245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245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259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259</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195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2370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1244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3614</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8" name="Table 4">
            <a:extLst>
              <a:ext uri="{FF2B5EF4-FFF2-40B4-BE49-F238E27FC236}">
                <a16:creationId xmlns:a16="http://schemas.microsoft.com/office/drawing/2014/main" id="{F80B7DC3-B89F-49D2-9D53-759EDE5FB97E}"/>
              </a:ext>
            </a:extLst>
          </p:cNvPr>
          <p:cNvGraphicFramePr>
            <a:graphicFrameLocks noGrp="1"/>
          </p:cNvGraphicFramePr>
          <p:nvPr>
            <p:extLst>
              <p:ext uri="{D42A27DB-BD31-4B8C-83A1-F6EECF244321}">
                <p14:modId xmlns:p14="http://schemas.microsoft.com/office/powerpoint/2010/main" val="1617287726"/>
              </p:ext>
            </p:extLst>
          </p:nvPr>
        </p:nvGraphicFramePr>
        <p:xfrm>
          <a:off x="317386" y="5832095"/>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(OCAK-KASIM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7319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7319</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2533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2533</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2908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2908</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2035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2035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10889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1096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11985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2080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2080</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1672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1672</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1275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1275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20741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11066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31807</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afik 6">
            <a:extLst>
              <a:ext uri="{FF2B5EF4-FFF2-40B4-BE49-F238E27FC236}">
                <a16:creationId xmlns:a16="http://schemas.microsoft.com/office/drawing/2014/main" id="{92515C5F-20E8-6B9A-A268-394C3D078B9A}"/>
              </a:ext>
            </a:extLst>
          </p:cNvPr>
          <p:cNvGraphicFramePr>
            <a:graphicFrameLocks/>
          </p:cNvGraphicFramePr>
          <p:nvPr>
            <p:extLst>
              <p:ext uri="{D42A27DB-BD31-4B8C-83A1-F6EECF244321}">
                <p14:modId xmlns:p14="http://schemas.microsoft.com/office/powerpoint/2010/main" val="1552302196"/>
              </p:ext>
            </p:extLst>
          </p:nvPr>
        </p:nvGraphicFramePr>
        <p:xfrm>
          <a:off x="64008" y="1812872"/>
          <a:ext cx="6729984" cy="4789405"/>
        </p:xfrm>
        <a:graphic>
          <a:graphicData uri="http://schemas.openxmlformats.org/drawingml/2006/chart">
            <c:chart xmlns:c="http://schemas.openxmlformats.org/drawingml/2006/chart" xmlns:r="http://schemas.openxmlformats.org/officeDocument/2006/relationships" r:id="rId3"/>
          </a:graphicData>
        </a:graphic>
      </p:graphicFrame>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pic>
        <p:nvPicPr>
          <p:cNvPr id="10" name="Resim 9">
            <a:extLst>
              <a:ext uri="{FF2B5EF4-FFF2-40B4-BE49-F238E27FC236}">
                <a16:creationId xmlns:a16="http://schemas.microsoft.com/office/drawing/2014/main" id="{E4AC40F0-70EE-CC90-281D-8684E54B27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7302373"/>
            <a:ext cx="6858000" cy="1049075"/>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1442912650"/>
              </p:ext>
            </p:extLst>
          </p:nvPr>
        </p:nvGraphicFramePr>
        <p:xfrm>
          <a:off x="266640" y="1525158"/>
          <a:ext cx="6324713" cy="4017792"/>
        </p:xfrm>
        <a:graphic>
          <a:graphicData uri="http://schemas.openxmlformats.org/drawingml/2006/table">
            <a:tbl>
              <a:tblPr/>
              <a:tblGrid>
                <a:gridCol w="1768388">
                  <a:extLst>
                    <a:ext uri="{9D8B030D-6E8A-4147-A177-3AD203B41FA5}">
                      <a16:colId xmlns:a16="http://schemas.microsoft.com/office/drawing/2014/main" val="3575480647"/>
                    </a:ext>
                  </a:extLst>
                </a:gridCol>
                <a:gridCol w="1092220">
                  <a:extLst>
                    <a:ext uri="{9D8B030D-6E8A-4147-A177-3AD203B41FA5}">
                      <a16:colId xmlns:a16="http://schemas.microsoft.com/office/drawing/2014/main" val="328010473"/>
                    </a:ext>
                  </a:extLst>
                </a:gridCol>
                <a:gridCol w="896112">
                  <a:extLst>
                    <a:ext uri="{9D8B030D-6E8A-4147-A177-3AD203B41FA5}">
                      <a16:colId xmlns:a16="http://schemas.microsoft.com/office/drawing/2014/main" val="488796281"/>
                    </a:ext>
                  </a:extLst>
                </a:gridCol>
                <a:gridCol w="877824">
                  <a:extLst>
                    <a:ext uri="{9D8B030D-6E8A-4147-A177-3AD203B41FA5}">
                      <a16:colId xmlns:a16="http://schemas.microsoft.com/office/drawing/2014/main" val="3504982965"/>
                    </a:ext>
                  </a:extLst>
                </a:gridCol>
                <a:gridCol w="768096">
                  <a:extLst>
                    <a:ext uri="{9D8B030D-6E8A-4147-A177-3AD203B41FA5}">
                      <a16:colId xmlns:a16="http://schemas.microsoft.com/office/drawing/2014/main" val="1004929445"/>
                    </a:ext>
                  </a:extLst>
                </a:gridCol>
                <a:gridCol w="922073">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(KASIM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KOLUMAN</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KRONE</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SCHMITZ</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TIRSAN</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TOPLAM</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a:effectLst/>
                          <a:latin typeface="Century Gothic" panose="020B0502020202020204" pitchFamily="34" charset="0"/>
                        </a:rPr>
                        <a:t>TENTELİ/PERDELİ</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189</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173</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143</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4573</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1078</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a:effectLst/>
                          <a:latin typeface="Century Gothic" panose="020B0502020202020204" pitchFamily="34" charset="0"/>
                        </a:rPr>
                        <a:t>KUTU TİPİ</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10</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10</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a:effectLst/>
                          <a:latin typeface="Century Gothic" panose="020B0502020202020204" pitchFamily="34" charset="0"/>
                        </a:rPr>
                        <a:t>FRİGORİFİK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57</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192</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29</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278</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a:effectLst/>
                          <a:latin typeface="Century Gothic" panose="020B0502020202020204" pitchFamily="34" charset="0"/>
                        </a:rPr>
                        <a:t>PLATFORM</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45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438</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29</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112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a:effectLst/>
                          <a:latin typeface="Century Gothic" panose="020B0502020202020204" pitchFamily="34" charset="0"/>
                        </a:rPr>
                        <a:t>SASİ ARAÇLAR</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22</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a:effectLst/>
                          <a:latin typeface="Century Gothic" panose="020B0502020202020204" pitchFamily="34" charset="0"/>
                        </a:rPr>
                        <a:t>DÖKME YÜK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11</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11</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a:effectLst/>
                          <a:latin typeface="Century Gothic" panose="020B0502020202020204" pitchFamily="34" charset="0"/>
                        </a:rPr>
                        <a:t>SIVI YÜK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18</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19</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a:effectLst/>
                          <a:latin typeface="Century Gothic" panose="020B0502020202020204" pitchFamily="34" charset="0"/>
                        </a:rPr>
                        <a:t>ÖZEL</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2</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235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268</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335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694</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1532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494588" y="739429"/>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5" name="İçerik Yer Tutucusu 27">
            <a:extLst>
              <a:ext uri="{FF2B5EF4-FFF2-40B4-BE49-F238E27FC236}">
                <a16:creationId xmlns:a16="http://schemas.microsoft.com/office/drawing/2014/main" id="{46F9A743-A5FD-4597-96A4-A5C07E99FAEC}"/>
              </a:ext>
            </a:extLst>
          </p:cNvPr>
          <p:cNvGraphicFramePr>
            <a:graphicFrameLocks/>
          </p:cNvGraphicFramePr>
          <p:nvPr>
            <p:extLst>
              <p:ext uri="{D42A27DB-BD31-4B8C-83A1-F6EECF244321}">
                <p14:modId xmlns:p14="http://schemas.microsoft.com/office/powerpoint/2010/main" val="866858540"/>
              </p:ext>
            </p:extLst>
          </p:nvPr>
        </p:nvGraphicFramePr>
        <p:xfrm>
          <a:off x="266640" y="5671585"/>
          <a:ext cx="6324713" cy="3999721"/>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850361">
                  <a:extLst>
                    <a:ext uri="{9D8B030D-6E8A-4147-A177-3AD203B41FA5}">
                      <a16:colId xmlns:a16="http://schemas.microsoft.com/office/drawing/2014/main" val="488796281"/>
                    </a:ext>
                  </a:extLst>
                </a:gridCol>
                <a:gridCol w="859536">
                  <a:extLst>
                    <a:ext uri="{9D8B030D-6E8A-4147-A177-3AD203B41FA5}">
                      <a16:colId xmlns:a16="http://schemas.microsoft.com/office/drawing/2014/main" val="3504982965"/>
                    </a:ext>
                  </a:extLst>
                </a:gridCol>
                <a:gridCol w="749808">
                  <a:extLst>
                    <a:ext uri="{9D8B030D-6E8A-4147-A177-3AD203B41FA5}">
                      <a16:colId xmlns:a16="http://schemas.microsoft.com/office/drawing/2014/main" val="1004929445"/>
                    </a:ext>
                  </a:extLst>
                </a:gridCol>
                <a:gridCol w="922073">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(OCAK-KASIM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KOLUMAN</a:t>
                      </a:r>
                      <a:endParaRPr lang="tr-TR" sz="1400" b="1" i="0" u="none" strike="noStrike" dirty="0">
                        <a:effectLst/>
                        <a:latin typeface="Century Gothic" panose="020B0502020202020204" pitchFamily="34" charset="0"/>
                      </a:endParaRP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KRONE</a:t>
                      </a:r>
                      <a:endParaRPr lang="tr-TR" sz="1400" b="1" i="0" u="none" strike="noStrike" dirty="0">
                        <a:effectLst/>
                        <a:latin typeface="Century Gothic" panose="020B0502020202020204" pitchFamily="34" charset="0"/>
                      </a:endParaRP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SCHMITZ</a:t>
                      </a:r>
                      <a:endParaRPr lang="tr-TR" sz="1400" b="1" i="0" u="none" strike="noStrike" dirty="0">
                        <a:effectLst/>
                        <a:latin typeface="Century Gothic" panose="020B0502020202020204" pitchFamily="34" charset="0"/>
                      </a:endParaRP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a:effectLst/>
                          <a:latin typeface="Century Gothic" panose="020B0502020202020204" pitchFamily="34" charset="0"/>
                        </a:rPr>
                        <a:t>T</a:t>
                      </a:r>
                      <a:r>
                        <a:rPr lang="tr-TR" sz="1400" b="1" i="0" u="none" strike="noStrike" kern="1200">
                          <a:solidFill>
                            <a:schemeClr val="tx1"/>
                          </a:solidFill>
                          <a:effectLst/>
                          <a:latin typeface="Century Gothic" panose="020B0502020202020204" pitchFamily="34" charset="0"/>
                          <a:ea typeface="+mn-ea"/>
                          <a:cs typeface="+mn-cs"/>
                        </a:rPr>
                        <a:t>OPLAM</a:t>
                      </a:r>
                      <a:endParaRPr lang="tr-TR" sz="1400" b="1" i="0" u="none" strike="noStrike" kern="1200" dirty="0">
                        <a:solidFill>
                          <a:schemeClr val="tx1"/>
                        </a:solidFill>
                        <a:effectLst/>
                        <a:latin typeface="Century Gothic" panose="020B0502020202020204" pitchFamily="34" charset="0"/>
                        <a:ea typeface="+mn-ea"/>
                        <a:cs typeface="+mn-cs"/>
                      </a:endParaRP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a:effectLst/>
                          <a:latin typeface="Century Gothic" panose="020B0502020202020204" pitchFamily="34" charset="0"/>
                        </a:rPr>
                        <a:t>TENTELİ/PERDELİ</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1310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1245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1286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4427</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8268</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a:effectLst/>
                          <a:latin typeface="Century Gothic" panose="020B0502020202020204" pitchFamily="34" charset="0"/>
                        </a:rPr>
                        <a:t>KUTU TİPİ</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112</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1012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a:effectLst/>
                          <a:latin typeface="Century Gothic" panose="020B0502020202020204" pitchFamily="34" charset="0"/>
                        </a:rPr>
                        <a:t>FRİGORİFİK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166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1386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200</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1752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a:effectLst/>
                          <a:latin typeface="Century Gothic" panose="020B0502020202020204" pitchFamily="34" charset="0"/>
                        </a:rPr>
                        <a:t>PLATFORM</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375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301</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304</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980</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a:effectLst/>
                          <a:latin typeface="Century Gothic" panose="020B0502020202020204" pitchFamily="34" charset="0"/>
                        </a:rPr>
                        <a:t>SASİ ARAÇLAR</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4</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114</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118</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a:effectLst/>
                          <a:latin typeface="Century Gothic" panose="020B0502020202020204" pitchFamily="34" charset="0"/>
                        </a:rPr>
                        <a:t>DÖKME YÜK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21</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151</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172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a:effectLst/>
                          <a:latin typeface="Century Gothic" panose="020B0502020202020204" pitchFamily="34" charset="0"/>
                        </a:rPr>
                        <a:t>SIVI YÜK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4</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154</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158</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a:effectLst/>
                          <a:latin typeface="Century Gothic" panose="020B0502020202020204" pitchFamily="34" charset="0"/>
                        </a:rPr>
                        <a:t>ÖZEL</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58</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58</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1714</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1712</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2672</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5520</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11618</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46381</TotalTime>
  <Words>1250</Words>
  <Application>Microsoft Macintosh PowerPoint</Application>
  <PresentationFormat>A4 Kağıt (210x297 mm)</PresentationFormat>
  <Paragraphs>324</Paragraphs>
  <Slides>11</Slides>
  <Notes>8</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Microsoft Office User</cp:lastModifiedBy>
  <cp:revision>573</cp:revision>
  <dcterms:created xsi:type="dcterms:W3CDTF">2020-08-20T08:13:56Z</dcterms:created>
  <dcterms:modified xsi:type="dcterms:W3CDTF">2022-12-07T18:39:57Z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