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8"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34"/>
    <a:srgbClr val="D6001C"/>
    <a:srgbClr val="E35205"/>
    <a:srgbClr val="041E42"/>
    <a:srgbClr val="0FB4E1"/>
    <a:srgbClr val="E6E6E6"/>
    <a:srgbClr val="506F5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autoAdjust="0"/>
    <p:restoredTop sz="91432" autoAdjust="0"/>
  </p:normalViewPr>
  <p:slideViewPr>
    <p:cSldViewPr snapToGrid="0">
      <p:cViewPr>
        <p:scale>
          <a:sx n="60" d="100"/>
          <a:sy n="60" d="100"/>
        </p:scale>
        <p:origin x="1868" y="-40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(Ocak-Mayıs)</a:t>
            </a:r>
            <a:endParaRPr lang="tr-TR" sz="1000" b="1" dirty="0">
              <a:latin typeface="Century Gothic" panose="020B0502020202020204" pitchFamily="34" charset="0"/>
            </a:endParaRPr>
          </a:p>
        </c:rich>
      </c:tx>
      <c:layout>
        <c:manualLayout>
          <c:xMode val="edge"/>
          <c:yMode val="edge"/>
          <c:x val="0.29655804387066764"/>
          <c:y val="2.9936167604823729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473098179353E-2"/>
          <c:y val="0.186267616542275"/>
          <c:w val="0.93888888888888888"/>
          <c:h val="0.58385426979322841"/>
        </c:manualLayout>
      </c:layout>
      <c:barChart>
        <c:barDir val="col"/>
        <c:grouping val="clustered"/>
        <c:varyColors val="0"/>
        <c:ser>
          <c:idx val="0"/>
          <c:order val="0"/>
          <c:tx>
            <c:strRef>
              <c:f>Sheet1!$B$1</c:f>
              <c:strCache>
                <c:ptCount val="1"/>
                <c:pt idx="0">
                  <c:v>2020</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2033</c:v>
                </c:pt>
                <c:pt idx="1">
                  <c:v>1544</c:v>
                </c:pt>
                <c:pt idx="2">
                  <c:v>3577</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6931</c:v>
                </c:pt>
                <c:pt idx="1">
                  <c:v>3381</c:v>
                </c:pt>
                <c:pt idx="2">
                  <c:v>10312</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819480080"/>
        <c:axId val="-819480624"/>
      </c:barChart>
      <c:catAx>
        <c:axId val="-819480080"/>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819480624"/>
        <c:crosses val="autoZero"/>
        <c:auto val="1"/>
        <c:lblAlgn val="ctr"/>
        <c:lblOffset val="100"/>
        <c:noMultiLvlLbl val="0"/>
      </c:catAx>
      <c:valAx>
        <c:axId val="-819480624"/>
        <c:scaling>
          <c:orientation val="minMax"/>
        </c:scaling>
        <c:delete val="1"/>
        <c:axPos val="l"/>
        <c:numFmt formatCode="#,##0" sourceLinked="1"/>
        <c:majorTickMark val="none"/>
        <c:minorTickMark val="none"/>
        <c:tickLblPos val="nextTo"/>
        <c:crossAx val="-819480080"/>
        <c:crosses val="autoZero"/>
        <c:crossBetween val="between"/>
      </c:valAx>
      <c:spPr>
        <a:noFill/>
        <a:ln>
          <a:noFill/>
        </a:ln>
        <a:effectLst/>
      </c:spPr>
    </c:plotArea>
    <c:legend>
      <c:legendPos val="b"/>
      <c:layout>
        <c:manualLayout>
          <c:xMode val="edge"/>
          <c:yMode val="edge"/>
          <c:x val="0.26210824849644249"/>
          <c:y val="0.88760871644219597"/>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a:t>
            </a:r>
            <a:r>
              <a:rPr lang="tr-TR" sz="1100" b="1" baseline="0" dirty="0">
                <a:latin typeface="Century Gothic" panose="020B0502020202020204" pitchFamily="34" charset="0"/>
              </a:rPr>
              <a:t>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(Mayıs)</a:t>
            </a:r>
            <a:endParaRPr lang="tr-TR" sz="1100" b="1" dirty="0">
              <a:latin typeface="Century Gothic" panose="020B0502020202020204" pitchFamily="34" charset="0"/>
            </a:endParaRPr>
          </a:p>
        </c:rich>
      </c:tx>
      <c:layout>
        <c:manualLayout>
          <c:xMode val="edge"/>
          <c:yMode val="edge"/>
          <c:x val="0.33415330265868354"/>
          <c:y val="2.55416951077799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5041641007654064"/>
          <c:w val="0.93888888888888888"/>
          <c:h val="0.51970538057742777"/>
        </c:manualLayout>
      </c:layout>
      <c:barChart>
        <c:barDir val="col"/>
        <c:grouping val="clustered"/>
        <c:varyColors val="0"/>
        <c:ser>
          <c:idx val="0"/>
          <c:order val="0"/>
          <c:tx>
            <c:strRef>
              <c:f>Sheet1!$B$1</c:f>
              <c:strCache>
                <c:ptCount val="1"/>
                <c:pt idx="0">
                  <c:v>2020</c:v>
                </c:pt>
              </c:strCache>
            </c:strRef>
          </c:tx>
          <c:spPr>
            <a:solidFill>
              <a:srgbClr val="26262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431</c:v>
                </c:pt>
                <c:pt idx="1">
                  <c:v>238</c:v>
                </c:pt>
                <c:pt idx="2">
                  <c:v>669</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1501</c:v>
                </c:pt>
                <c:pt idx="1">
                  <c:v>621</c:v>
                </c:pt>
                <c:pt idx="2">
                  <c:v>2122</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819483344"/>
        <c:axId val="-819482800"/>
      </c:barChart>
      <c:catAx>
        <c:axId val="-819483344"/>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819482800"/>
        <c:crosses val="autoZero"/>
        <c:auto val="1"/>
        <c:lblAlgn val="ctr"/>
        <c:lblOffset val="100"/>
        <c:noMultiLvlLbl val="0"/>
      </c:catAx>
      <c:valAx>
        <c:axId val="-819482800"/>
        <c:scaling>
          <c:orientation val="minMax"/>
        </c:scaling>
        <c:delete val="1"/>
        <c:axPos val="l"/>
        <c:numFmt formatCode="#,##0" sourceLinked="1"/>
        <c:majorTickMark val="none"/>
        <c:minorTickMark val="none"/>
        <c:tickLblPos val="nextTo"/>
        <c:crossAx val="-819483344"/>
        <c:crosses val="autoZero"/>
        <c:crossBetween val="between"/>
      </c:valAx>
      <c:spPr>
        <a:no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(Mayıs)</a:t>
            </a:r>
            <a:endParaRPr lang="tr-TR" sz="1100" b="1" dirty="0">
              <a:latin typeface="Century Gothic" panose="020B0502020202020204" pitchFamily="34" charset="0"/>
            </a:endParaRPr>
          </a:p>
        </c:rich>
      </c:tx>
      <c:layout>
        <c:manualLayout>
          <c:xMode val="edge"/>
          <c:yMode val="edge"/>
          <c:x val="0.27384360420717585"/>
          <c:y val="2.8400980094714659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2593098845529397E-2"/>
          <c:y val="0.2409495170715235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1283</c:v>
                </c:pt>
                <c:pt idx="1">
                  <c:v>902</c:v>
                </c:pt>
                <c:pt idx="2">
                  <c:v>2185</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2021</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1501</c:v>
                </c:pt>
                <c:pt idx="1">
                  <c:v>621</c:v>
                </c:pt>
                <c:pt idx="2">
                  <c:v>2122</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819478448"/>
        <c:axId val="-819479536"/>
      </c:barChart>
      <c:catAx>
        <c:axId val="-81947844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819479536"/>
        <c:crosses val="autoZero"/>
        <c:auto val="1"/>
        <c:lblAlgn val="ctr"/>
        <c:lblOffset val="100"/>
        <c:noMultiLvlLbl val="0"/>
      </c:catAx>
      <c:valAx>
        <c:axId val="-819479536"/>
        <c:scaling>
          <c:orientation val="minMax"/>
        </c:scaling>
        <c:delete val="1"/>
        <c:axPos val="l"/>
        <c:numFmt formatCode="#,##0" sourceLinked="1"/>
        <c:majorTickMark val="none"/>
        <c:minorTickMark val="none"/>
        <c:tickLblPos val="nextTo"/>
        <c:crossAx val="-819478448"/>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endParaRPr lang="tr-TR" sz="1100" b="1" baseline="0" dirty="0">
              <a:latin typeface="Century Gothic" panose="020B0502020202020204" pitchFamily="34" charset="0"/>
            </a:endParaRPr>
          </a:p>
          <a:p>
            <a:pPr>
              <a:defRPr sz="1200" b="1">
                <a:latin typeface="Century Gothic" panose="020B0502020202020204" pitchFamily="34" charset="0"/>
              </a:defRPr>
            </a:pPr>
            <a:r>
              <a:rPr lang="tr-TR" sz="1100" b="1" baseline="0" dirty="0">
                <a:latin typeface="Century Gothic" panose="020B0502020202020204" pitchFamily="34" charset="0"/>
              </a:rPr>
              <a:t>(Mayıs vs. Ocak-Mayıs)</a:t>
            </a:r>
            <a:endParaRPr lang="tr-TR" sz="1100" b="1" dirty="0">
              <a:latin typeface="Century Gothic" panose="020B0502020202020204" pitchFamily="34" charset="0"/>
            </a:endParaRPr>
          </a:p>
        </c:rich>
      </c:tx>
      <c:layout>
        <c:manualLayout>
          <c:xMode val="edge"/>
          <c:yMode val="edge"/>
          <c:x val="0.32602558284720889"/>
          <c:y val="2.9192785014676845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4529272099967685E-2"/>
          <c:y val="0.17117906998814225"/>
          <c:w val="0.94290638365919399"/>
          <c:h val="0.60728381330672154"/>
        </c:manualLayout>
      </c:layout>
      <c:lineChart>
        <c:grouping val="standard"/>
        <c:varyColors val="0"/>
        <c:ser>
          <c:idx val="0"/>
          <c:order val="0"/>
          <c:tx>
            <c:strRef>
              <c:f>Sheet1!$A$2</c:f>
              <c:strCache>
                <c:ptCount val="1"/>
                <c:pt idx="0">
                  <c:v>Mayıs</c:v>
                </c:pt>
              </c:strCache>
            </c:strRef>
          </c:tx>
          <c:spPr>
            <a:ln w="28575" cap="rnd">
              <a:solidFill>
                <a:srgbClr val="262626"/>
              </a:solidFill>
              <a:round/>
            </a:ln>
            <a:effectLst/>
          </c:spPr>
          <c:marker>
            <c:symbol val="square"/>
            <c:size val="7"/>
            <c:spPr>
              <a:solidFill>
                <a:srgbClr val="041E42"/>
              </a:solidFill>
              <a:ln w="9525">
                <a:noFill/>
              </a:ln>
              <a:effectLst/>
            </c:spPr>
          </c:marker>
          <c:dLbls>
            <c:dLbl>
              <c:idx val="0"/>
              <c:layout>
                <c:manualLayout>
                  <c:x val="-4.0175360704353166E-2"/>
                  <c:y val="6.67263657478327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705-4E61-A077-C77456F1EBE1}"/>
                </c:ext>
              </c:extLst>
            </c:dLbl>
            <c:dLbl>
              <c:idx val="1"/>
              <c:layout>
                <c:manualLayout>
                  <c:x val="-3.4149056598700184E-2"/>
                  <c:y val="5.00447743108745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705-4E61-A077-C77456F1EBE1}"/>
                </c:ext>
              </c:extLst>
            </c:dLbl>
            <c:dLbl>
              <c:idx val="2"/>
              <c:layout>
                <c:manualLayout>
                  <c:x val="-2.6113984457829552E-2"/>
                  <c:y val="4.17039785923954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705-4E61-A077-C77456F1EBE1}"/>
                </c:ext>
              </c:extLst>
            </c:dLbl>
            <c:dLbl>
              <c:idx val="3"/>
              <c:layout>
                <c:manualLayout>
                  <c:x val="-2.0087680352176614E-2"/>
                  <c:y val="2.91927850146767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705-4E61-A077-C77456F1EBE1}"/>
                </c:ext>
              </c:extLst>
            </c:dLbl>
            <c:dLbl>
              <c:idx val="4"/>
              <c:layout>
                <c:manualLayout>
                  <c:x val="-4.2184128739570892E-2"/>
                  <c:y val="5.8385570029353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705-4E61-A077-C77456F1EBE1}"/>
                </c:ext>
              </c:extLst>
            </c:dLbl>
            <c:dLbl>
              <c:idx val="5"/>
              <c:layout>
                <c:manualLayout>
                  <c:x val="-2.0087680352176653E-2"/>
                  <c:y val="3.75335807331559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705-4E61-A077-C77456F1EBE1}"/>
                </c:ext>
              </c:extLst>
            </c:dLbl>
            <c:dLbl>
              <c:idx val="6"/>
              <c:layout>
                <c:manualLayout>
                  <c:x val="-2.008768035217658E-2"/>
                  <c:y val="3.75335807331559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705-4E61-A077-C77456F1EBE1}"/>
                </c:ext>
              </c:extLst>
            </c:dLbl>
            <c:dLbl>
              <c:idx val="7"/>
              <c:layout>
                <c:manualLayout>
                  <c:x val="-3.0131520528265017E-2"/>
                  <c:y val="4.58743764516349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705-4E61-A077-C77456F1EBE1}"/>
                </c:ext>
              </c:extLst>
            </c:dLbl>
            <c:dLbl>
              <c:idx val="8"/>
              <c:layout>
                <c:manualLayout>
                  <c:x val="-1.004384017608829E-2"/>
                  <c:y val="3.75335807331559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0D7-4A09-83C9-CD6101D725D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Sheet1!$B$2:$L$2</c:f>
              <c:numCache>
                <c:formatCode>#,##0</c:formatCode>
                <c:ptCount val="11"/>
                <c:pt idx="0">
                  <c:v>3688</c:v>
                </c:pt>
                <c:pt idx="1">
                  <c:v>2974</c:v>
                </c:pt>
                <c:pt idx="2">
                  <c:v>2792</c:v>
                </c:pt>
                <c:pt idx="3">
                  <c:v>3047</c:v>
                </c:pt>
                <c:pt idx="4">
                  <c:v>2785</c:v>
                </c:pt>
                <c:pt idx="5">
                  <c:v>2303</c:v>
                </c:pt>
                <c:pt idx="6">
                  <c:v>1631</c:v>
                </c:pt>
                <c:pt idx="7">
                  <c:v>1501</c:v>
                </c:pt>
                <c:pt idx="8">
                  <c:v>520</c:v>
                </c:pt>
                <c:pt idx="9">
                  <c:v>669</c:v>
                </c:pt>
                <c:pt idx="10">
                  <c:v>2122</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Ocak-Mayıs</c:v>
                </c:pt>
              </c:strCache>
            </c:strRef>
          </c:tx>
          <c:spPr>
            <a:ln w="28575" cap="rnd">
              <a:solidFill>
                <a:srgbClr val="E35205"/>
              </a:solidFill>
              <a:round/>
            </a:ln>
            <a:effectLst/>
          </c:spPr>
          <c:marker>
            <c:symbol val="square"/>
            <c:size val="7"/>
            <c:spPr>
              <a:solidFill>
                <a:schemeClr val="accent2"/>
              </a:solidFill>
              <a:ln w="9525">
                <a:solidFill>
                  <a:schemeClr val="accent2"/>
                </a:solidFill>
              </a:ln>
              <a:effectLst/>
            </c:spPr>
          </c:marker>
          <c:dLbls>
            <c:dLbl>
              <c:idx val="1"/>
              <c:layout>
                <c:manualLayout>
                  <c:x val="-1.004384017608829E-2"/>
                  <c:y val="-2.08519892961977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E48-4FE8-8594-80061B85DEAF}"/>
                </c:ext>
              </c:extLst>
            </c:dLbl>
            <c:dLbl>
              <c:idx val="2"/>
              <c:layout>
                <c:manualLayout>
                  <c:x val="-2.4105216422611896E-2"/>
                  <c:y val="-3.33631828739163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48-4FE8-8594-80061B85DEAF}"/>
                </c:ext>
              </c:extLst>
            </c:dLbl>
            <c:dLbl>
              <c:idx val="3"/>
              <c:layout>
                <c:manualLayout>
                  <c:x val="-4.0175360704353159E-2"/>
                  <c:y val="-7.08967636070723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E48-4FE8-8594-80061B85DEAF}"/>
                </c:ext>
              </c:extLst>
            </c:dLbl>
            <c:dLbl>
              <c:idx val="5"/>
              <c:layout>
                <c:manualLayout>
                  <c:x val="-2.0087680352176653E-2"/>
                  <c:y val="-5.4215172170114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48-4FE8-8594-80061B85DEAF}"/>
                </c:ext>
              </c:extLst>
            </c:dLbl>
            <c:dLbl>
              <c:idx val="6"/>
              <c:layout>
                <c:manualLayout>
                  <c:x val="-2.8122752493047284E-2"/>
                  <c:y val="-5.0044774310874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60-4AC8-B445-E08A8E1F2001}"/>
                </c:ext>
              </c:extLst>
            </c:dLbl>
            <c:dLbl>
              <c:idx val="8"/>
              <c:layout>
                <c:manualLayout>
                  <c:x val="-1.4061376246523606E-2"/>
                  <c:y val="-7.50671614663118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48-4FE8-8594-80061B85DEAF}"/>
                </c:ext>
              </c:extLst>
            </c:dLbl>
            <c:dLbl>
              <c:idx val="9"/>
              <c:layout>
                <c:manualLayout>
                  <c:x val="-4.4192896774788472E-2"/>
                  <c:y val="-7.08967636070724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48-4FE8-8594-80061B85DEAF}"/>
                </c:ext>
              </c:extLst>
            </c:dLbl>
            <c:dLbl>
              <c:idx val="10"/>
              <c:layout>
                <c:manualLayout>
                  <c:x val="-5.4236736950876767E-2"/>
                  <c:y val="-5.8385570029353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E48-4FE8-8594-80061B85DE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Sheet1!$B$1:$L$1</c:f>
              <c:strCache>
                <c:ptCount val="11"/>
                <c:pt idx="0">
                  <c:v>2011</c:v>
                </c:pt>
                <c:pt idx="1">
                  <c:v>2012</c:v>
                </c:pt>
                <c:pt idx="2">
                  <c:v>2013</c:v>
                </c:pt>
                <c:pt idx="3">
                  <c:v>2014</c:v>
                </c:pt>
                <c:pt idx="4">
                  <c:v>2015</c:v>
                </c:pt>
                <c:pt idx="5">
                  <c:v>2016</c:v>
                </c:pt>
                <c:pt idx="6">
                  <c:v>2017</c:v>
                </c:pt>
                <c:pt idx="7">
                  <c:v>2018</c:v>
                </c:pt>
                <c:pt idx="8">
                  <c:v>2019</c:v>
                </c:pt>
                <c:pt idx="9">
                  <c:v>2020</c:v>
                </c:pt>
                <c:pt idx="10">
                  <c:v>2021</c:v>
                </c:pt>
              </c:strCache>
            </c:strRef>
          </c:cat>
          <c:val>
            <c:numRef>
              <c:f>Sheet1!$B$3:$L$3</c:f>
              <c:numCache>
                <c:formatCode>#,##0</c:formatCode>
                <c:ptCount val="11"/>
                <c:pt idx="0">
                  <c:v>17076</c:v>
                </c:pt>
                <c:pt idx="1">
                  <c:v>12097</c:v>
                </c:pt>
                <c:pt idx="2">
                  <c:v>10570</c:v>
                </c:pt>
                <c:pt idx="3">
                  <c:v>10636</c:v>
                </c:pt>
                <c:pt idx="4">
                  <c:v>14415</c:v>
                </c:pt>
                <c:pt idx="5">
                  <c:v>7319</c:v>
                </c:pt>
                <c:pt idx="6">
                  <c:v>5783</c:v>
                </c:pt>
                <c:pt idx="7">
                  <c:v>7094</c:v>
                </c:pt>
                <c:pt idx="8">
                  <c:v>2550</c:v>
                </c:pt>
                <c:pt idx="9">
                  <c:v>3577</c:v>
                </c:pt>
                <c:pt idx="10">
                  <c:v>10312</c:v>
                </c:pt>
              </c:numCache>
            </c:numRef>
          </c:val>
          <c:smooth val="0"/>
          <c:extLst>
            <c:ext xmlns:c16="http://schemas.microsoft.com/office/drawing/2014/chart" uri="{C3380CC4-5D6E-409C-BE32-E72D297353CC}">
              <c16:uniqueId val="{00000001-CE48-4FE8-8594-80061B85DEAF}"/>
            </c:ext>
          </c:extLst>
        </c:ser>
        <c:dLbls>
          <c:dLblPos val="r"/>
          <c:showLegendKey val="0"/>
          <c:showVal val="1"/>
          <c:showCatName val="0"/>
          <c:showSerName val="0"/>
          <c:showPercent val="0"/>
          <c:showBubbleSize val="0"/>
        </c:dLbls>
        <c:marker val="1"/>
        <c:smooth val="0"/>
        <c:axId val="-819478992"/>
        <c:axId val="-819484976"/>
      </c:lineChart>
      <c:catAx>
        <c:axId val="-819478992"/>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819484976"/>
        <c:crosses val="autoZero"/>
        <c:auto val="1"/>
        <c:lblAlgn val="ctr"/>
        <c:lblOffset val="100"/>
        <c:noMultiLvlLbl val="0"/>
      </c:catAx>
      <c:valAx>
        <c:axId val="-819484976"/>
        <c:scaling>
          <c:orientation val="minMax"/>
        </c:scaling>
        <c:delete val="1"/>
        <c:axPos val="l"/>
        <c:numFmt formatCode="#,##0" sourceLinked="1"/>
        <c:majorTickMark val="none"/>
        <c:minorTickMark val="none"/>
        <c:tickLblPos val="nextTo"/>
        <c:crossAx val="-819478992"/>
        <c:crosses val="autoZero"/>
        <c:crossBetween val="between"/>
      </c:valAx>
      <c:spPr>
        <a:noFill/>
        <a:ln>
          <a:noFill/>
        </a:ln>
        <a:effectLst/>
      </c:spPr>
    </c:plotArea>
    <c:legend>
      <c:legendPos val="b"/>
      <c:layout>
        <c:manualLayout>
          <c:xMode val="edge"/>
          <c:yMode val="edge"/>
          <c:x val="0.34862374873127316"/>
          <c:y val="0.91316213685932268"/>
          <c:w val="0.3353522770176533"/>
          <c:h val="7.91288662789838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Mayıs</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2020</c:v>
                </c:pt>
                <c:pt idx="1">
                  <c:v>2021</c:v>
                </c:pt>
              </c:numCache>
            </c:numRef>
          </c:cat>
          <c:val>
            <c:numRef>
              <c:f>Sayfa2!$C$13:$D$13</c:f>
              <c:numCache>
                <c:formatCode>#,##0</c:formatCode>
                <c:ptCount val="2"/>
                <c:pt idx="0">
                  <c:v>1796</c:v>
                </c:pt>
                <c:pt idx="1">
                  <c:v>4037</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819482256"/>
        <c:axId val="-819481712"/>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591648475616753"/>
                  <c:y val="-0.28809308320672677"/>
                </c:manualLayout>
              </c:layout>
              <c:tx>
                <c:rich>
                  <a:bodyPr/>
                  <a:lstStyle/>
                  <a:p>
                    <a:r>
                      <a:rPr lang="en-US" dirty="0">
                        <a:solidFill>
                          <a:srgbClr val="2C5234"/>
                        </a:solidFill>
                      </a:rPr>
                      <a:t>+%125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2020</c:v>
                </c:pt>
                <c:pt idx="1">
                  <c:v>2021</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819483888"/>
        <c:axId val="-819484432"/>
      </c:lineChart>
      <c:catAx>
        <c:axId val="-8194822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819481712"/>
        <c:crosses val="autoZero"/>
        <c:auto val="1"/>
        <c:lblAlgn val="ctr"/>
        <c:lblOffset val="100"/>
        <c:noMultiLvlLbl val="0"/>
      </c:catAx>
      <c:valAx>
        <c:axId val="-819481712"/>
        <c:scaling>
          <c:orientation val="minMax"/>
        </c:scaling>
        <c:delete val="1"/>
        <c:axPos val="l"/>
        <c:numFmt formatCode="#,##0" sourceLinked="1"/>
        <c:majorTickMark val="out"/>
        <c:minorTickMark val="none"/>
        <c:tickLblPos val="nextTo"/>
        <c:crossAx val="-819482256"/>
        <c:crosses val="autoZero"/>
        <c:crossBetween val="between"/>
      </c:valAx>
      <c:valAx>
        <c:axId val="-819484432"/>
        <c:scaling>
          <c:orientation val="minMax"/>
        </c:scaling>
        <c:delete val="1"/>
        <c:axPos val="r"/>
        <c:numFmt formatCode="0%" sourceLinked="1"/>
        <c:majorTickMark val="out"/>
        <c:minorTickMark val="none"/>
        <c:tickLblPos val="nextTo"/>
        <c:crossAx val="-819483888"/>
        <c:crosses val="max"/>
        <c:crossBetween val="between"/>
      </c:valAx>
      <c:catAx>
        <c:axId val="-819483888"/>
        <c:scaling>
          <c:orientation val="minMax"/>
        </c:scaling>
        <c:delete val="1"/>
        <c:axPos val="t"/>
        <c:numFmt formatCode="General" sourceLinked="1"/>
        <c:majorTickMark val="out"/>
        <c:minorTickMark val="none"/>
        <c:tickLblPos val="nextTo"/>
        <c:crossAx val="-819484432"/>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Pazar Gelişimi</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(Mayıs)</a:t>
            </a:r>
          </a:p>
        </c:rich>
      </c:tx>
      <c:layout>
        <c:manualLayout>
          <c:xMode val="edge"/>
          <c:yMode val="edge"/>
          <c:x val="0.29179899213021782"/>
          <c:y val="7.6854973454776293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Sayfa2!$B$3</c:f>
              <c:strCache>
                <c:ptCount val="1"/>
                <c:pt idx="0">
                  <c:v>Nisan</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Sayfa2!$C$2:$D$2</c:f>
              <c:numCache>
                <c:formatCode>General</c:formatCode>
                <c:ptCount val="2"/>
                <c:pt idx="0">
                  <c:v>2020</c:v>
                </c:pt>
                <c:pt idx="1">
                  <c:v>2021</c:v>
                </c:pt>
              </c:numCache>
            </c:numRef>
          </c:cat>
          <c:val>
            <c:numRef>
              <c:f>Sayfa2!$C$3:$D$3</c:f>
              <c:numCache>
                <c:formatCode>#,##0</c:formatCode>
                <c:ptCount val="2"/>
                <c:pt idx="0" formatCode="General">
                  <c:v>374</c:v>
                </c:pt>
                <c:pt idx="1">
                  <c:v>905</c:v>
                </c:pt>
              </c:numCache>
            </c:numRef>
          </c:val>
          <c:extLst>
            <c:ext xmlns:c16="http://schemas.microsoft.com/office/drawing/2014/chart" uri="{C3380CC4-5D6E-409C-BE32-E72D297353CC}">
              <c16:uniqueId val="{00000000-E37F-4C61-8BA0-9E864FC10F63}"/>
            </c:ext>
          </c:extLst>
        </c:ser>
        <c:dLbls>
          <c:showLegendKey val="0"/>
          <c:showVal val="1"/>
          <c:showCatName val="0"/>
          <c:showSerName val="0"/>
          <c:showPercent val="0"/>
          <c:showBubbleSize val="0"/>
        </c:dLbls>
        <c:gapWidth val="300"/>
        <c:overlap val="-27"/>
        <c:axId val="-819481168"/>
        <c:axId val="-650082784"/>
      </c:barChart>
      <c:lineChart>
        <c:grouping val="standard"/>
        <c:varyColors val="0"/>
        <c:ser>
          <c:idx val="1"/>
          <c:order val="1"/>
          <c:tx>
            <c:strRef>
              <c:f>Sayfa2!$B$4</c:f>
              <c:strCache>
                <c:ptCount val="1"/>
                <c:pt idx="0">
                  <c:v>Market %</c:v>
                </c:pt>
              </c:strCache>
            </c:strRef>
          </c:tx>
          <c:spPr>
            <a:ln w="28575" cap="rnd">
              <a:solidFill>
                <a:schemeClr val="accent2"/>
              </a:solidFill>
              <a:round/>
            </a:ln>
            <a:effectLst/>
          </c:spPr>
          <c:marker>
            <c:symbol val="none"/>
          </c:marker>
          <c:dLbls>
            <c:dLbl>
              <c:idx val="1"/>
              <c:layout>
                <c:manualLayout>
                  <c:x val="-0.28107380222824552"/>
                  <c:y val="-0.30741989381910517"/>
                </c:manualLayout>
              </c:layout>
              <c:tx>
                <c:rich>
                  <a:bodyPr/>
                  <a:lstStyle/>
                  <a:p>
                    <a:r>
                      <a:rPr lang="en-US" dirty="0">
                        <a:solidFill>
                          <a:srgbClr val="2C5234"/>
                        </a:solidFill>
                      </a:rPr>
                      <a:t>+%142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37F-4C61-8BA0-9E864FC10F63}"/>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Sayfa2!$C$2:$D$2</c:f>
              <c:numCache>
                <c:formatCode>General</c:formatCode>
                <c:ptCount val="2"/>
                <c:pt idx="0">
                  <c:v>2020</c:v>
                </c:pt>
                <c:pt idx="1">
                  <c:v>2021</c:v>
                </c:pt>
              </c:numCache>
            </c:numRef>
          </c:cat>
          <c:val>
            <c:numRef>
              <c:f>Sayfa2!$C$4:$D$4</c:f>
              <c:numCache>
                <c:formatCode>0.0%</c:formatCode>
                <c:ptCount val="2"/>
                <c:pt idx="1">
                  <c:v>1.4197860962566846</c:v>
                </c:pt>
              </c:numCache>
            </c:numRef>
          </c:val>
          <c:smooth val="0"/>
          <c:extLst>
            <c:ext xmlns:c16="http://schemas.microsoft.com/office/drawing/2014/chart" uri="{C3380CC4-5D6E-409C-BE32-E72D297353CC}">
              <c16:uniqueId val="{00000002-E37F-4C61-8BA0-9E864FC10F63}"/>
            </c:ext>
          </c:extLst>
        </c:ser>
        <c:dLbls>
          <c:showLegendKey val="0"/>
          <c:showVal val="1"/>
          <c:showCatName val="0"/>
          <c:showSerName val="0"/>
          <c:showPercent val="0"/>
          <c:showBubbleSize val="0"/>
        </c:dLbls>
        <c:marker val="1"/>
        <c:smooth val="0"/>
        <c:axId val="-650076800"/>
        <c:axId val="-650081696"/>
      </c:lineChart>
      <c:catAx>
        <c:axId val="-81948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650082784"/>
        <c:crosses val="autoZero"/>
        <c:auto val="1"/>
        <c:lblAlgn val="ctr"/>
        <c:lblOffset val="100"/>
        <c:noMultiLvlLbl val="0"/>
      </c:catAx>
      <c:valAx>
        <c:axId val="-650082784"/>
        <c:scaling>
          <c:orientation val="minMax"/>
        </c:scaling>
        <c:delete val="1"/>
        <c:axPos val="l"/>
        <c:numFmt formatCode="General" sourceLinked="1"/>
        <c:majorTickMark val="none"/>
        <c:minorTickMark val="none"/>
        <c:tickLblPos val="nextTo"/>
        <c:crossAx val="-819481168"/>
        <c:crosses val="autoZero"/>
        <c:crossBetween val="between"/>
      </c:valAx>
      <c:valAx>
        <c:axId val="-650081696"/>
        <c:scaling>
          <c:orientation val="minMax"/>
        </c:scaling>
        <c:delete val="1"/>
        <c:axPos val="r"/>
        <c:numFmt formatCode="0.0%" sourceLinked="1"/>
        <c:majorTickMark val="none"/>
        <c:minorTickMark val="none"/>
        <c:tickLblPos val="nextTo"/>
        <c:crossAx val="-650076800"/>
        <c:crosses val="max"/>
        <c:crossBetween val="between"/>
      </c:valAx>
      <c:catAx>
        <c:axId val="-650076800"/>
        <c:scaling>
          <c:orientation val="minMax"/>
        </c:scaling>
        <c:delete val="1"/>
        <c:axPos val="b"/>
        <c:numFmt formatCode="General" sourceLinked="1"/>
        <c:majorTickMark val="none"/>
        <c:minorTickMark val="none"/>
        <c:tickLblPos val="nextTo"/>
        <c:crossAx val="-650081696"/>
        <c:crosses val="autoZero"/>
        <c:auto val="1"/>
        <c:lblAlgn val="ctr"/>
        <c:lblOffset val="100"/>
        <c:noMultiLvlLbl val="0"/>
      </c:catAx>
      <c:spPr>
        <a:noFill/>
        <a:ln>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(Mayıs)</a:t>
            </a:r>
          </a:p>
        </c:rich>
      </c:tx>
      <c:layout>
        <c:manualLayout>
          <c:xMode val="edge"/>
          <c:yMode val="edge"/>
          <c:x val="0.19714938471590698"/>
          <c:y val="4.9122277726528156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2021</c:v>
                </c:pt>
              </c:strCache>
            </c:strRef>
          </c:cat>
          <c:val>
            <c:numRef>
              <c:f>Sayfa3!$B$2:$C$2</c:f>
              <c:numCache>
                <c:formatCode>#,##0</c:formatCode>
                <c:ptCount val="2"/>
                <c:pt idx="0" formatCode="General">
                  <c:v>479</c:v>
                </c:pt>
                <c:pt idx="1">
                  <c:v>905</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650082240"/>
        <c:axId val="-650080608"/>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72"/>
                </c:manualLayout>
              </c:layout>
              <c:tx>
                <c:rich>
                  <a:bodyPr/>
                  <a:lstStyle/>
                  <a:p>
                    <a:r>
                      <a:rPr lang="en-US" dirty="0"/>
                      <a:t>+%89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2021</c:v>
                </c:pt>
              </c:strCache>
            </c:strRef>
          </c:cat>
          <c:val>
            <c:numRef>
              <c:f>Sayfa3!$B$3:$C$3</c:f>
              <c:numCache>
                <c:formatCode>0%</c:formatCode>
                <c:ptCount val="2"/>
                <c:pt idx="1">
                  <c:v>0.88935281837160751</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650081152"/>
        <c:axId val="-650079520"/>
      </c:lineChart>
      <c:catAx>
        <c:axId val="-65008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650080608"/>
        <c:crosses val="autoZero"/>
        <c:auto val="1"/>
        <c:lblAlgn val="ctr"/>
        <c:lblOffset val="100"/>
        <c:noMultiLvlLbl val="0"/>
      </c:catAx>
      <c:valAx>
        <c:axId val="-650080608"/>
        <c:scaling>
          <c:orientation val="minMax"/>
        </c:scaling>
        <c:delete val="1"/>
        <c:axPos val="l"/>
        <c:numFmt formatCode="General" sourceLinked="1"/>
        <c:majorTickMark val="none"/>
        <c:minorTickMark val="none"/>
        <c:tickLblPos val="nextTo"/>
        <c:crossAx val="-650082240"/>
        <c:crosses val="autoZero"/>
        <c:crossBetween val="between"/>
      </c:valAx>
      <c:valAx>
        <c:axId val="-650079520"/>
        <c:scaling>
          <c:orientation val="minMax"/>
        </c:scaling>
        <c:delete val="1"/>
        <c:axPos val="r"/>
        <c:numFmt formatCode="0%" sourceLinked="1"/>
        <c:majorTickMark val="none"/>
        <c:minorTickMark val="none"/>
        <c:tickLblPos val="nextTo"/>
        <c:crossAx val="-650081152"/>
        <c:crosses val="max"/>
        <c:crossBetween val="between"/>
      </c:valAx>
      <c:catAx>
        <c:axId val="-650081152"/>
        <c:scaling>
          <c:orientation val="minMax"/>
        </c:scaling>
        <c:delete val="1"/>
        <c:axPos val="b"/>
        <c:numFmt formatCode="General" sourceLinked="1"/>
        <c:majorTickMark val="none"/>
        <c:minorTickMark val="none"/>
        <c:tickLblPos val="nextTo"/>
        <c:crossAx val="-650079520"/>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(Mayıs vs. Ocak-Mayıs)</a:t>
            </a:r>
          </a:p>
        </c:rich>
      </c:tx>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27972920863447487"/>
          <c:w val="0.95517522412387934"/>
          <c:h val="0.57931372712008111"/>
        </c:manualLayout>
      </c:layout>
      <c:lineChart>
        <c:grouping val="standard"/>
        <c:varyColors val="0"/>
        <c:ser>
          <c:idx val="0"/>
          <c:order val="0"/>
          <c:tx>
            <c:strRef>
              <c:f>Sayfa4!$A$2</c:f>
              <c:strCache>
                <c:ptCount val="1"/>
                <c:pt idx="0">
                  <c:v>Mayıs</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Sayfa4!$B$2:$G$2</c:f>
              <c:numCache>
                <c:formatCode>#,##0</c:formatCode>
                <c:ptCount val="6"/>
                <c:pt idx="0">
                  <c:v>569</c:v>
                </c:pt>
                <c:pt idx="1">
                  <c:v>519</c:v>
                </c:pt>
                <c:pt idx="2">
                  <c:v>368</c:v>
                </c:pt>
                <c:pt idx="3">
                  <c:v>138</c:v>
                </c:pt>
                <c:pt idx="4">
                  <c:v>374</c:v>
                </c:pt>
                <c:pt idx="5">
                  <c:v>905</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Ocak-Mayıs</c:v>
                </c:pt>
              </c:strCache>
            </c:strRef>
          </c:tx>
          <c:spPr>
            <a:ln w="28575" cap="rnd">
              <a:solidFill>
                <a:srgbClr val="E35205"/>
              </a:solidFill>
              <a:round/>
            </a:ln>
            <a:effectLst/>
          </c:spPr>
          <c:marker>
            <c:symbol val="square"/>
            <c:size val="7"/>
            <c:spPr>
              <a:solidFill>
                <a:srgbClr val="E35205"/>
              </a:solidFill>
              <a:ln w="9525">
                <a:solidFill>
                  <a:srgbClr val="E35205"/>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2016</c:v>
                </c:pt>
                <c:pt idx="1">
                  <c:v>2017</c:v>
                </c:pt>
                <c:pt idx="2">
                  <c:v>2018</c:v>
                </c:pt>
                <c:pt idx="3">
                  <c:v>2019</c:v>
                </c:pt>
                <c:pt idx="4">
                  <c:v>2020</c:v>
                </c:pt>
                <c:pt idx="5">
                  <c:v>2021</c:v>
                </c:pt>
              </c:numCache>
            </c:numRef>
          </c:cat>
          <c:val>
            <c:numRef>
              <c:f>Sayfa4!$B$3:$G$3</c:f>
              <c:numCache>
                <c:formatCode>#,##0</c:formatCode>
                <c:ptCount val="6"/>
                <c:pt idx="0">
                  <c:v>2653</c:v>
                </c:pt>
                <c:pt idx="1">
                  <c:v>1906</c:v>
                </c:pt>
                <c:pt idx="2">
                  <c:v>2051</c:v>
                </c:pt>
                <c:pt idx="3">
                  <c:v>777</c:v>
                </c:pt>
                <c:pt idx="4">
                  <c:v>1796</c:v>
                </c:pt>
                <c:pt idx="5">
                  <c:v>4037</c:v>
                </c:pt>
              </c:numCache>
            </c:numRef>
          </c:val>
          <c:smooth val="0"/>
          <c:extLst>
            <c:ext xmlns:c16="http://schemas.microsoft.com/office/drawing/2014/chart" uri="{C3380CC4-5D6E-409C-BE32-E72D297353CC}">
              <c16:uniqueId val="{00000001-272B-4319-ABAB-B353750F8A95}"/>
            </c:ext>
          </c:extLst>
        </c:ser>
        <c:dLbls>
          <c:dLblPos val="t"/>
          <c:showLegendKey val="0"/>
          <c:showVal val="1"/>
          <c:showCatName val="0"/>
          <c:showSerName val="0"/>
          <c:showPercent val="0"/>
          <c:showBubbleSize val="0"/>
        </c:dLbls>
        <c:marker val="1"/>
        <c:smooth val="0"/>
        <c:axId val="-650080064"/>
        <c:axId val="-650077344"/>
      </c:lineChart>
      <c:catAx>
        <c:axId val="-65008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650077344"/>
        <c:crosses val="autoZero"/>
        <c:auto val="1"/>
        <c:lblAlgn val="ctr"/>
        <c:lblOffset val="100"/>
        <c:noMultiLvlLbl val="0"/>
      </c:catAx>
      <c:valAx>
        <c:axId val="-650077344"/>
        <c:scaling>
          <c:orientation val="minMax"/>
        </c:scaling>
        <c:delete val="1"/>
        <c:axPos val="l"/>
        <c:numFmt formatCode="#,##0" sourceLinked="1"/>
        <c:majorTickMark val="none"/>
        <c:minorTickMark val="none"/>
        <c:tickLblPos val="nextTo"/>
        <c:crossAx val="-650080064"/>
        <c:crosses val="autoZero"/>
        <c:crossBetween val="between"/>
      </c:valAx>
      <c:spPr>
        <a:noFill/>
        <a:ln>
          <a:noFill/>
        </a:ln>
        <a:effectLst/>
      </c:spPr>
    </c:plotArea>
    <c:legend>
      <c:legendPos val="tr"/>
      <c:layout>
        <c:manualLayout>
          <c:xMode val="edge"/>
          <c:yMode val="edge"/>
          <c:x val="7.3603433229604928E-2"/>
          <c:y val="0.14804593706280136"/>
          <c:w val="0.23531616583168224"/>
          <c:h val="0.20596257359051126"/>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963</c:v>
                </c:pt>
                <c:pt idx="1">
                  <c:v>1584</c:v>
                </c:pt>
                <c:pt idx="2">
                  <c:v>2462</c:v>
                </c:pt>
                <c:pt idx="3">
                  <c:v>2028</c:v>
                </c:pt>
                <c:pt idx="4">
                  <c:v>2185</c:v>
                </c:pt>
                <c:pt idx="5">
                  <c:v>2214</c:v>
                </c:pt>
                <c:pt idx="6">
                  <c:v>1501</c:v>
                </c:pt>
                <c:pt idx="7">
                  <c:v>1442</c:v>
                </c:pt>
                <c:pt idx="8">
                  <c:v>1897</c:v>
                </c:pt>
                <c:pt idx="9">
                  <c:v>1627</c:v>
                </c:pt>
                <c:pt idx="10">
                  <c:v>1970</c:v>
                </c:pt>
                <c:pt idx="11">
                  <c:v>3527</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650078976"/>
        <c:axId val="-650078432"/>
      </c:barChart>
      <c:lineChart>
        <c:grouping val="standard"/>
        <c:varyColors val="0"/>
        <c:ser>
          <c:idx val="1"/>
          <c:order val="1"/>
          <c:tx>
            <c:strRef>
              <c:f>Sheet1!$C$1</c:f>
              <c:strCache>
                <c:ptCount val="1"/>
                <c:pt idx="0">
                  <c:v>2020</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361</c:v>
                </c:pt>
                <c:pt idx="1">
                  <c:v>1154</c:v>
                </c:pt>
                <c:pt idx="2">
                  <c:v>911</c:v>
                </c:pt>
                <c:pt idx="3">
                  <c:v>482</c:v>
                </c:pt>
                <c:pt idx="4">
                  <c:v>669</c:v>
                </c:pt>
                <c:pt idx="5">
                  <c:v>1199</c:v>
                </c:pt>
                <c:pt idx="6">
                  <c:v>1404</c:v>
                </c:pt>
                <c:pt idx="7">
                  <c:v>1478</c:v>
                </c:pt>
                <c:pt idx="8">
                  <c:v>2211</c:v>
                </c:pt>
                <c:pt idx="9">
                  <c:v>1857</c:v>
                </c:pt>
                <c:pt idx="10">
                  <c:v>1684</c:v>
                </c:pt>
                <c:pt idx="11">
                  <c:v>2770</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2021</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1150</c:v>
                </c:pt>
                <c:pt idx="1">
                  <c:v>2153</c:v>
                </c:pt>
                <c:pt idx="2">
                  <c:v>2717</c:v>
                </c:pt>
                <c:pt idx="3">
                  <c:v>2170</c:v>
                </c:pt>
                <c:pt idx="4">
                  <c:v>2122</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2021/2020</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2.1855955678670358</c:v>
                </c:pt>
                <c:pt idx="1">
                  <c:v>0.86568457538994803</c:v>
                </c:pt>
                <c:pt idx="2">
                  <c:v>1.9824368825466521</c:v>
                </c:pt>
                <c:pt idx="3">
                  <c:v>3.5020746887966805</c:v>
                </c:pt>
                <c:pt idx="4">
                  <c:v>2.1718983557548581</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2021/10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0.19418483904465214</c:v>
                </c:pt>
                <c:pt idx="1">
                  <c:v>0.35921717171717171</c:v>
                </c:pt>
                <c:pt idx="2">
                  <c:v>0.10357432981316003</c:v>
                </c:pt>
                <c:pt idx="3">
                  <c:v>7.0019723865877709E-2</c:v>
                </c:pt>
                <c:pt idx="4">
                  <c:v>-2.8832951945080093E-2</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650078976"/>
        <c:axId val="-650078432"/>
      </c:lineChart>
      <c:catAx>
        <c:axId val="-650078976"/>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650078432"/>
        <c:crosses val="autoZero"/>
        <c:auto val="1"/>
        <c:lblAlgn val="ctr"/>
        <c:lblOffset val="100"/>
        <c:noMultiLvlLbl val="0"/>
      </c:catAx>
      <c:valAx>
        <c:axId val="-650078432"/>
        <c:scaling>
          <c:orientation val="minMax"/>
        </c:scaling>
        <c:delete val="1"/>
        <c:axPos val="l"/>
        <c:numFmt formatCode="#,##0" sourceLinked="1"/>
        <c:majorTickMark val="none"/>
        <c:minorTickMark val="none"/>
        <c:tickLblPos val="nextTo"/>
        <c:crossAx val="-650078976"/>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04022035218"/>
          <c:y val="1.4636880572568844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347</c:v>
                </c:pt>
                <c:pt idx="1">
                  <c:v>420</c:v>
                </c:pt>
                <c:pt idx="2">
                  <c:v>486</c:v>
                </c:pt>
                <c:pt idx="3">
                  <c:v>472</c:v>
                </c:pt>
                <c:pt idx="4">
                  <c:v>479</c:v>
                </c:pt>
                <c:pt idx="5">
                  <c:v>462</c:v>
                </c:pt>
                <c:pt idx="6">
                  <c:v>314</c:v>
                </c:pt>
                <c:pt idx="7">
                  <c:v>342</c:v>
                </c:pt>
                <c:pt idx="8">
                  <c:v>414</c:v>
                </c:pt>
                <c:pt idx="9">
                  <c:v>444</c:v>
                </c:pt>
                <c:pt idx="10">
                  <c:v>580</c:v>
                </c:pt>
                <c:pt idx="11">
                  <c:v>644</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650083328"/>
        <c:axId val="-650083872"/>
      </c:barChart>
      <c:lineChart>
        <c:grouping val="standard"/>
        <c:varyColors val="0"/>
        <c:ser>
          <c:idx val="1"/>
          <c:order val="1"/>
          <c:tx>
            <c:strRef>
              <c:f>Sayfa1!$C$1</c:f>
              <c:strCache>
                <c:ptCount val="1"/>
                <c:pt idx="0">
                  <c:v>2020</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1-4449-9442-A6AC4FA03A9B}"/>
                </c:ext>
              </c:extLst>
            </c:dLbl>
            <c:dLbl>
              <c:idx val="1"/>
              <c:layout>
                <c:manualLayout>
                  <c:x val="-3.3333333333333333E-2"/>
                  <c:y val="2.91864316645664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A1-4449-9442-A6AC4FA03A9B}"/>
                </c:ext>
              </c:extLst>
            </c:dLbl>
            <c:dLbl>
              <c:idx val="2"/>
              <c:layout>
                <c:manualLayout>
                  <c:x val="-3.1372549019607843E-2"/>
                  <c:y val="2.334914533165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A1-4449-9442-A6AC4FA03A9B}"/>
                </c:ext>
              </c:extLst>
            </c:dLbl>
            <c:dLbl>
              <c:idx val="4"/>
              <c:layout>
                <c:manualLayout>
                  <c:x val="-3.1372549019607912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A1-4449-9442-A6AC4FA03A9B}"/>
                </c:ext>
              </c:extLst>
            </c:dLbl>
            <c:dLbl>
              <c:idx val="5"/>
              <c:layout>
                <c:manualLayout>
                  <c:x val="-2.9411764705882425E-2"/>
                  <c:y val="3.210507483102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A1-4449-9442-A6AC4FA03A9B}"/>
                </c:ext>
              </c:extLst>
            </c:dLbl>
            <c:dLbl>
              <c:idx val="6"/>
              <c:layout>
                <c:manualLayout>
                  <c:x val="-2.9411764705882353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A1-4449-9442-A6AC4FA03A9B}"/>
                </c:ext>
              </c:extLst>
            </c:dLbl>
            <c:dLbl>
              <c:idx val="7"/>
              <c:layout>
                <c:manualLayout>
                  <c:x val="-2.7450980392156862E-2"/>
                  <c:y val="1.751185899873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1-4449-9442-A6AC4FA03A9B}"/>
                </c:ext>
              </c:extLst>
            </c:dLbl>
            <c:dLbl>
              <c:idx val="8"/>
              <c:layout>
                <c:manualLayout>
                  <c:x val="-3.5294117647058969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1-4449-9442-A6AC4FA03A9B}"/>
                </c:ext>
              </c:extLst>
            </c:dLbl>
            <c:dLbl>
              <c:idx val="9"/>
              <c:layout>
                <c:manualLayout>
                  <c:x val="-2.7450980392157008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1-4449-9442-A6AC4FA03A9B}"/>
                </c:ext>
              </c:extLst>
            </c:dLbl>
            <c:dLbl>
              <c:idx val="10"/>
              <c:layout>
                <c:manualLayout>
                  <c:x val="-3.1372549019607843E-2"/>
                  <c:y val="4.3779647496849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1-4449-9442-A6AC4FA03A9B}"/>
                </c:ext>
              </c:extLst>
            </c:dLbl>
            <c:dLbl>
              <c:idx val="11"/>
              <c:layout>
                <c:manualLayout>
                  <c:x val="-3.3333333333333333E-2"/>
                  <c:y val="4.0861004330393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306</c:v>
                </c:pt>
                <c:pt idx="1">
                  <c:v>499</c:v>
                </c:pt>
                <c:pt idx="2">
                  <c:v>320</c:v>
                </c:pt>
                <c:pt idx="3">
                  <c:v>297</c:v>
                </c:pt>
                <c:pt idx="4">
                  <c:v>374</c:v>
                </c:pt>
                <c:pt idx="5">
                  <c:v>512</c:v>
                </c:pt>
                <c:pt idx="6">
                  <c:v>633</c:v>
                </c:pt>
                <c:pt idx="7">
                  <c:v>618</c:v>
                </c:pt>
                <c:pt idx="8">
                  <c:v>834</c:v>
                </c:pt>
                <c:pt idx="9">
                  <c:v>787</c:v>
                </c:pt>
                <c:pt idx="10" formatCode="#,##0">
                  <c:v>1039</c:v>
                </c:pt>
                <c:pt idx="11" formatCode="#,##0">
                  <c:v>1012</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2021</c:v>
                </c:pt>
              </c:strCache>
            </c:strRef>
          </c:tx>
          <c:spPr>
            <a:ln w="28575" cap="rnd">
              <a:solidFill>
                <a:srgbClr val="CEB888"/>
              </a:solidFill>
              <a:round/>
            </a:ln>
            <a:effectLst/>
          </c:spPr>
          <c:marker>
            <c:symbol val="none"/>
          </c:marker>
          <c:dLbls>
            <c:dLbl>
              <c:idx val="0"/>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A1-4449-9442-A6AC4FA03A9B}"/>
                </c:ext>
              </c:extLst>
            </c:dLbl>
            <c:dLbl>
              <c:idx val="1"/>
              <c:layout>
                <c:manualLayout>
                  <c:x val="-2.9411764705882353E-2"/>
                  <c:y val="-1.4593215832283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A1-4449-9442-A6AC4FA03A9B}"/>
                </c:ext>
              </c:extLst>
            </c:dLbl>
            <c:dLbl>
              <c:idx val="2"/>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8A1-4449-9442-A6AC4FA03A9B}"/>
                </c:ext>
              </c:extLst>
            </c:dLbl>
            <c:dLbl>
              <c:idx val="4"/>
              <c:layout>
                <c:manualLayout>
                  <c:x val="-3.3333333333333402E-2"/>
                  <c:y val="4.0861004330393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8A1-4449-9442-A6AC4FA03A9B}"/>
                </c:ext>
              </c:extLst>
            </c:dLbl>
            <c:dLbl>
              <c:idx val="5"/>
              <c:layout>
                <c:manualLayout>
                  <c:x val="-2.9411764705882425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8A1-4449-9442-A6AC4FA03A9B}"/>
                </c:ext>
              </c:extLst>
            </c:dLbl>
            <c:dLbl>
              <c:idx val="6"/>
              <c:layout>
                <c:manualLayout>
                  <c:x val="-2.1568627450980392E-2"/>
                  <c:y val="1.459321583228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8A1-4449-9442-A6AC4FA03A9B}"/>
                </c:ext>
              </c:extLst>
            </c:dLbl>
            <c:dLbl>
              <c:idx val="7"/>
              <c:layout>
                <c:manualLayout>
                  <c:x val="-1.9607843137254902E-2"/>
                  <c:y val="8.7559294993699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A1-4449-9442-A6AC4FA03A9B}"/>
                </c:ext>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666</c:v>
                </c:pt>
                <c:pt idx="1">
                  <c:v>693</c:v>
                </c:pt>
                <c:pt idx="2">
                  <c:v>854</c:v>
                </c:pt>
                <c:pt idx="3">
                  <c:v>918</c:v>
                </c:pt>
                <c:pt idx="4">
                  <c:v>905</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2021/2020</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1.1764705882352942</c:v>
                </c:pt>
                <c:pt idx="1">
                  <c:v>0.38877755511022044</c:v>
                </c:pt>
                <c:pt idx="2">
                  <c:v>1.66875</c:v>
                </c:pt>
                <c:pt idx="3">
                  <c:v>2.0909090909090908</c:v>
                </c:pt>
                <c:pt idx="4">
                  <c:v>1.4197860962566844</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2021/5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0.9193083573487032</c:v>
                </c:pt>
                <c:pt idx="1">
                  <c:v>0.65</c:v>
                </c:pt>
                <c:pt idx="2">
                  <c:v>0.75720164609053497</c:v>
                </c:pt>
                <c:pt idx="3">
                  <c:v>0.94491525423728817</c:v>
                </c:pt>
                <c:pt idx="4">
                  <c:v>0.88935281837160751</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650083328"/>
        <c:axId val="-650083872"/>
      </c:lineChart>
      <c:catAx>
        <c:axId val="-65008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650083872"/>
        <c:crosses val="autoZero"/>
        <c:auto val="1"/>
        <c:lblAlgn val="ctr"/>
        <c:lblOffset val="100"/>
        <c:noMultiLvlLbl val="0"/>
      </c:catAx>
      <c:valAx>
        <c:axId val="-650083872"/>
        <c:scaling>
          <c:orientation val="minMax"/>
        </c:scaling>
        <c:delete val="1"/>
        <c:axPos val="l"/>
        <c:numFmt formatCode="General" sourceLinked="1"/>
        <c:majorTickMark val="none"/>
        <c:minorTickMark val="none"/>
        <c:tickLblPos val="nextTo"/>
        <c:crossAx val="-650083328"/>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1" Type="http://schemas.openxmlformats.org/officeDocument/2006/relationships/image" Target="../media/image4.jpeg"/></Relationships>
</file>

<file path=ppt/drawings/_rels/drawing4.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5.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5.jpeg"/></Relationships>
</file>

<file path=ppt/drawings/drawing1.xml><?xml version="1.0" encoding="utf-8"?>
<c:userShapes xmlns:c="http://schemas.openxmlformats.org/drawingml/2006/chart">
  <cdr:relSizeAnchor xmlns:cdr="http://schemas.openxmlformats.org/drawingml/2006/chartDrawing">
    <cdr:from>
      <cdr:x>0.11341</cdr:x>
      <cdr:y>0.22105</cdr:y>
    </cdr:from>
    <cdr:to>
      <cdr:x>0.23007</cdr:x>
      <cdr:y>0.32112</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57783" y="656447"/>
          <a:ext cx="573776" cy="2971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241</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0.44167</cdr:x>
      <cdr:y>0.39993</cdr:y>
    </cdr:from>
    <cdr:to>
      <cdr:x>0.55833</cdr:x>
      <cdr:y>0.5</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019300" y="1187646"/>
          <a:ext cx="533400" cy="2971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119</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0.71052</cdr:x>
      <cdr:y>0.12336</cdr:y>
    </cdr:from>
    <cdr:to>
      <cdr:x>0.82718</cdr:x>
      <cdr:y>0.22343</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3494586" y="366330"/>
          <a:ext cx="573776" cy="29717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188</a:t>
          </a:r>
          <a:endParaRPr lang="tr-TR" sz="1100" b="1" dirty="0">
            <a:solidFill>
              <a:srgbClr val="2C5234"/>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0.12837</cdr:x>
      <cdr:y>0.25124</cdr:y>
    </cdr:from>
    <cdr:to>
      <cdr:x>0.24503</cdr:x>
      <cdr:y>0.35131</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800181" y="624623"/>
          <a:ext cx="727160" cy="2487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248</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0.75279</cdr:x>
      <cdr:y>0.13522</cdr:y>
    </cdr:from>
    <cdr:to>
      <cdr:x>0.86946</cdr:x>
      <cdr:y>0.23529</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92260" y="336179"/>
          <a:ext cx="727223"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217</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0.44155</cdr:x>
      <cdr:y>0.36689</cdr:y>
    </cdr:from>
    <cdr:to>
      <cdr:x>0.55821</cdr:x>
      <cdr:y>0.46696</cdr:y>
    </cdr:to>
    <cdr:sp macro="" textlink="">
      <cdr:nvSpPr>
        <cdr:cNvPr id="6" name="TextBox 1">
          <a:extLst xmlns:a="http://schemas.openxmlformats.org/drawingml/2006/main">
            <a:ext uri="{FF2B5EF4-FFF2-40B4-BE49-F238E27FC236}">
              <a16:creationId xmlns:a16="http://schemas.microsoft.com/office/drawing/2014/main" id="{C9AABA03-633A-401E-A0DE-14D51226DD4F}"/>
            </a:ext>
          </a:extLst>
        </cdr:cNvPr>
        <cdr:cNvSpPr txBox="1"/>
      </cdr:nvSpPr>
      <cdr:spPr>
        <a:xfrm xmlns:a="http://schemas.openxmlformats.org/drawingml/2006/main">
          <a:off x="2752268" y="912132"/>
          <a:ext cx="727161" cy="2487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161</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0.00745</cdr:x>
      <cdr:y>0.03441</cdr:y>
    </cdr:from>
    <cdr:to>
      <cdr:x>0.05833</cdr:x>
      <cdr:y>0.15969</cdr:y>
    </cdr:to>
    <cdr:pic>
      <cdr:nvPicPr>
        <cdr:cNvPr id="7" name="Picture 67" descr="A close up of a sign&#10;&#10;Description automatically generated">
          <a:extLst xmlns:a="http://schemas.openxmlformats.org/drawingml/2006/main">
            <a:ext uri="{FF2B5EF4-FFF2-40B4-BE49-F238E27FC236}">
              <a16:creationId xmlns:a16="http://schemas.microsoft.com/office/drawing/2014/main" id="{30BDBDBA-A771-484E-9476-E4AC6118B386}"/>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6451" y="85549"/>
          <a:ext cx="317153" cy="311466"/>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0.11871</cdr:x>
      <cdr:y>0.29517</cdr:y>
    </cdr:from>
    <cdr:to>
      <cdr:x>0.23537</cdr:x>
      <cdr:y>0.39524</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39938" y="791945"/>
          <a:ext cx="727161" cy="2684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+%17</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-%31</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0.74616</cdr:x>
      <cdr:y>0.1484</cdr:y>
    </cdr:from>
    <cdr:to>
      <cdr:x>0.86283</cdr:x>
      <cdr:y>0.24847</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50935" y="398162"/>
          <a:ext cx="727222" cy="2684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-%3</a:t>
          </a:r>
        </a:p>
      </cdr:txBody>
    </cdr:sp>
  </cdr:relSizeAnchor>
</c:userShapes>
</file>

<file path=ppt/drawings/drawing4.xml><?xml version="1.0" encoding="utf-8"?>
<c:userShapes xmlns:c="http://schemas.openxmlformats.org/drawingml/2006/chart">
  <cdr:relSizeAnchor xmlns:cdr="http://schemas.openxmlformats.org/drawingml/2006/chartDrawing">
    <cdr:from>
      <cdr:x>0.01214</cdr:x>
      <cdr:y>0.02407</cdr:y>
    </cdr:from>
    <cdr:to>
      <cdr:x>0.06302</cdr:x>
      <cdr:y>0.14905</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9803" y="41381"/>
          <a:ext cx="250586" cy="214877"/>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0.01093</cdr:x>
      <cdr:y>0.03245</cdr:y>
    </cdr:from>
    <cdr:to>
      <cdr:x>0.06181</cdr:x>
      <cdr:y>0.15527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E66D3300-8F2B-4080-BAE9-A7F2846F5227}"/>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53838" y="53621"/>
          <a:ext cx="250586" cy="202954"/>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0.01011</cdr:x>
      <cdr:y>0.03195</cdr:y>
    </cdr:from>
    <cdr:to>
      <cdr:x>0.06099</cdr:x>
      <cdr:y>0.16278</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9774" y="49557"/>
          <a:ext cx="250586" cy="202954"/>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0.0099</cdr:x>
      <cdr:y>0.0267</cdr:y>
    </cdr:from>
    <cdr:to>
      <cdr:x>0.06078</cdr:x>
      <cdr:y>0.11622</cdr:y>
    </cdr:to>
    <cdr:pic>
      <cdr:nvPicPr>
        <cdr:cNvPr id="3" name="Picture 4" descr="A close up of a sign&#10;&#10;Description automatically generated">
          <a:extLst xmlns:a="http://schemas.openxmlformats.org/drawingml/2006/main">
            <a:ext uri="{FF2B5EF4-FFF2-40B4-BE49-F238E27FC236}">
              <a16:creationId xmlns:a16="http://schemas.microsoft.com/office/drawing/2014/main" id="{CE90DD8B-A66E-4C6F-B3FA-B0C87592925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48775" y="60538"/>
          <a:ext cx="250586" cy="202967"/>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14.06.2021</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cmb.gov.tr/wps/wcm/connect/085d78c0-9809-4b33-a6b6-21e0a22a6405/BA-Rapor-Int.pdf?MOD=AJPERES&amp;CACHEID=ROOTWORKSPACE-085d78c0-9809-4b33-a6b6-21e0a22a6405-mERn4Vm"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medyascope.tv/2020/06/10/oecd-raporu-dunya-ekonomisi-yuzde-6-turkiye-ekonomisi-yuzde-48-kuculecek/" TargetMode="External"/><Relationship Id="rId4" Type="http://schemas.openxmlformats.org/officeDocument/2006/relationships/hyperlink" Target="http://www.iso.org.tr/projeler/iso-turkiye-imalat-pmi/"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122686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a:p>
            <a:r>
              <a:rPr lang="tr-TR" dirty="0">
                <a:hlinkClick r:id="rId3"/>
              </a:rPr>
              <a:t>https://www.tcmb.gov.tr/wps/wcm/connect/085d78c0-9809-4b33-a6b6-21e0a22a6405/BA-Rapor-Int.pdf?MOD=AJPERES&amp;CACHEID=ROOTWORKSPACE-085d78c0-9809-4b33-a6b6-21e0a22a6405-mERn4Vm</a:t>
            </a:r>
            <a:endParaRPr lang="tr-TR" dirty="0"/>
          </a:p>
          <a:p>
            <a:endParaRPr lang="tr-TR" dirty="0"/>
          </a:p>
          <a:p>
            <a:r>
              <a:rPr lang="tr-TR" dirty="0">
                <a:hlinkClick r:id="rId4"/>
              </a:rPr>
              <a:t>http://www.iso.org.tr/projeler/iso-turkiye-imalat-pmi/</a:t>
            </a:r>
            <a:endParaRPr lang="tr-TR" dirty="0"/>
          </a:p>
          <a:p>
            <a:endParaRPr lang="tr-TR" dirty="0"/>
          </a:p>
          <a:p>
            <a:r>
              <a:rPr lang="tr-TR" dirty="0">
                <a:hlinkClick r:id="rId5"/>
              </a:rPr>
              <a:t>https://medyascope.tv/2020/06/10/oecd-raporu-dunya-ekonomisi-yuzde-6-turkiye-ekonomisi-yuzde-48-kuculecek/</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6</a:t>
            </a:fld>
            <a:endParaRPr lang="tr-TR"/>
          </a:p>
        </p:txBody>
      </p:sp>
    </p:spTree>
    <p:extLst>
      <p:ext uri="{BB962C8B-B14F-4D97-AF65-F5344CB8AC3E}">
        <p14:creationId xmlns:p14="http://schemas.microsoft.com/office/powerpoint/2010/main" val="962488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14.06.2021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14.06.2021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14.06.2021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14.06.2021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14.06.2021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14.06.2021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14.06.2021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14.06.2021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14.06.2021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14.06.2021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14.06.2021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14.06.2021</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emf"/><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9.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MAYIS</a:t>
            </a:r>
          </a:p>
          <a:p>
            <a:pPr lvl="1"/>
            <a:r>
              <a:rPr lang="tr-TR" sz="2800" dirty="0">
                <a:solidFill>
                  <a:schemeClr val="bg1"/>
                </a:solidFill>
                <a:latin typeface="Century Gothic" panose="020B0502020202020204" pitchFamily="34" charset="0"/>
                <a:ea typeface="Verdana" panose="020B0604030504040204" pitchFamily="34" charset="0"/>
              </a:rPr>
              <a:t>2021</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231380"/>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(16 ton üstü 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2021 yılı Ocak-Mayıs dönemi Ağır Ticari araç pazarı, bir önceki yılın aynı dönemine göre %188 oranında arttı.  Bu dönemde satılan toplam araç sayısı 10.312 oldu. </a:t>
            </a:r>
          </a:p>
          <a:p>
            <a:pPr>
              <a:spcAft>
                <a:spcPts val="600"/>
              </a:spcAft>
            </a:pPr>
            <a:r>
              <a:rPr lang="tr-TR" sz="1400" dirty="0">
                <a:latin typeface="Century Gothic" panose="020B0502020202020204" pitchFamily="34" charset="0"/>
                <a:ea typeface="Verdana" panose="020B0604030504040204" pitchFamily="34" charset="0"/>
              </a:rPr>
              <a:t>Çekici satışları, 2021 yılı : Ocak-Mayıs döneminde geçen yıla göre %241 oranında artarak 6.931 adet olurken, Kamyon satışları da %119 oranında artarak 3.381 adet olarak gerçekleşti.</a:t>
            </a:r>
          </a:p>
        </p:txBody>
      </p:sp>
      <p:sp>
        <p:nvSpPr>
          <p:cNvPr id="16" name="TextBox 15">
            <a:extLst>
              <a:ext uri="{FF2B5EF4-FFF2-40B4-BE49-F238E27FC236}">
                <a16:creationId xmlns:a16="http://schemas.microsoft.com/office/drawing/2014/main" id="{EB186BE8-4DD6-47F2-8DA5-EBF1BAD58BCA}"/>
              </a:ext>
            </a:extLst>
          </p:cNvPr>
          <p:cNvSpPr txBox="1"/>
          <p:nvPr/>
        </p:nvSpPr>
        <p:spPr>
          <a:xfrm>
            <a:off x="237844" y="6854247"/>
            <a:ext cx="6262641" cy="2908489"/>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2021 Mayıs ayında bir önceki yılın Mayıs ayına göre %217, Çekici satışları %248 ve Kamyon satışları da %161 oranında artış gösterdi.</a:t>
            </a:r>
          </a:p>
          <a:p>
            <a:pPr>
              <a:spcAft>
                <a:spcPts val="600"/>
              </a:spcAft>
            </a:pPr>
            <a:r>
              <a:rPr lang="tr-TR" sz="1400" dirty="0">
                <a:latin typeface="Century Gothic" panose="020B0502020202020204" pitchFamily="34" charset="0"/>
                <a:ea typeface="Verdana" panose="020B0604030504040204" pitchFamily="34" charset="0"/>
              </a:rPr>
              <a:t>2021 yılı Mayıs ayı Ağır Ticari araç pazarı 2020 yılı Mayıs ayına göre %217 artış göstererek 2.122 adet oldu.</a:t>
            </a:r>
          </a:p>
          <a:p>
            <a:pPr>
              <a:spcAft>
                <a:spcPts val="600"/>
              </a:spcAft>
            </a:pPr>
            <a:r>
              <a:rPr lang="tr-TR" sz="1400" dirty="0">
                <a:latin typeface="Century Gothic" panose="020B0502020202020204" pitchFamily="34" charset="0"/>
                <a:ea typeface="Verdana" panose="020B0604030504040204" pitchFamily="34" charset="0"/>
              </a:rPr>
              <a:t>2021 yılı Mayıs ayında Çekici satışları bir önceki yılın aynı ayına göre %248 oranında artarak 1.501 adet, Kamyon satışları da %161 oranında artarak 621 adet oldu.</a:t>
            </a:r>
          </a:p>
          <a:p>
            <a:pPr>
              <a:spcAft>
                <a:spcPts val="600"/>
              </a:spcAft>
            </a:pPr>
            <a:r>
              <a:rPr lang="tr-TR" sz="1400" dirty="0">
                <a:latin typeface="Century Gothic" panose="020B0502020202020204" pitchFamily="34" charset="0"/>
                <a:ea typeface="Verdana" panose="020B0604030504040204" pitchFamily="34" charset="0"/>
              </a:rPr>
              <a:t>Ağır Ticari Araç pazarı son 10 yıllık Mayıs ayı ortalama satışlarına göre %3 azalma gösterdi. Çekici satışları son 10 yıllık Mayıs ayı ortalama satışlarına göre %17 artış gösterdi. Kamyon satışları da  %31 oranında azaldı.</a:t>
            </a:r>
          </a:p>
        </p:txBody>
      </p:sp>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2958209744"/>
              </p:ext>
            </p:extLst>
          </p:nvPr>
        </p:nvGraphicFramePr>
        <p:xfrm>
          <a:off x="963486" y="3640528"/>
          <a:ext cx="4918366" cy="2969652"/>
        </p:xfrm>
        <a:graphic>
          <a:graphicData uri="http://schemas.openxmlformats.org/drawingml/2006/chart">
            <c:chart xmlns:c="http://schemas.openxmlformats.org/drawingml/2006/chart" xmlns:r="http://schemas.openxmlformats.org/officeDocument/2006/relationships" r:id="rId3"/>
          </a:graphicData>
        </a:graphic>
      </p:graphicFrame>
      <p:pic>
        <p:nvPicPr>
          <p:cNvPr id="78" name="Picture 77" descr="A close up of a sign&#10;&#10;Description automatically generated">
            <a:extLst>
              <a:ext uri="{FF2B5EF4-FFF2-40B4-BE49-F238E27FC236}">
                <a16:creationId xmlns:a16="http://schemas.microsoft.com/office/drawing/2014/main" id="{B611D51A-FCBB-4CCE-9DA9-11C3A5FEBD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012724" y="3672207"/>
            <a:ext cx="317153" cy="311466"/>
          </a:xfrm>
          <a:prstGeom prst="rect">
            <a:avLst/>
          </a:prstGeom>
        </p:spPr>
      </p:pic>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15" name="Chart 14">
            <a:extLst>
              <a:ext uri="{FF2B5EF4-FFF2-40B4-BE49-F238E27FC236}">
                <a16:creationId xmlns:a16="http://schemas.microsoft.com/office/drawing/2014/main" id="{11F8E4E5-F8A4-4246-93C9-D154A446E750}"/>
              </a:ext>
            </a:extLst>
          </p:cNvPr>
          <p:cNvGraphicFramePr/>
          <p:nvPr>
            <p:extLst>
              <p:ext uri="{D42A27DB-BD31-4B8C-83A1-F6EECF244321}">
                <p14:modId xmlns:p14="http://schemas.microsoft.com/office/powerpoint/2010/main" val="1319291699"/>
              </p:ext>
            </p:extLst>
          </p:nvPr>
        </p:nvGraphicFramePr>
        <p:xfrm>
          <a:off x="288829" y="929637"/>
          <a:ext cx="6233160" cy="24861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737266766"/>
              </p:ext>
            </p:extLst>
          </p:nvPr>
        </p:nvGraphicFramePr>
        <p:xfrm>
          <a:off x="288829" y="3611497"/>
          <a:ext cx="6233160" cy="26830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2110633052"/>
              </p:ext>
            </p:extLst>
          </p:nvPr>
        </p:nvGraphicFramePr>
        <p:xfrm>
          <a:off x="288829" y="6490232"/>
          <a:ext cx="6322283" cy="3045273"/>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369819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36011" y="6587517"/>
            <a:ext cx="317153"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206371"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2021 yılı Ocak-Mayıs dönemi Semi-Treyler araç pazarı, bir önceki yılın aynı dönemine göre %125 oranında arttı. Satış adedi ise 4.037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372294"/>
            <a:ext cx="622889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2021 Mayıs ayında bir önceki yılın Mayıs ayına göre %142 oranında artarak 905 adet olarak gerçekleşti. </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3829272600"/>
              </p:ext>
            </p:extLst>
          </p:nvPr>
        </p:nvGraphicFramePr>
        <p:xfrm>
          <a:off x="861161" y="1613567"/>
          <a:ext cx="4925041" cy="1719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Grafik 35">
            <a:extLst>
              <a:ext uri="{FF2B5EF4-FFF2-40B4-BE49-F238E27FC236}">
                <a16:creationId xmlns:a16="http://schemas.microsoft.com/office/drawing/2014/main" id="{702BFC57-9432-4E81-BA0C-E02DFDB35D34}"/>
              </a:ext>
            </a:extLst>
          </p:cNvPr>
          <p:cNvGraphicFramePr>
            <a:graphicFrameLocks/>
          </p:cNvGraphicFramePr>
          <p:nvPr>
            <p:extLst>
              <p:ext uri="{D42A27DB-BD31-4B8C-83A1-F6EECF244321}">
                <p14:modId xmlns:p14="http://schemas.microsoft.com/office/powerpoint/2010/main" val="630068485"/>
              </p:ext>
            </p:extLst>
          </p:nvPr>
        </p:nvGraphicFramePr>
        <p:xfrm>
          <a:off x="861161" y="3895514"/>
          <a:ext cx="4925041" cy="16524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2008391596"/>
              </p:ext>
            </p:extLst>
          </p:nvPr>
        </p:nvGraphicFramePr>
        <p:xfrm>
          <a:off x="861160" y="5654240"/>
          <a:ext cx="4925042" cy="155123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2816311166"/>
              </p:ext>
            </p:extLst>
          </p:nvPr>
        </p:nvGraphicFramePr>
        <p:xfrm>
          <a:off x="861160" y="7321374"/>
          <a:ext cx="4925042" cy="226727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28600" y="556177"/>
            <a:ext cx="6300999" cy="393825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a:p>
            <a:pPr>
              <a:lnSpc>
                <a:spcPct val="107000"/>
              </a:lnSpc>
              <a:spcAft>
                <a:spcPts val="800"/>
              </a:spcAft>
            </a:pP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PMI VE İSTİHDAM VERİLERİ</a:t>
            </a:r>
          </a:p>
          <a:p>
            <a:pPr>
              <a:lnSpc>
                <a:spcPct val="107000"/>
              </a:lnSpc>
              <a:spcAft>
                <a:spcPts val="800"/>
              </a:spcAft>
            </a:pPr>
            <a:r>
              <a:rPr lang="tr-TR" sz="1250" dirty="0">
                <a:effectLst/>
                <a:latin typeface="Century Gothic" panose="020B0502020202020204" pitchFamily="34" charset="0"/>
                <a:ea typeface="Calibri" panose="020F0502020204030204" pitchFamily="34" charset="0"/>
                <a:cs typeface="Times New Roman" panose="02020603050405020304" pitchFamily="18" charset="0"/>
              </a:rPr>
              <a:t>Artırılmı</a:t>
            </a:r>
            <a:r>
              <a:rPr lang="tr-TR" sz="1250" dirty="0">
                <a:latin typeface="Century Gothic" panose="020B0502020202020204" pitchFamily="34" charset="0"/>
                <a:ea typeface="Calibri" panose="020F0502020204030204" pitchFamily="34" charset="0"/>
                <a:cs typeface="Times New Roman" panose="02020603050405020304" pitchFamily="18" charset="0"/>
              </a:rPr>
              <a:t>ş </a:t>
            </a:r>
            <a:r>
              <a:rPr lang="tr-TR" sz="1250" dirty="0" err="1">
                <a:effectLst/>
                <a:latin typeface="Century Gothic" panose="020B0502020202020204" pitchFamily="34" charset="0"/>
                <a:ea typeface="Calibri" panose="020F0502020204030204" pitchFamily="34" charset="0"/>
                <a:cs typeface="Times New Roman" panose="02020603050405020304" pitchFamily="18" charset="0"/>
              </a:rPr>
              <a:t>Covid</a:t>
            </a:r>
            <a:r>
              <a:rPr lang="tr-TR" sz="1250" dirty="0">
                <a:effectLst/>
                <a:latin typeface="Century Gothic" panose="020B0502020202020204" pitchFamily="34" charset="0"/>
                <a:ea typeface="Calibri" panose="020F0502020204030204" pitchFamily="34" charset="0"/>
                <a:cs typeface="Times New Roman" panose="02020603050405020304" pitchFamily="18" charset="0"/>
              </a:rPr>
              <a:t> 19 kısıtlamalarıyla geçen Mayıs ayı üretim sektörünü olumsuz etkilemiştir. Nitekim </a:t>
            </a:r>
            <a:r>
              <a:rPr lang="tr-TR" sz="1250" dirty="0">
                <a:latin typeface="Century Gothic" panose="020B0502020202020204" pitchFamily="34" charset="0"/>
                <a:ea typeface="Calibri" panose="020F0502020204030204" pitchFamily="34" charset="0"/>
                <a:cs typeface="Times New Roman" panose="02020603050405020304" pitchFamily="18" charset="0"/>
              </a:rPr>
              <a:t>İSO ve IHS </a:t>
            </a:r>
            <a:r>
              <a:rPr lang="tr-TR" sz="1250" dirty="0" err="1">
                <a:latin typeface="Century Gothic" panose="020B0502020202020204" pitchFamily="34" charset="0"/>
                <a:ea typeface="Calibri" panose="020F0502020204030204" pitchFamily="34" charset="0"/>
                <a:cs typeface="Times New Roman" panose="02020603050405020304" pitchFamily="18" charset="0"/>
              </a:rPr>
              <a:t>Markit</a:t>
            </a:r>
            <a:r>
              <a:rPr lang="tr-TR" sz="1250" dirty="0">
                <a:latin typeface="Century Gothic" panose="020B0502020202020204" pitchFamily="34" charset="0"/>
                <a:ea typeface="Calibri" panose="020F0502020204030204" pitchFamily="34" charset="0"/>
                <a:cs typeface="Times New Roman" panose="02020603050405020304" pitchFamily="18" charset="0"/>
              </a:rPr>
              <a:t> Raporlarına göre </a:t>
            </a:r>
            <a:r>
              <a:rPr lang="tr-TR" sz="1250" dirty="0">
                <a:effectLst/>
                <a:latin typeface="Century Gothic" panose="020B0502020202020204" pitchFamily="34" charset="0"/>
                <a:ea typeface="Calibri" panose="020F0502020204030204" pitchFamily="34" charset="0"/>
                <a:cs typeface="Times New Roman" panose="02020603050405020304" pitchFamily="18" charset="0"/>
              </a:rPr>
              <a:t>Nisan ayında 50,4 olarak gerçekleşen PMI değeri Mayıs’ta maalesef 49,3 olarak gerçekleşmiştir. Böylece son bir yıl içinde ilk kez eşik değer olan 50 puanın altına inmiştir. Yeni m</a:t>
            </a:r>
            <a:r>
              <a:rPr lang="tr-TR" sz="1250" dirty="0">
                <a:latin typeface="Century Gothic" panose="020B0502020202020204" pitchFamily="34" charset="0"/>
                <a:ea typeface="Calibri" panose="020F0502020204030204" pitchFamily="34" charset="0"/>
                <a:cs typeface="Times New Roman" panose="02020603050405020304" pitchFamily="18" charset="0"/>
              </a:rPr>
              <a:t>üşteri taleplerinin ve ihracat siparişlerinin azalması bu düşüşün en büyük nedenidir. Özellikle büyüme ile geçen dört ayın sonunda yeni ihracat siparişlerindeki azalma oldukça dikkat çekicidir. Bütün bunlara paralel olarak yılın ikinci yarısındaki çalışan istihdamında bir azalma görülmese de (işten çıkarma yasağı devam etmektedir) yeni işe alımlar olumsuz etkilenmiştir. Aşağıdaki grafiklerden aylık verilerini gösteren değişimler izlenebilir. </a:t>
            </a:r>
            <a:endParaRPr lang="tr-TR" sz="12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5805474"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grpSp>
        <p:nvGrpSpPr>
          <p:cNvPr id="108" name="Group 2474"/>
          <p:cNvGrpSpPr/>
          <p:nvPr/>
        </p:nvGrpSpPr>
        <p:grpSpPr>
          <a:xfrm>
            <a:off x="-3228722" y="3622894"/>
            <a:ext cx="6275388" cy="1860490"/>
            <a:chOff x="0" y="79449"/>
            <a:chExt cx="6577347" cy="1860764"/>
          </a:xfrm>
        </p:grpSpPr>
        <p:sp>
          <p:nvSpPr>
            <p:cNvPr id="109" name="Rectangle 218"/>
            <p:cNvSpPr/>
            <p:nvPr/>
          </p:nvSpPr>
          <p:spPr>
            <a:xfrm>
              <a:off x="0" y="365649"/>
              <a:ext cx="4470632" cy="174642"/>
            </a:xfrm>
            <a:prstGeom prst="rect">
              <a:avLst/>
            </a:prstGeom>
            <a:ln>
              <a:noFill/>
            </a:ln>
          </p:spPr>
          <p:txBody>
            <a:bodyPr vert="horz" lIns="0" tIns="0" rIns="0" bIns="0" rtlCol="0">
              <a:noAutofit/>
            </a:bodyPr>
            <a:lstStyle/>
            <a:p>
              <a:pPr>
                <a:lnSpc>
                  <a:spcPct val="107000"/>
                </a:lnSpc>
                <a:spcAft>
                  <a:spcPts val="800"/>
                </a:spcAft>
              </a:pPr>
              <a:endParaRPr lang="tr-TR" sz="1100" dirty="0">
                <a:solidFill>
                  <a:srgbClr val="000000"/>
                </a:solidFill>
                <a:effectLst/>
                <a:latin typeface="Calibri" panose="020F0502020204030204" pitchFamily="34" charset="0"/>
                <a:ea typeface="Calibri" panose="020F0502020204030204" pitchFamily="34" charset="0"/>
              </a:endParaRPr>
            </a:p>
          </p:txBody>
        </p:sp>
        <p:sp>
          <p:nvSpPr>
            <p:cNvPr id="117" name="Rectangle 241"/>
            <p:cNvSpPr/>
            <p:nvPr/>
          </p:nvSpPr>
          <p:spPr>
            <a:xfrm>
              <a:off x="3781800" y="79449"/>
              <a:ext cx="1695257" cy="79383"/>
            </a:xfrm>
            <a:prstGeom prst="rect">
              <a:avLst/>
            </a:prstGeom>
            <a:ln>
              <a:noFill/>
            </a:ln>
          </p:spPr>
          <p:txBody>
            <a:bodyPr vert="horz" lIns="0" tIns="0" rIns="0" bIns="0" rtlCol="0">
              <a:noAutofit/>
            </a:bodyPr>
            <a:lstStyle/>
            <a:p>
              <a:pPr>
                <a:lnSpc>
                  <a:spcPct val="107000"/>
                </a:lnSpc>
                <a:spcAft>
                  <a:spcPts val="800"/>
                </a:spcAft>
              </a:pPr>
              <a:r>
                <a:rPr lang="tr-TR" sz="500">
                  <a:solidFill>
                    <a:srgbClr val="000000"/>
                  </a:solidFill>
                  <a:effectLst/>
                  <a:latin typeface="Arial" panose="020B0604020202020204" pitchFamily="34" charset="0"/>
                  <a:ea typeface="Arial" panose="020B0604020202020204" pitchFamily="34" charset="0"/>
                </a:rPr>
                <a:t>mev.arı. 50 = bir önceki aya göre değişim yok</a:t>
              </a:r>
              <a:endParaRPr lang="tr-TR" sz="1100">
                <a:solidFill>
                  <a:srgbClr val="000000"/>
                </a:solidFill>
                <a:effectLst/>
                <a:latin typeface="Calibri" panose="020F0502020204030204" pitchFamily="34" charset="0"/>
                <a:ea typeface="Calibri" panose="020F0502020204030204" pitchFamily="34" charset="0"/>
              </a:endParaRPr>
            </a:p>
          </p:txBody>
        </p:sp>
        <p:sp>
          <p:nvSpPr>
            <p:cNvPr id="118" name="Shape 242"/>
            <p:cNvSpPr/>
            <p:nvPr/>
          </p:nvSpPr>
          <p:spPr>
            <a:xfrm>
              <a:off x="3990638" y="1574820"/>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19" name="Shape 243"/>
            <p:cNvSpPr/>
            <p:nvPr/>
          </p:nvSpPr>
          <p:spPr>
            <a:xfrm>
              <a:off x="3990638" y="1428729"/>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20" name="Shape 244"/>
            <p:cNvSpPr/>
            <p:nvPr/>
          </p:nvSpPr>
          <p:spPr>
            <a:xfrm>
              <a:off x="3990638" y="1283744"/>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21" name="Shape 245"/>
            <p:cNvSpPr/>
            <p:nvPr/>
          </p:nvSpPr>
          <p:spPr>
            <a:xfrm>
              <a:off x="3990638" y="1137652"/>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22" name="Shape 246"/>
            <p:cNvSpPr/>
            <p:nvPr/>
          </p:nvSpPr>
          <p:spPr>
            <a:xfrm>
              <a:off x="3990638" y="991560"/>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23" name="Shape 247"/>
            <p:cNvSpPr/>
            <p:nvPr/>
          </p:nvSpPr>
          <p:spPr>
            <a:xfrm>
              <a:off x="3990638" y="845469"/>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24" name="Shape 248"/>
            <p:cNvSpPr/>
            <p:nvPr/>
          </p:nvSpPr>
          <p:spPr>
            <a:xfrm>
              <a:off x="3990638" y="700484"/>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25" name="Shape 249"/>
            <p:cNvSpPr/>
            <p:nvPr/>
          </p:nvSpPr>
          <p:spPr>
            <a:xfrm>
              <a:off x="3990638" y="554393"/>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26" name="Shape 250"/>
            <p:cNvSpPr/>
            <p:nvPr/>
          </p:nvSpPr>
          <p:spPr>
            <a:xfrm>
              <a:off x="3990638" y="408301"/>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27" name="Shape 251"/>
            <p:cNvSpPr/>
            <p:nvPr/>
          </p:nvSpPr>
          <p:spPr>
            <a:xfrm>
              <a:off x="3990638" y="262209"/>
              <a:ext cx="2560207" cy="0"/>
            </a:xfrm>
            <a:custGeom>
              <a:avLst/>
              <a:gdLst/>
              <a:ahLst/>
              <a:cxnLst/>
              <a:rect l="0" t="0" r="0" b="0"/>
              <a:pathLst>
                <a:path w="2560207">
                  <a:moveTo>
                    <a:pt x="0" y="0"/>
                  </a:moveTo>
                  <a:lnTo>
                    <a:pt x="2560207" y="0"/>
                  </a:lnTo>
                </a:path>
              </a:pathLst>
            </a:custGeom>
            <a:ln w="6486"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28" name="Shape 252"/>
            <p:cNvSpPr/>
            <p:nvPr/>
          </p:nvSpPr>
          <p:spPr>
            <a:xfrm>
              <a:off x="3990638" y="262210"/>
              <a:ext cx="0" cy="1458702"/>
            </a:xfrm>
            <a:custGeom>
              <a:avLst/>
              <a:gdLst/>
              <a:ahLst/>
              <a:cxnLst/>
              <a:rect l="0" t="0" r="0" b="0"/>
              <a:pathLst>
                <a:path h="1458702">
                  <a:moveTo>
                    <a:pt x="0" y="1458702"/>
                  </a:moveTo>
                  <a:lnTo>
                    <a:pt x="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29" name="Shape 253"/>
            <p:cNvSpPr/>
            <p:nvPr/>
          </p:nvSpPr>
          <p:spPr>
            <a:xfrm>
              <a:off x="3962618" y="1720912"/>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0" name="Shape 254"/>
            <p:cNvSpPr/>
            <p:nvPr/>
          </p:nvSpPr>
          <p:spPr>
            <a:xfrm>
              <a:off x="3962618" y="1574821"/>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1" name="Shape 255"/>
            <p:cNvSpPr/>
            <p:nvPr/>
          </p:nvSpPr>
          <p:spPr>
            <a:xfrm>
              <a:off x="3962618" y="1428729"/>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2" name="Shape 256"/>
            <p:cNvSpPr/>
            <p:nvPr/>
          </p:nvSpPr>
          <p:spPr>
            <a:xfrm>
              <a:off x="3962618" y="1283744"/>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3" name="Shape 257"/>
            <p:cNvSpPr/>
            <p:nvPr/>
          </p:nvSpPr>
          <p:spPr>
            <a:xfrm>
              <a:off x="3962618" y="1137652"/>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4" name="Shape 258"/>
            <p:cNvSpPr/>
            <p:nvPr/>
          </p:nvSpPr>
          <p:spPr>
            <a:xfrm>
              <a:off x="3962618" y="991561"/>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5" name="Shape 259"/>
            <p:cNvSpPr/>
            <p:nvPr/>
          </p:nvSpPr>
          <p:spPr>
            <a:xfrm>
              <a:off x="3962618" y="845469"/>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6" name="Shape 260"/>
            <p:cNvSpPr/>
            <p:nvPr/>
          </p:nvSpPr>
          <p:spPr>
            <a:xfrm>
              <a:off x="3962618" y="700484"/>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7" name="Shape 261"/>
            <p:cNvSpPr/>
            <p:nvPr/>
          </p:nvSpPr>
          <p:spPr>
            <a:xfrm>
              <a:off x="3962618" y="554393"/>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8" name="Shape 262"/>
            <p:cNvSpPr/>
            <p:nvPr/>
          </p:nvSpPr>
          <p:spPr>
            <a:xfrm>
              <a:off x="3962618" y="408301"/>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39" name="Shape 263"/>
            <p:cNvSpPr/>
            <p:nvPr/>
          </p:nvSpPr>
          <p:spPr>
            <a:xfrm>
              <a:off x="3962618" y="262210"/>
              <a:ext cx="28020" cy="0"/>
            </a:xfrm>
            <a:custGeom>
              <a:avLst/>
              <a:gdLst/>
              <a:ahLst/>
              <a:cxnLst/>
              <a:rect l="0" t="0" r="0" b="0"/>
              <a:pathLst>
                <a:path w="28020">
                  <a:moveTo>
                    <a:pt x="0" y="0"/>
                  </a:moveTo>
                  <a:lnTo>
                    <a:pt x="28020"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0" name="Shape 264"/>
            <p:cNvSpPr/>
            <p:nvPr/>
          </p:nvSpPr>
          <p:spPr>
            <a:xfrm>
              <a:off x="3990638" y="1720912"/>
              <a:ext cx="2560207" cy="0"/>
            </a:xfrm>
            <a:custGeom>
              <a:avLst/>
              <a:gdLst/>
              <a:ahLst/>
              <a:cxnLst/>
              <a:rect l="0" t="0" r="0" b="0"/>
              <a:pathLst>
                <a:path w="2560207">
                  <a:moveTo>
                    <a:pt x="0" y="0"/>
                  </a:moveTo>
                  <a:lnTo>
                    <a:pt x="2560207" y="0"/>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1" name="Shape 265"/>
            <p:cNvSpPr/>
            <p:nvPr/>
          </p:nvSpPr>
          <p:spPr>
            <a:xfrm>
              <a:off x="3990638"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2" name="Shape 266"/>
            <p:cNvSpPr/>
            <p:nvPr/>
          </p:nvSpPr>
          <p:spPr>
            <a:xfrm>
              <a:off x="4156683"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3" name="Shape 267"/>
            <p:cNvSpPr/>
            <p:nvPr/>
          </p:nvSpPr>
          <p:spPr>
            <a:xfrm>
              <a:off x="4322729"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4" name="Shape 268"/>
            <p:cNvSpPr/>
            <p:nvPr/>
          </p:nvSpPr>
          <p:spPr>
            <a:xfrm>
              <a:off x="4488774"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5" name="Shape 269"/>
            <p:cNvSpPr/>
            <p:nvPr/>
          </p:nvSpPr>
          <p:spPr>
            <a:xfrm>
              <a:off x="4654818"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6" name="Shape 270"/>
            <p:cNvSpPr/>
            <p:nvPr/>
          </p:nvSpPr>
          <p:spPr>
            <a:xfrm>
              <a:off x="4820863"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7" name="Shape 271"/>
            <p:cNvSpPr/>
            <p:nvPr/>
          </p:nvSpPr>
          <p:spPr>
            <a:xfrm>
              <a:off x="4986909"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8" name="Shape 272"/>
            <p:cNvSpPr/>
            <p:nvPr/>
          </p:nvSpPr>
          <p:spPr>
            <a:xfrm>
              <a:off x="5152954"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49" name="Shape 273"/>
            <p:cNvSpPr/>
            <p:nvPr/>
          </p:nvSpPr>
          <p:spPr>
            <a:xfrm>
              <a:off x="5318999"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50" name="Shape 274"/>
            <p:cNvSpPr/>
            <p:nvPr/>
          </p:nvSpPr>
          <p:spPr>
            <a:xfrm>
              <a:off x="5485044"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51" name="Shape 275"/>
            <p:cNvSpPr/>
            <p:nvPr/>
          </p:nvSpPr>
          <p:spPr>
            <a:xfrm>
              <a:off x="5651089"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52" name="Shape 276"/>
            <p:cNvSpPr/>
            <p:nvPr/>
          </p:nvSpPr>
          <p:spPr>
            <a:xfrm>
              <a:off x="5817134"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53" name="Shape 277"/>
            <p:cNvSpPr/>
            <p:nvPr/>
          </p:nvSpPr>
          <p:spPr>
            <a:xfrm>
              <a:off x="5983178"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54" name="Shape 278"/>
            <p:cNvSpPr/>
            <p:nvPr/>
          </p:nvSpPr>
          <p:spPr>
            <a:xfrm>
              <a:off x="6149223"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55" name="Shape 279"/>
            <p:cNvSpPr/>
            <p:nvPr/>
          </p:nvSpPr>
          <p:spPr>
            <a:xfrm>
              <a:off x="6315269"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56" name="Shape 280"/>
            <p:cNvSpPr/>
            <p:nvPr/>
          </p:nvSpPr>
          <p:spPr>
            <a:xfrm>
              <a:off x="6481314" y="1720912"/>
              <a:ext cx="0" cy="29882"/>
            </a:xfrm>
            <a:custGeom>
              <a:avLst/>
              <a:gdLst/>
              <a:ahLst/>
              <a:cxnLst/>
              <a:rect l="0" t="0" r="0" b="0"/>
              <a:pathLst>
                <a:path h="29882">
                  <a:moveTo>
                    <a:pt x="0" y="0"/>
                  </a:moveTo>
                  <a:lnTo>
                    <a:pt x="0" y="29882"/>
                  </a:lnTo>
                </a:path>
              </a:pathLst>
            </a:custGeom>
            <a:ln w="6486"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157" name="Shape 281"/>
            <p:cNvSpPr/>
            <p:nvPr/>
          </p:nvSpPr>
          <p:spPr>
            <a:xfrm>
              <a:off x="3990639" y="365645"/>
              <a:ext cx="2545678" cy="1376802"/>
            </a:xfrm>
            <a:custGeom>
              <a:avLst/>
              <a:gdLst/>
              <a:ahLst/>
              <a:cxnLst/>
              <a:rect l="0" t="0" r="0" b="0"/>
              <a:pathLst>
                <a:path w="2545678" h="1376802">
                  <a:moveTo>
                    <a:pt x="0" y="321189"/>
                  </a:moveTo>
                  <a:cubicBezTo>
                    <a:pt x="4609" y="308831"/>
                    <a:pt x="9219" y="300419"/>
                    <a:pt x="13837" y="284122"/>
                  </a:cubicBezTo>
                  <a:cubicBezTo>
                    <a:pt x="18447" y="267816"/>
                    <a:pt x="23056" y="248365"/>
                    <a:pt x="27674" y="223371"/>
                  </a:cubicBezTo>
                  <a:cubicBezTo>
                    <a:pt x="32284" y="198376"/>
                    <a:pt x="36893" y="145575"/>
                    <a:pt x="41503" y="134148"/>
                  </a:cubicBezTo>
                  <a:cubicBezTo>
                    <a:pt x="46121" y="122721"/>
                    <a:pt x="50730" y="149661"/>
                    <a:pt x="55340" y="154807"/>
                  </a:cubicBezTo>
                  <a:cubicBezTo>
                    <a:pt x="58090" y="157878"/>
                    <a:pt x="66427" y="156560"/>
                    <a:pt x="69177" y="165054"/>
                  </a:cubicBezTo>
                  <a:cubicBezTo>
                    <a:pt x="73786" y="179294"/>
                    <a:pt x="78396" y="231874"/>
                    <a:pt x="83014" y="240239"/>
                  </a:cubicBezTo>
                  <a:cubicBezTo>
                    <a:pt x="87217" y="247876"/>
                    <a:pt x="92639" y="229043"/>
                    <a:pt x="96842" y="215245"/>
                  </a:cubicBezTo>
                  <a:cubicBezTo>
                    <a:pt x="101460" y="200120"/>
                    <a:pt x="106070" y="152133"/>
                    <a:pt x="110679" y="149504"/>
                  </a:cubicBezTo>
                  <a:cubicBezTo>
                    <a:pt x="115289" y="146876"/>
                    <a:pt x="119907" y="181858"/>
                    <a:pt x="124516" y="199474"/>
                  </a:cubicBezTo>
                  <a:cubicBezTo>
                    <a:pt x="129126" y="217081"/>
                    <a:pt x="133735" y="250385"/>
                    <a:pt x="138354" y="255190"/>
                  </a:cubicBezTo>
                  <a:cubicBezTo>
                    <a:pt x="142963" y="259995"/>
                    <a:pt x="147572" y="228268"/>
                    <a:pt x="152191" y="228296"/>
                  </a:cubicBezTo>
                  <a:cubicBezTo>
                    <a:pt x="156800" y="228314"/>
                    <a:pt x="161410" y="249841"/>
                    <a:pt x="166019" y="255319"/>
                  </a:cubicBezTo>
                  <a:cubicBezTo>
                    <a:pt x="170239" y="260327"/>
                    <a:pt x="175636" y="267687"/>
                    <a:pt x="179856" y="261148"/>
                  </a:cubicBezTo>
                  <a:cubicBezTo>
                    <a:pt x="184465" y="254009"/>
                    <a:pt x="189084" y="220475"/>
                    <a:pt x="193693" y="212469"/>
                  </a:cubicBezTo>
                  <a:cubicBezTo>
                    <a:pt x="197317" y="206179"/>
                    <a:pt x="203907" y="216324"/>
                    <a:pt x="207530" y="213124"/>
                  </a:cubicBezTo>
                  <a:cubicBezTo>
                    <a:pt x="212140" y="209057"/>
                    <a:pt x="216749" y="194263"/>
                    <a:pt x="221359" y="188074"/>
                  </a:cubicBezTo>
                  <a:cubicBezTo>
                    <a:pt x="224515" y="183841"/>
                    <a:pt x="232039" y="167046"/>
                    <a:pt x="235196" y="175974"/>
                  </a:cubicBezTo>
                  <a:cubicBezTo>
                    <a:pt x="239814" y="189024"/>
                    <a:pt x="244423" y="247387"/>
                    <a:pt x="249033" y="266359"/>
                  </a:cubicBezTo>
                  <a:cubicBezTo>
                    <a:pt x="252293" y="279769"/>
                    <a:pt x="259610" y="279225"/>
                    <a:pt x="262870" y="289813"/>
                  </a:cubicBezTo>
                  <a:cubicBezTo>
                    <a:pt x="267479" y="304800"/>
                    <a:pt x="272089" y="352455"/>
                    <a:pt x="276707" y="356264"/>
                  </a:cubicBezTo>
                  <a:cubicBezTo>
                    <a:pt x="281317" y="360073"/>
                    <a:pt x="285926" y="313285"/>
                    <a:pt x="290536" y="312676"/>
                  </a:cubicBezTo>
                  <a:cubicBezTo>
                    <a:pt x="295154" y="312059"/>
                    <a:pt x="299763" y="346672"/>
                    <a:pt x="304373" y="352575"/>
                  </a:cubicBezTo>
                  <a:cubicBezTo>
                    <a:pt x="307131" y="356107"/>
                    <a:pt x="315451" y="340991"/>
                    <a:pt x="318210" y="348120"/>
                  </a:cubicBezTo>
                  <a:cubicBezTo>
                    <a:pt x="322819" y="360036"/>
                    <a:pt x="327429" y="395858"/>
                    <a:pt x="332047" y="424081"/>
                  </a:cubicBezTo>
                  <a:cubicBezTo>
                    <a:pt x="336656" y="452294"/>
                    <a:pt x="341266" y="500419"/>
                    <a:pt x="345884" y="517417"/>
                  </a:cubicBezTo>
                  <a:cubicBezTo>
                    <a:pt x="348107" y="525635"/>
                    <a:pt x="357490" y="531878"/>
                    <a:pt x="359712" y="526096"/>
                  </a:cubicBezTo>
                  <a:cubicBezTo>
                    <a:pt x="364330" y="514115"/>
                    <a:pt x="368940" y="464680"/>
                    <a:pt x="373549" y="445589"/>
                  </a:cubicBezTo>
                  <a:cubicBezTo>
                    <a:pt x="377891" y="427622"/>
                    <a:pt x="383045" y="424616"/>
                    <a:pt x="387386" y="411547"/>
                  </a:cubicBezTo>
                  <a:cubicBezTo>
                    <a:pt x="391996" y="397657"/>
                    <a:pt x="396606" y="369278"/>
                    <a:pt x="401224" y="362231"/>
                  </a:cubicBezTo>
                  <a:cubicBezTo>
                    <a:pt x="405600" y="355526"/>
                    <a:pt x="410676" y="368937"/>
                    <a:pt x="415052" y="369232"/>
                  </a:cubicBezTo>
                  <a:cubicBezTo>
                    <a:pt x="416176" y="369306"/>
                    <a:pt x="427765" y="356320"/>
                    <a:pt x="428889" y="364048"/>
                  </a:cubicBezTo>
                  <a:cubicBezTo>
                    <a:pt x="433499" y="395729"/>
                    <a:pt x="438117" y="500603"/>
                    <a:pt x="442726" y="559345"/>
                  </a:cubicBezTo>
                  <a:cubicBezTo>
                    <a:pt x="447336" y="618086"/>
                    <a:pt x="451954" y="656969"/>
                    <a:pt x="456563" y="716494"/>
                  </a:cubicBezTo>
                  <a:cubicBezTo>
                    <a:pt x="461173" y="776010"/>
                    <a:pt x="465782" y="869356"/>
                    <a:pt x="470400" y="916457"/>
                  </a:cubicBezTo>
                  <a:cubicBezTo>
                    <a:pt x="474482" y="958210"/>
                    <a:pt x="480147" y="989928"/>
                    <a:pt x="484229" y="999113"/>
                  </a:cubicBezTo>
                  <a:cubicBezTo>
                    <a:pt x="488596" y="1008918"/>
                    <a:pt x="493707" y="990352"/>
                    <a:pt x="498066" y="978611"/>
                  </a:cubicBezTo>
                  <a:cubicBezTo>
                    <a:pt x="501698" y="968853"/>
                    <a:pt x="508279" y="952353"/>
                    <a:pt x="511903" y="924656"/>
                  </a:cubicBezTo>
                  <a:cubicBezTo>
                    <a:pt x="516512" y="889425"/>
                    <a:pt x="521122" y="834862"/>
                    <a:pt x="525740" y="767239"/>
                  </a:cubicBezTo>
                  <a:cubicBezTo>
                    <a:pt x="530349" y="699626"/>
                    <a:pt x="534959" y="609287"/>
                    <a:pt x="539577" y="518930"/>
                  </a:cubicBezTo>
                  <a:cubicBezTo>
                    <a:pt x="544187" y="428572"/>
                    <a:pt x="548796" y="295337"/>
                    <a:pt x="553406" y="225086"/>
                  </a:cubicBezTo>
                  <a:cubicBezTo>
                    <a:pt x="557617" y="160977"/>
                    <a:pt x="563031" y="115158"/>
                    <a:pt x="567243" y="97422"/>
                  </a:cubicBezTo>
                  <a:cubicBezTo>
                    <a:pt x="569361" y="88503"/>
                    <a:pt x="578961" y="103712"/>
                    <a:pt x="581080" y="108407"/>
                  </a:cubicBezTo>
                  <a:cubicBezTo>
                    <a:pt x="585689" y="118653"/>
                    <a:pt x="590299" y="143472"/>
                    <a:pt x="594917" y="158902"/>
                  </a:cubicBezTo>
                  <a:cubicBezTo>
                    <a:pt x="599526" y="174332"/>
                    <a:pt x="604136" y="190731"/>
                    <a:pt x="608745" y="200987"/>
                  </a:cubicBezTo>
                  <a:cubicBezTo>
                    <a:pt x="613363" y="211243"/>
                    <a:pt x="617973" y="213760"/>
                    <a:pt x="622582" y="220438"/>
                  </a:cubicBezTo>
                  <a:cubicBezTo>
                    <a:pt x="626526" y="226147"/>
                    <a:pt x="632476" y="229098"/>
                    <a:pt x="636419" y="241051"/>
                  </a:cubicBezTo>
                  <a:cubicBezTo>
                    <a:pt x="641029" y="255042"/>
                    <a:pt x="645639" y="312483"/>
                    <a:pt x="650256" y="304385"/>
                  </a:cubicBezTo>
                  <a:cubicBezTo>
                    <a:pt x="654866" y="296297"/>
                    <a:pt x="659475" y="194503"/>
                    <a:pt x="664094" y="192501"/>
                  </a:cubicBezTo>
                  <a:cubicBezTo>
                    <a:pt x="668703" y="190509"/>
                    <a:pt x="673312" y="307290"/>
                    <a:pt x="677922" y="292395"/>
                  </a:cubicBezTo>
                  <a:cubicBezTo>
                    <a:pt x="682540" y="277500"/>
                    <a:pt x="687150" y="134065"/>
                    <a:pt x="691759" y="103150"/>
                  </a:cubicBezTo>
                  <a:cubicBezTo>
                    <a:pt x="692883" y="95633"/>
                    <a:pt x="704472" y="107918"/>
                    <a:pt x="705596" y="106940"/>
                  </a:cubicBezTo>
                  <a:cubicBezTo>
                    <a:pt x="709090" y="103878"/>
                    <a:pt x="715940" y="63509"/>
                    <a:pt x="719433" y="78902"/>
                  </a:cubicBezTo>
                  <a:cubicBezTo>
                    <a:pt x="724043" y="99239"/>
                    <a:pt x="728652" y="200691"/>
                    <a:pt x="733262" y="228951"/>
                  </a:cubicBezTo>
                  <a:cubicBezTo>
                    <a:pt x="735233" y="241005"/>
                    <a:pt x="745136" y="241245"/>
                    <a:pt x="747099" y="248476"/>
                  </a:cubicBezTo>
                  <a:cubicBezTo>
                    <a:pt x="751708" y="265418"/>
                    <a:pt x="756326" y="316633"/>
                    <a:pt x="760936" y="330634"/>
                  </a:cubicBezTo>
                  <a:cubicBezTo>
                    <a:pt x="762216" y="334516"/>
                    <a:pt x="773493" y="339764"/>
                    <a:pt x="774773" y="332460"/>
                  </a:cubicBezTo>
                  <a:cubicBezTo>
                    <a:pt x="779383" y="306165"/>
                    <a:pt x="783992" y="214876"/>
                    <a:pt x="788610" y="172838"/>
                  </a:cubicBezTo>
                  <a:cubicBezTo>
                    <a:pt x="793219" y="130809"/>
                    <a:pt x="797829" y="90210"/>
                    <a:pt x="802439" y="80258"/>
                  </a:cubicBezTo>
                  <a:cubicBezTo>
                    <a:pt x="807057" y="70307"/>
                    <a:pt x="811666" y="112538"/>
                    <a:pt x="816276" y="113129"/>
                  </a:cubicBezTo>
                  <a:cubicBezTo>
                    <a:pt x="820349" y="113645"/>
                    <a:pt x="826040" y="99635"/>
                    <a:pt x="830113" y="83809"/>
                  </a:cubicBezTo>
                  <a:cubicBezTo>
                    <a:pt x="834722" y="65880"/>
                    <a:pt x="839332" y="0"/>
                    <a:pt x="843950" y="5552"/>
                  </a:cubicBezTo>
                  <a:cubicBezTo>
                    <a:pt x="848559" y="11104"/>
                    <a:pt x="853169" y="74641"/>
                    <a:pt x="857787" y="117113"/>
                  </a:cubicBezTo>
                  <a:cubicBezTo>
                    <a:pt x="862396" y="159594"/>
                    <a:pt x="867006" y="222863"/>
                    <a:pt x="871615" y="260410"/>
                  </a:cubicBezTo>
                  <a:cubicBezTo>
                    <a:pt x="876233" y="297966"/>
                    <a:pt x="880843" y="339359"/>
                    <a:pt x="885453" y="342411"/>
                  </a:cubicBezTo>
                  <a:cubicBezTo>
                    <a:pt x="890062" y="345473"/>
                    <a:pt x="894680" y="298197"/>
                    <a:pt x="899289" y="278745"/>
                  </a:cubicBezTo>
                  <a:cubicBezTo>
                    <a:pt x="903899" y="259294"/>
                    <a:pt x="908509" y="210505"/>
                    <a:pt x="913126" y="225704"/>
                  </a:cubicBezTo>
                  <a:cubicBezTo>
                    <a:pt x="917736" y="240904"/>
                    <a:pt x="922346" y="368143"/>
                    <a:pt x="926955" y="369923"/>
                  </a:cubicBezTo>
                  <a:cubicBezTo>
                    <a:pt x="931573" y="371703"/>
                    <a:pt x="936182" y="261895"/>
                    <a:pt x="940792" y="236384"/>
                  </a:cubicBezTo>
                  <a:cubicBezTo>
                    <a:pt x="942963" y="224376"/>
                    <a:pt x="952459" y="214738"/>
                    <a:pt x="954629" y="216878"/>
                  </a:cubicBezTo>
                  <a:cubicBezTo>
                    <a:pt x="959239" y="221425"/>
                    <a:pt x="963848" y="248540"/>
                    <a:pt x="968466" y="263666"/>
                  </a:cubicBezTo>
                  <a:cubicBezTo>
                    <a:pt x="973076" y="278791"/>
                    <a:pt x="977685" y="305271"/>
                    <a:pt x="982303" y="307622"/>
                  </a:cubicBezTo>
                  <a:cubicBezTo>
                    <a:pt x="986498" y="309771"/>
                    <a:pt x="991938" y="261784"/>
                    <a:pt x="996132" y="277805"/>
                  </a:cubicBezTo>
                  <a:cubicBezTo>
                    <a:pt x="1000750" y="295411"/>
                    <a:pt x="1005360" y="392077"/>
                    <a:pt x="1009969" y="413262"/>
                  </a:cubicBezTo>
                  <a:cubicBezTo>
                    <a:pt x="1011768" y="421517"/>
                    <a:pt x="1022007" y="412801"/>
                    <a:pt x="1023806" y="404888"/>
                  </a:cubicBezTo>
                  <a:cubicBezTo>
                    <a:pt x="1028416" y="384597"/>
                    <a:pt x="1033025" y="302393"/>
                    <a:pt x="1037643" y="291537"/>
                  </a:cubicBezTo>
                  <a:cubicBezTo>
                    <a:pt x="1042253" y="280673"/>
                    <a:pt x="1046862" y="343933"/>
                    <a:pt x="1051472" y="339746"/>
                  </a:cubicBezTo>
                  <a:cubicBezTo>
                    <a:pt x="1056090" y="335559"/>
                    <a:pt x="1060699" y="256675"/>
                    <a:pt x="1065309" y="266414"/>
                  </a:cubicBezTo>
                  <a:cubicBezTo>
                    <a:pt x="1069927" y="276144"/>
                    <a:pt x="1074536" y="384615"/>
                    <a:pt x="1079146" y="398155"/>
                  </a:cubicBezTo>
                  <a:cubicBezTo>
                    <a:pt x="1083755" y="411703"/>
                    <a:pt x="1088373" y="372718"/>
                    <a:pt x="1092983" y="347678"/>
                  </a:cubicBezTo>
                  <a:cubicBezTo>
                    <a:pt x="1097592" y="322637"/>
                    <a:pt x="1102202" y="266377"/>
                    <a:pt x="1106820" y="247904"/>
                  </a:cubicBezTo>
                  <a:cubicBezTo>
                    <a:pt x="1109042" y="238994"/>
                    <a:pt x="1118426" y="231155"/>
                    <a:pt x="1120648" y="236836"/>
                  </a:cubicBezTo>
                  <a:cubicBezTo>
                    <a:pt x="1125266" y="248614"/>
                    <a:pt x="1129876" y="320516"/>
                    <a:pt x="1134485" y="318579"/>
                  </a:cubicBezTo>
                  <a:cubicBezTo>
                    <a:pt x="1139095" y="316652"/>
                    <a:pt x="1143713" y="248245"/>
                    <a:pt x="1148323" y="225252"/>
                  </a:cubicBezTo>
                  <a:cubicBezTo>
                    <a:pt x="1152932" y="202250"/>
                    <a:pt x="1157541" y="180235"/>
                    <a:pt x="1162160" y="180576"/>
                  </a:cubicBezTo>
                  <a:cubicBezTo>
                    <a:pt x="1166769" y="180927"/>
                    <a:pt x="1171379" y="208844"/>
                    <a:pt x="1175996" y="227309"/>
                  </a:cubicBezTo>
                  <a:cubicBezTo>
                    <a:pt x="1180606" y="245773"/>
                    <a:pt x="1185216" y="271625"/>
                    <a:pt x="1189825" y="291362"/>
                  </a:cubicBezTo>
                  <a:cubicBezTo>
                    <a:pt x="1194443" y="311109"/>
                    <a:pt x="1199052" y="335881"/>
                    <a:pt x="1203662" y="345768"/>
                  </a:cubicBezTo>
                  <a:cubicBezTo>
                    <a:pt x="1206905" y="352723"/>
                    <a:pt x="1214248" y="356827"/>
                    <a:pt x="1217499" y="350657"/>
                  </a:cubicBezTo>
                  <a:cubicBezTo>
                    <a:pt x="1222109" y="341886"/>
                    <a:pt x="1226718" y="293557"/>
                    <a:pt x="1231337" y="293133"/>
                  </a:cubicBezTo>
                  <a:cubicBezTo>
                    <a:pt x="1235946" y="292709"/>
                    <a:pt x="1240555" y="344035"/>
                    <a:pt x="1245165" y="348093"/>
                  </a:cubicBezTo>
                  <a:cubicBezTo>
                    <a:pt x="1248070" y="350638"/>
                    <a:pt x="1256105" y="334184"/>
                    <a:pt x="1259002" y="317472"/>
                  </a:cubicBezTo>
                  <a:cubicBezTo>
                    <a:pt x="1263611" y="290892"/>
                    <a:pt x="1268230" y="196264"/>
                    <a:pt x="1272839" y="188619"/>
                  </a:cubicBezTo>
                  <a:cubicBezTo>
                    <a:pt x="1277448" y="180964"/>
                    <a:pt x="1282058" y="277307"/>
                    <a:pt x="1286676" y="271570"/>
                  </a:cubicBezTo>
                  <a:cubicBezTo>
                    <a:pt x="1291286" y="265842"/>
                    <a:pt x="1295895" y="162850"/>
                    <a:pt x="1300513" y="154217"/>
                  </a:cubicBezTo>
                  <a:cubicBezTo>
                    <a:pt x="1305123" y="145593"/>
                    <a:pt x="1309732" y="204860"/>
                    <a:pt x="1314342" y="219801"/>
                  </a:cubicBezTo>
                  <a:cubicBezTo>
                    <a:pt x="1318484" y="233202"/>
                    <a:pt x="1324045" y="245340"/>
                    <a:pt x="1328179" y="243855"/>
                  </a:cubicBezTo>
                  <a:cubicBezTo>
                    <a:pt x="1332788" y="242213"/>
                    <a:pt x="1337406" y="200968"/>
                    <a:pt x="1342016" y="209896"/>
                  </a:cubicBezTo>
                  <a:cubicBezTo>
                    <a:pt x="1346625" y="218824"/>
                    <a:pt x="1351235" y="277140"/>
                    <a:pt x="1355853" y="297440"/>
                  </a:cubicBezTo>
                  <a:cubicBezTo>
                    <a:pt x="1359969" y="315563"/>
                    <a:pt x="1365565" y="324749"/>
                    <a:pt x="1369681" y="331694"/>
                  </a:cubicBezTo>
                  <a:cubicBezTo>
                    <a:pt x="1372674" y="336730"/>
                    <a:pt x="1380535" y="334996"/>
                    <a:pt x="1383518" y="344081"/>
                  </a:cubicBezTo>
                  <a:cubicBezTo>
                    <a:pt x="1388136" y="358118"/>
                    <a:pt x="1392746" y="403781"/>
                    <a:pt x="1397355" y="415928"/>
                  </a:cubicBezTo>
                  <a:cubicBezTo>
                    <a:pt x="1399915" y="422670"/>
                    <a:pt x="1408633" y="423813"/>
                    <a:pt x="1411192" y="416942"/>
                  </a:cubicBezTo>
                  <a:cubicBezTo>
                    <a:pt x="1415802" y="404556"/>
                    <a:pt x="1420411" y="359077"/>
                    <a:pt x="1425029" y="341637"/>
                  </a:cubicBezTo>
                  <a:cubicBezTo>
                    <a:pt x="1429207" y="325819"/>
                    <a:pt x="1434681" y="323569"/>
                    <a:pt x="1438858" y="312271"/>
                  </a:cubicBezTo>
                  <a:cubicBezTo>
                    <a:pt x="1443476" y="299801"/>
                    <a:pt x="1448086" y="275121"/>
                    <a:pt x="1452695" y="266848"/>
                  </a:cubicBezTo>
                  <a:cubicBezTo>
                    <a:pt x="1456370" y="260244"/>
                    <a:pt x="1462857" y="258851"/>
                    <a:pt x="1466532" y="262614"/>
                  </a:cubicBezTo>
                  <a:cubicBezTo>
                    <a:pt x="1470554" y="266728"/>
                    <a:pt x="1476348" y="277823"/>
                    <a:pt x="1480369" y="295171"/>
                  </a:cubicBezTo>
                  <a:cubicBezTo>
                    <a:pt x="1484979" y="315065"/>
                    <a:pt x="1489588" y="357168"/>
                    <a:pt x="1494207" y="381950"/>
                  </a:cubicBezTo>
                  <a:cubicBezTo>
                    <a:pt x="1498816" y="406732"/>
                    <a:pt x="1503425" y="431782"/>
                    <a:pt x="1508035" y="443855"/>
                  </a:cubicBezTo>
                  <a:cubicBezTo>
                    <a:pt x="1511243" y="452238"/>
                    <a:pt x="1518663" y="452967"/>
                    <a:pt x="1521872" y="454369"/>
                  </a:cubicBezTo>
                  <a:cubicBezTo>
                    <a:pt x="1523895" y="455254"/>
                    <a:pt x="1533685" y="463029"/>
                    <a:pt x="1535709" y="455937"/>
                  </a:cubicBezTo>
                  <a:cubicBezTo>
                    <a:pt x="1540318" y="439732"/>
                    <a:pt x="1544928" y="362766"/>
                    <a:pt x="1549546" y="357168"/>
                  </a:cubicBezTo>
                  <a:cubicBezTo>
                    <a:pt x="1554156" y="351570"/>
                    <a:pt x="1558765" y="423149"/>
                    <a:pt x="1563374" y="422337"/>
                  </a:cubicBezTo>
                  <a:cubicBezTo>
                    <a:pt x="1567993" y="421526"/>
                    <a:pt x="1572602" y="363707"/>
                    <a:pt x="1577212" y="352280"/>
                  </a:cubicBezTo>
                  <a:cubicBezTo>
                    <a:pt x="1579322" y="347060"/>
                    <a:pt x="1588947" y="346682"/>
                    <a:pt x="1591049" y="353746"/>
                  </a:cubicBezTo>
                  <a:cubicBezTo>
                    <a:pt x="1595658" y="369222"/>
                    <a:pt x="1600268" y="438348"/>
                    <a:pt x="1604886" y="445127"/>
                  </a:cubicBezTo>
                  <a:cubicBezTo>
                    <a:pt x="1609495" y="451915"/>
                    <a:pt x="1614105" y="418335"/>
                    <a:pt x="1618723" y="394447"/>
                  </a:cubicBezTo>
                  <a:cubicBezTo>
                    <a:pt x="1623332" y="370560"/>
                    <a:pt x="1627942" y="324906"/>
                    <a:pt x="1632552" y="301812"/>
                  </a:cubicBezTo>
                  <a:cubicBezTo>
                    <a:pt x="1637169" y="278718"/>
                    <a:pt x="1641779" y="254941"/>
                    <a:pt x="1646388" y="255872"/>
                  </a:cubicBezTo>
                  <a:cubicBezTo>
                    <a:pt x="1650998" y="256813"/>
                    <a:pt x="1655616" y="293603"/>
                    <a:pt x="1660225" y="307438"/>
                  </a:cubicBezTo>
                  <a:cubicBezTo>
                    <a:pt x="1664835" y="321272"/>
                    <a:pt x="1669444" y="327221"/>
                    <a:pt x="1674063" y="338870"/>
                  </a:cubicBezTo>
                  <a:cubicBezTo>
                    <a:pt x="1678672" y="350527"/>
                    <a:pt x="1683281" y="365072"/>
                    <a:pt x="1687891" y="377348"/>
                  </a:cubicBezTo>
                  <a:cubicBezTo>
                    <a:pt x="1692509" y="389633"/>
                    <a:pt x="1697119" y="413068"/>
                    <a:pt x="1701728" y="412543"/>
                  </a:cubicBezTo>
                  <a:cubicBezTo>
                    <a:pt x="1706346" y="412017"/>
                    <a:pt x="1710956" y="364648"/>
                    <a:pt x="1715565" y="374194"/>
                  </a:cubicBezTo>
                  <a:cubicBezTo>
                    <a:pt x="1720175" y="383739"/>
                    <a:pt x="1724784" y="455199"/>
                    <a:pt x="1729402" y="469817"/>
                  </a:cubicBezTo>
                  <a:cubicBezTo>
                    <a:pt x="1731901" y="477749"/>
                    <a:pt x="1740731" y="455171"/>
                    <a:pt x="1743239" y="461922"/>
                  </a:cubicBezTo>
                  <a:cubicBezTo>
                    <a:pt x="1747849" y="474383"/>
                    <a:pt x="1752458" y="547419"/>
                    <a:pt x="1757068" y="544542"/>
                  </a:cubicBezTo>
                  <a:cubicBezTo>
                    <a:pt x="1761686" y="541664"/>
                    <a:pt x="1766295" y="471293"/>
                    <a:pt x="1770905" y="444648"/>
                  </a:cubicBezTo>
                  <a:cubicBezTo>
                    <a:pt x="1775514" y="418003"/>
                    <a:pt x="1780132" y="390177"/>
                    <a:pt x="1784742" y="384689"/>
                  </a:cubicBezTo>
                  <a:cubicBezTo>
                    <a:pt x="1789213" y="379368"/>
                    <a:pt x="1794099" y="397094"/>
                    <a:pt x="1798579" y="411749"/>
                  </a:cubicBezTo>
                  <a:cubicBezTo>
                    <a:pt x="1803188" y="426847"/>
                    <a:pt x="1807798" y="477233"/>
                    <a:pt x="1812416" y="475268"/>
                  </a:cubicBezTo>
                  <a:cubicBezTo>
                    <a:pt x="1817026" y="473313"/>
                    <a:pt x="1821635" y="424219"/>
                    <a:pt x="1826244" y="399990"/>
                  </a:cubicBezTo>
                  <a:cubicBezTo>
                    <a:pt x="1830863" y="375762"/>
                    <a:pt x="1835472" y="357887"/>
                    <a:pt x="1840082" y="329905"/>
                  </a:cubicBezTo>
                  <a:cubicBezTo>
                    <a:pt x="1844691" y="301932"/>
                    <a:pt x="1849309" y="247212"/>
                    <a:pt x="1853919" y="232123"/>
                  </a:cubicBezTo>
                  <a:cubicBezTo>
                    <a:pt x="1856305" y="224302"/>
                    <a:pt x="1865360" y="239631"/>
                    <a:pt x="1867756" y="239409"/>
                  </a:cubicBezTo>
                  <a:cubicBezTo>
                    <a:pt x="1871224" y="239087"/>
                    <a:pt x="1878116" y="237639"/>
                    <a:pt x="1881584" y="229587"/>
                  </a:cubicBezTo>
                  <a:cubicBezTo>
                    <a:pt x="1886202" y="218897"/>
                    <a:pt x="1890812" y="178704"/>
                    <a:pt x="1895422" y="175264"/>
                  </a:cubicBezTo>
                  <a:cubicBezTo>
                    <a:pt x="1900031" y="171824"/>
                    <a:pt x="1904649" y="217865"/>
                    <a:pt x="1909259" y="208937"/>
                  </a:cubicBezTo>
                  <a:cubicBezTo>
                    <a:pt x="1913868" y="200000"/>
                    <a:pt x="1918478" y="125644"/>
                    <a:pt x="1923095" y="121697"/>
                  </a:cubicBezTo>
                  <a:cubicBezTo>
                    <a:pt x="1927705" y="117749"/>
                    <a:pt x="1932315" y="165875"/>
                    <a:pt x="1936933" y="185252"/>
                  </a:cubicBezTo>
                  <a:cubicBezTo>
                    <a:pt x="1941542" y="204630"/>
                    <a:pt x="1946151" y="227779"/>
                    <a:pt x="1950761" y="237980"/>
                  </a:cubicBezTo>
                  <a:cubicBezTo>
                    <a:pt x="1954229" y="245653"/>
                    <a:pt x="1961130" y="253023"/>
                    <a:pt x="1964598" y="246483"/>
                  </a:cubicBezTo>
                  <a:cubicBezTo>
                    <a:pt x="1969208" y="237768"/>
                    <a:pt x="1973826" y="211215"/>
                    <a:pt x="1978435" y="185732"/>
                  </a:cubicBezTo>
                  <a:cubicBezTo>
                    <a:pt x="1983045" y="160249"/>
                    <a:pt x="1987654" y="106101"/>
                    <a:pt x="1992272" y="93594"/>
                  </a:cubicBezTo>
                  <a:cubicBezTo>
                    <a:pt x="1994088" y="88660"/>
                    <a:pt x="2004285" y="99571"/>
                    <a:pt x="2006101" y="110703"/>
                  </a:cubicBezTo>
                  <a:cubicBezTo>
                    <a:pt x="2010719" y="138879"/>
                    <a:pt x="2015328" y="225510"/>
                    <a:pt x="2019938" y="262697"/>
                  </a:cubicBezTo>
                  <a:cubicBezTo>
                    <a:pt x="2024236" y="297302"/>
                    <a:pt x="2029485" y="297791"/>
                    <a:pt x="2033775" y="333815"/>
                  </a:cubicBezTo>
                  <a:cubicBezTo>
                    <a:pt x="2038384" y="372533"/>
                    <a:pt x="2042994" y="470039"/>
                    <a:pt x="2047612" y="494978"/>
                  </a:cubicBezTo>
                  <a:cubicBezTo>
                    <a:pt x="2049307" y="504164"/>
                    <a:pt x="2059746" y="489241"/>
                    <a:pt x="2061449" y="483430"/>
                  </a:cubicBezTo>
                  <a:cubicBezTo>
                    <a:pt x="2066058" y="467668"/>
                    <a:pt x="2070668" y="393811"/>
                    <a:pt x="2075277" y="400405"/>
                  </a:cubicBezTo>
                  <a:cubicBezTo>
                    <a:pt x="2079896" y="407000"/>
                    <a:pt x="2084505" y="472354"/>
                    <a:pt x="2089114" y="522997"/>
                  </a:cubicBezTo>
                  <a:cubicBezTo>
                    <a:pt x="2093724" y="573631"/>
                    <a:pt x="2098343" y="686824"/>
                    <a:pt x="2102952" y="704228"/>
                  </a:cubicBezTo>
                  <a:cubicBezTo>
                    <a:pt x="2107561" y="721641"/>
                    <a:pt x="2112170" y="648604"/>
                    <a:pt x="2116789" y="627447"/>
                  </a:cubicBezTo>
                  <a:cubicBezTo>
                    <a:pt x="2121399" y="606289"/>
                    <a:pt x="2126008" y="587225"/>
                    <a:pt x="2130626" y="577274"/>
                  </a:cubicBezTo>
                  <a:cubicBezTo>
                    <a:pt x="2134275" y="569388"/>
                    <a:pt x="2140805" y="568383"/>
                    <a:pt x="2144455" y="567710"/>
                  </a:cubicBezTo>
                  <a:cubicBezTo>
                    <a:pt x="2146720" y="567295"/>
                    <a:pt x="2156034" y="579478"/>
                    <a:pt x="2158292" y="572164"/>
                  </a:cubicBezTo>
                  <a:cubicBezTo>
                    <a:pt x="2162901" y="557242"/>
                    <a:pt x="2167519" y="504210"/>
                    <a:pt x="2172129" y="478173"/>
                  </a:cubicBezTo>
                  <a:cubicBezTo>
                    <a:pt x="2176738" y="452137"/>
                    <a:pt x="2181348" y="420751"/>
                    <a:pt x="2185966" y="415928"/>
                  </a:cubicBezTo>
                  <a:cubicBezTo>
                    <a:pt x="2190558" y="411132"/>
                    <a:pt x="2195202" y="431690"/>
                    <a:pt x="2199794" y="449232"/>
                  </a:cubicBezTo>
                  <a:cubicBezTo>
                    <a:pt x="2204412" y="466838"/>
                    <a:pt x="2209022" y="520156"/>
                    <a:pt x="2213631" y="521577"/>
                  </a:cubicBezTo>
                  <a:cubicBezTo>
                    <a:pt x="2218241" y="522997"/>
                    <a:pt x="2222859" y="472593"/>
                    <a:pt x="2227468" y="457754"/>
                  </a:cubicBezTo>
                  <a:cubicBezTo>
                    <a:pt x="2231775" y="443892"/>
                    <a:pt x="2236998" y="432639"/>
                    <a:pt x="2241305" y="432547"/>
                  </a:cubicBezTo>
                  <a:cubicBezTo>
                    <a:pt x="2245837" y="432455"/>
                    <a:pt x="2250611" y="470657"/>
                    <a:pt x="2255142" y="457154"/>
                  </a:cubicBezTo>
                  <a:cubicBezTo>
                    <a:pt x="2259752" y="443403"/>
                    <a:pt x="2264361" y="360000"/>
                    <a:pt x="2268971" y="350066"/>
                  </a:cubicBezTo>
                  <a:cubicBezTo>
                    <a:pt x="2273589" y="340124"/>
                    <a:pt x="2278198" y="397998"/>
                    <a:pt x="2282808" y="397537"/>
                  </a:cubicBezTo>
                  <a:cubicBezTo>
                    <a:pt x="2287418" y="397085"/>
                    <a:pt x="2292035" y="356421"/>
                    <a:pt x="2296645" y="347327"/>
                  </a:cubicBezTo>
                  <a:cubicBezTo>
                    <a:pt x="2299923" y="340853"/>
                    <a:pt x="2307196" y="349799"/>
                    <a:pt x="2310482" y="342946"/>
                  </a:cubicBezTo>
                  <a:cubicBezTo>
                    <a:pt x="2315091" y="333317"/>
                    <a:pt x="2319701" y="301175"/>
                    <a:pt x="2324319" y="289545"/>
                  </a:cubicBezTo>
                  <a:cubicBezTo>
                    <a:pt x="2325772" y="285875"/>
                    <a:pt x="2336695" y="262292"/>
                    <a:pt x="2338148" y="273193"/>
                  </a:cubicBezTo>
                  <a:cubicBezTo>
                    <a:pt x="2341122" y="295420"/>
                    <a:pt x="2349019" y="384671"/>
                    <a:pt x="2351984" y="496555"/>
                  </a:cubicBezTo>
                  <a:cubicBezTo>
                    <a:pt x="2356594" y="670251"/>
                    <a:pt x="2361212" y="1253962"/>
                    <a:pt x="2365822" y="1315387"/>
                  </a:cubicBezTo>
                  <a:cubicBezTo>
                    <a:pt x="2370431" y="1376802"/>
                    <a:pt x="2375040" y="1052625"/>
                    <a:pt x="2379659" y="865058"/>
                  </a:cubicBezTo>
                  <a:cubicBezTo>
                    <a:pt x="2384269" y="677500"/>
                    <a:pt x="2388878" y="319271"/>
                    <a:pt x="2393487" y="190011"/>
                  </a:cubicBezTo>
                  <a:cubicBezTo>
                    <a:pt x="2395304" y="139248"/>
                    <a:pt x="2405517" y="89296"/>
                    <a:pt x="2407325" y="89481"/>
                  </a:cubicBezTo>
                  <a:cubicBezTo>
                    <a:pt x="2411934" y="89951"/>
                    <a:pt x="2416552" y="170938"/>
                    <a:pt x="2421162" y="192815"/>
                  </a:cubicBezTo>
                  <a:cubicBezTo>
                    <a:pt x="2424405" y="208227"/>
                    <a:pt x="2431747" y="218427"/>
                    <a:pt x="2434999" y="220742"/>
                  </a:cubicBezTo>
                  <a:cubicBezTo>
                    <a:pt x="2436477" y="221793"/>
                    <a:pt x="2447348" y="204205"/>
                    <a:pt x="2448836" y="212506"/>
                  </a:cubicBezTo>
                  <a:cubicBezTo>
                    <a:pt x="2453445" y="238321"/>
                    <a:pt x="2458055" y="341489"/>
                    <a:pt x="2462664" y="375651"/>
                  </a:cubicBezTo>
                  <a:cubicBezTo>
                    <a:pt x="2465630" y="397611"/>
                    <a:pt x="2473535" y="428130"/>
                    <a:pt x="2476501" y="417495"/>
                  </a:cubicBezTo>
                  <a:cubicBezTo>
                    <a:pt x="2481111" y="400940"/>
                    <a:pt x="2485729" y="290089"/>
                    <a:pt x="2490338" y="276320"/>
                  </a:cubicBezTo>
                  <a:cubicBezTo>
                    <a:pt x="2494948" y="262550"/>
                    <a:pt x="2499557" y="330163"/>
                    <a:pt x="2504175" y="334867"/>
                  </a:cubicBezTo>
                  <a:cubicBezTo>
                    <a:pt x="2508785" y="339571"/>
                    <a:pt x="2513395" y="288863"/>
                    <a:pt x="2518004" y="304542"/>
                  </a:cubicBezTo>
                  <a:cubicBezTo>
                    <a:pt x="2522622" y="320221"/>
                    <a:pt x="2527231" y="402296"/>
                    <a:pt x="2531841" y="428941"/>
                  </a:cubicBezTo>
                  <a:cubicBezTo>
                    <a:pt x="2535110" y="447811"/>
                    <a:pt x="2544043" y="460198"/>
                    <a:pt x="2545678" y="464385"/>
                  </a:cubicBezTo>
                </a:path>
              </a:pathLst>
            </a:custGeom>
            <a:ln w="17296" cap="rnd">
              <a:round/>
            </a:ln>
          </p:spPr>
          <p:style>
            <a:lnRef idx="1">
              <a:srgbClr val="FF0000"/>
            </a:lnRef>
            <a:fillRef idx="0">
              <a:srgbClr val="000000">
                <a:alpha val="0"/>
              </a:srgbClr>
            </a:fillRef>
            <a:effectRef idx="0">
              <a:scrgbClr r="0" g="0" b="0"/>
            </a:effectRef>
            <a:fontRef idx="none"/>
          </p:style>
          <p:txBody>
            <a:bodyPr/>
            <a:lstStyle/>
            <a:p>
              <a:endParaRPr lang="tr-TR"/>
            </a:p>
          </p:txBody>
        </p:sp>
        <p:sp>
          <p:nvSpPr>
            <p:cNvPr id="158" name="Rectangle 282"/>
            <p:cNvSpPr/>
            <p:nvPr/>
          </p:nvSpPr>
          <p:spPr>
            <a:xfrm>
              <a:off x="3822344" y="1660046"/>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15</a:t>
              </a:r>
              <a:endParaRPr lang="tr-TR" sz="1100">
                <a:solidFill>
                  <a:srgbClr val="000000"/>
                </a:solidFill>
                <a:effectLst/>
                <a:latin typeface="Calibri" panose="020F0502020204030204" pitchFamily="34" charset="0"/>
                <a:ea typeface="Calibri" panose="020F0502020204030204" pitchFamily="34" charset="0"/>
              </a:endParaRPr>
            </a:p>
          </p:txBody>
        </p:sp>
        <p:sp>
          <p:nvSpPr>
            <p:cNvPr id="159" name="Rectangle 283"/>
            <p:cNvSpPr/>
            <p:nvPr/>
          </p:nvSpPr>
          <p:spPr>
            <a:xfrm>
              <a:off x="3822344" y="1514245"/>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20</a:t>
              </a:r>
              <a:endParaRPr lang="tr-TR" sz="1100">
                <a:solidFill>
                  <a:srgbClr val="000000"/>
                </a:solidFill>
                <a:effectLst/>
                <a:latin typeface="Calibri" panose="020F0502020204030204" pitchFamily="34" charset="0"/>
                <a:ea typeface="Calibri" panose="020F0502020204030204" pitchFamily="34" charset="0"/>
              </a:endParaRPr>
            </a:p>
          </p:txBody>
        </p:sp>
        <p:sp>
          <p:nvSpPr>
            <p:cNvPr id="160" name="Rectangle 284"/>
            <p:cNvSpPr/>
            <p:nvPr/>
          </p:nvSpPr>
          <p:spPr>
            <a:xfrm>
              <a:off x="3822344" y="1368442"/>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25</a:t>
              </a:r>
              <a:endParaRPr lang="tr-TR" sz="1100">
                <a:solidFill>
                  <a:srgbClr val="000000"/>
                </a:solidFill>
                <a:effectLst/>
                <a:latin typeface="Calibri" panose="020F0502020204030204" pitchFamily="34" charset="0"/>
                <a:ea typeface="Calibri" panose="020F0502020204030204" pitchFamily="34" charset="0"/>
              </a:endParaRPr>
            </a:p>
          </p:txBody>
        </p:sp>
        <p:sp>
          <p:nvSpPr>
            <p:cNvPr id="161" name="Rectangle 285"/>
            <p:cNvSpPr/>
            <p:nvPr/>
          </p:nvSpPr>
          <p:spPr>
            <a:xfrm>
              <a:off x="3822344" y="1222642"/>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30</a:t>
              </a:r>
              <a:endParaRPr lang="tr-TR" sz="1100">
                <a:solidFill>
                  <a:srgbClr val="000000"/>
                </a:solidFill>
                <a:effectLst/>
                <a:latin typeface="Calibri" panose="020F0502020204030204" pitchFamily="34" charset="0"/>
                <a:ea typeface="Calibri" panose="020F0502020204030204" pitchFamily="34" charset="0"/>
              </a:endParaRPr>
            </a:p>
          </p:txBody>
        </p:sp>
        <p:sp>
          <p:nvSpPr>
            <p:cNvPr id="162" name="Rectangle 286"/>
            <p:cNvSpPr/>
            <p:nvPr/>
          </p:nvSpPr>
          <p:spPr>
            <a:xfrm>
              <a:off x="3822344" y="1076841"/>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35</a:t>
              </a:r>
              <a:endParaRPr lang="tr-TR" sz="1100">
                <a:solidFill>
                  <a:srgbClr val="000000"/>
                </a:solidFill>
                <a:effectLst/>
                <a:latin typeface="Calibri" panose="020F0502020204030204" pitchFamily="34" charset="0"/>
                <a:ea typeface="Calibri" panose="020F0502020204030204" pitchFamily="34" charset="0"/>
              </a:endParaRPr>
            </a:p>
          </p:txBody>
        </p:sp>
        <p:sp>
          <p:nvSpPr>
            <p:cNvPr id="163" name="Rectangle 287"/>
            <p:cNvSpPr/>
            <p:nvPr/>
          </p:nvSpPr>
          <p:spPr>
            <a:xfrm>
              <a:off x="3822344" y="931040"/>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40</a:t>
              </a:r>
              <a:endParaRPr lang="tr-TR" sz="1100">
                <a:solidFill>
                  <a:srgbClr val="000000"/>
                </a:solidFill>
                <a:effectLst/>
                <a:latin typeface="Calibri" panose="020F0502020204030204" pitchFamily="34" charset="0"/>
                <a:ea typeface="Calibri" panose="020F0502020204030204" pitchFamily="34" charset="0"/>
              </a:endParaRPr>
            </a:p>
          </p:txBody>
        </p:sp>
        <p:sp>
          <p:nvSpPr>
            <p:cNvPr id="164" name="Rectangle 288"/>
            <p:cNvSpPr/>
            <p:nvPr/>
          </p:nvSpPr>
          <p:spPr>
            <a:xfrm>
              <a:off x="3822344" y="785239"/>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45</a:t>
              </a:r>
              <a:endParaRPr lang="tr-TR" sz="1100">
                <a:solidFill>
                  <a:srgbClr val="000000"/>
                </a:solidFill>
                <a:effectLst/>
                <a:latin typeface="Calibri" panose="020F0502020204030204" pitchFamily="34" charset="0"/>
                <a:ea typeface="Calibri" panose="020F0502020204030204" pitchFamily="34" charset="0"/>
              </a:endParaRPr>
            </a:p>
          </p:txBody>
        </p:sp>
        <p:sp>
          <p:nvSpPr>
            <p:cNvPr id="165" name="Rectangle 289"/>
            <p:cNvSpPr/>
            <p:nvPr/>
          </p:nvSpPr>
          <p:spPr>
            <a:xfrm>
              <a:off x="3822344" y="639439"/>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50</a:t>
              </a:r>
              <a:endParaRPr lang="tr-TR" sz="1100">
                <a:solidFill>
                  <a:srgbClr val="000000"/>
                </a:solidFill>
                <a:effectLst/>
                <a:latin typeface="Calibri" panose="020F0502020204030204" pitchFamily="34" charset="0"/>
                <a:ea typeface="Calibri" panose="020F0502020204030204" pitchFamily="34" charset="0"/>
              </a:endParaRPr>
            </a:p>
          </p:txBody>
        </p:sp>
        <p:sp>
          <p:nvSpPr>
            <p:cNvPr id="166" name="Rectangle 290"/>
            <p:cNvSpPr/>
            <p:nvPr/>
          </p:nvSpPr>
          <p:spPr>
            <a:xfrm>
              <a:off x="3822344" y="493637"/>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55</a:t>
              </a:r>
              <a:endParaRPr lang="tr-TR" sz="1100">
                <a:solidFill>
                  <a:srgbClr val="000000"/>
                </a:solidFill>
                <a:effectLst/>
                <a:latin typeface="Calibri" panose="020F0502020204030204" pitchFamily="34" charset="0"/>
                <a:ea typeface="Calibri" panose="020F0502020204030204" pitchFamily="34" charset="0"/>
              </a:endParaRPr>
            </a:p>
          </p:txBody>
        </p:sp>
        <p:sp>
          <p:nvSpPr>
            <p:cNvPr id="167" name="Rectangle 291"/>
            <p:cNvSpPr/>
            <p:nvPr/>
          </p:nvSpPr>
          <p:spPr>
            <a:xfrm>
              <a:off x="3822344" y="347836"/>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60</a:t>
              </a:r>
              <a:endParaRPr lang="tr-TR" sz="1100">
                <a:solidFill>
                  <a:srgbClr val="000000"/>
                </a:solidFill>
                <a:effectLst/>
                <a:latin typeface="Calibri" panose="020F0502020204030204" pitchFamily="34" charset="0"/>
                <a:ea typeface="Calibri" panose="020F0502020204030204" pitchFamily="34" charset="0"/>
              </a:endParaRPr>
            </a:p>
          </p:txBody>
        </p:sp>
        <p:sp>
          <p:nvSpPr>
            <p:cNvPr id="168" name="Rectangle 292"/>
            <p:cNvSpPr/>
            <p:nvPr/>
          </p:nvSpPr>
          <p:spPr>
            <a:xfrm>
              <a:off x="3822344" y="202033"/>
              <a:ext cx="113530"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65</a:t>
              </a:r>
              <a:endParaRPr lang="tr-TR" sz="1100">
                <a:solidFill>
                  <a:srgbClr val="000000"/>
                </a:solidFill>
                <a:effectLst/>
                <a:latin typeface="Calibri" panose="020F0502020204030204" pitchFamily="34" charset="0"/>
                <a:ea typeface="Calibri" panose="020F0502020204030204" pitchFamily="34" charset="0"/>
              </a:endParaRPr>
            </a:p>
          </p:txBody>
        </p:sp>
        <p:sp>
          <p:nvSpPr>
            <p:cNvPr id="169" name="Rectangle 293"/>
            <p:cNvSpPr/>
            <p:nvPr/>
          </p:nvSpPr>
          <p:spPr>
            <a:xfrm>
              <a:off x="3944197"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'06</a:t>
              </a:r>
              <a:endParaRPr lang="tr-TR" sz="1100">
                <a:solidFill>
                  <a:srgbClr val="000000"/>
                </a:solidFill>
                <a:effectLst/>
                <a:latin typeface="Calibri" panose="020F0502020204030204" pitchFamily="34" charset="0"/>
                <a:ea typeface="Calibri" panose="020F0502020204030204" pitchFamily="34" charset="0"/>
              </a:endParaRPr>
            </a:p>
          </p:txBody>
        </p:sp>
        <p:sp>
          <p:nvSpPr>
            <p:cNvPr id="170" name="Rectangle 294"/>
            <p:cNvSpPr/>
            <p:nvPr/>
          </p:nvSpPr>
          <p:spPr>
            <a:xfrm>
              <a:off x="4110240"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'07</a:t>
              </a:r>
              <a:endParaRPr lang="tr-TR" sz="1100">
                <a:solidFill>
                  <a:srgbClr val="000000"/>
                </a:solidFill>
                <a:effectLst/>
                <a:latin typeface="Calibri" panose="020F0502020204030204" pitchFamily="34" charset="0"/>
                <a:ea typeface="Calibri" panose="020F0502020204030204" pitchFamily="34" charset="0"/>
              </a:endParaRPr>
            </a:p>
          </p:txBody>
        </p:sp>
        <p:sp>
          <p:nvSpPr>
            <p:cNvPr id="171" name="Rectangle 295"/>
            <p:cNvSpPr/>
            <p:nvPr/>
          </p:nvSpPr>
          <p:spPr>
            <a:xfrm>
              <a:off x="4276282"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'08</a:t>
              </a:r>
              <a:endParaRPr lang="tr-TR" sz="1100">
                <a:solidFill>
                  <a:srgbClr val="000000"/>
                </a:solidFill>
                <a:effectLst/>
                <a:latin typeface="Calibri" panose="020F0502020204030204" pitchFamily="34" charset="0"/>
                <a:ea typeface="Calibri" panose="020F0502020204030204" pitchFamily="34" charset="0"/>
              </a:endParaRPr>
            </a:p>
          </p:txBody>
        </p:sp>
        <p:sp>
          <p:nvSpPr>
            <p:cNvPr id="172" name="Rectangle 296"/>
            <p:cNvSpPr/>
            <p:nvPr/>
          </p:nvSpPr>
          <p:spPr>
            <a:xfrm>
              <a:off x="4442324"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'09</a:t>
              </a:r>
              <a:endParaRPr lang="tr-TR" sz="1100">
                <a:solidFill>
                  <a:srgbClr val="000000"/>
                </a:solidFill>
                <a:effectLst/>
                <a:latin typeface="Calibri" panose="020F0502020204030204" pitchFamily="34" charset="0"/>
                <a:ea typeface="Calibri" panose="020F0502020204030204" pitchFamily="34" charset="0"/>
              </a:endParaRPr>
            </a:p>
          </p:txBody>
        </p:sp>
        <p:sp>
          <p:nvSpPr>
            <p:cNvPr id="173" name="Rectangle 297"/>
            <p:cNvSpPr/>
            <p:nvPr/>
          </p:nvSpPr>
          <p:spPr>
            <a:xfrm>
              <a:off x="4608367"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'10</a:t>
              </a:r>
              <a:endParaRPr lang="tr-TR" sz="1100">
                <a:solidFill>
                  <a:srgbClr val="000000"/>
                </a:solidFill>
                <a:effectLst/>
                <a:latin typeface="Calibri" panose="020F0502020204030204" pitchFamily="34" charset="0"/>
                <a:ea typeface="Calibri" panose="020F0502020204030204" pitchFamily="34" charset="0"/>
              </a:endParaRPr>
            </a:p>
          </p:txBody>
        </p:sp>
        <p:sp>
          <p:nvSpPr>
            <p:cNvPr id="174" name="Rectangle 298"/>
            <p:cNvSpPr/>
            <p:nvPr/>
          </p:nvSpPr>
          <p:spPr>
            <a:xfrm>
              <a:off x="4774409"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'11</a:t>
              </a:r>
              <a:endParaRPr lang="tr-TR" sz="1100">
                <a:solidFill>
                  <a:srgbClr val="000000"/>
                </a:solidFill>
                <a:effectLst/>
                <a:latin typeface="Calibri" panose="020F0502020204030204" pitchFamily="34" charset="0"/>
                <a:ea typeface="Calibri" panose="020F0502020204030204" pitchFamily="34" charset="0"/>
              </a:endParaRPr>
            </a:p>
          </p:txBody>
        </p:sp>
        <p:sp>
          <p:nvSpPr>
            <p:cNvPr id="175" name="Rectangle 299"/>
            <p:cNvSpPr/>
            <p:nvPr/>
          </p:nvSpPr>
          <p:spPr>
            <a:xfrm>
              <a:off x="4940450"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'12</a:t>
              </a:r>
              <a:endParaRPr lang="tr-TR" sz="1100">
                <a:solidFill>
                  <a:srgbClr val="000000"/>
                </a:solidFill>
                <a:effectLst/>
                <a:latin typeface="Calibri" panose="020F0502020204030204" pitchFamily="34" charset="0"/>
                <a:ea typeface="Calibri" panose="020F0502020204030204" pitchFamily="34" charset="0"/>
              </a:endParaRPr>
            </a:p>
          </p:txBody>
        </p:sp>
        <p:sp>
          <p:nvSpPr>
            <p:cNvPr id="176" name="Rectangle 300"/>
            <p:cNvSpPr/>
            <p:nvPr/>
          </p:nvSpPr>
          <p:spPr>
            <a:xfrm>
              <a:off x="5106492"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'13</a:t>
              </a:r>
              <a:endParaRPr lang="tr-TR" sz="1100">
                <a:solidFill>
                  <a:srgbClr val="000000"/>
                </a:solidFill>
                <a:effectLst/>
                <a:latin typeface="Calibri" panose="020F0502020204030204" pitchFamily="34" charset="0"/>
                <a:ea typeface="Calibri" panose="020F0502020204030204" pitchFamily="34" charset="0"/>
              </a:endParaRPr>
            </a:p>
          </p:txBody>
        </p:sp>
        <p:sp>
          <p:nvSpPr>
            <p:cNvPr id="177" name="Rectangle 301"/>
            <p:cNvSpPr/>
            <p:nvPr/>
          </p:nvSpPr>
          <p:spPr>
            <a:xfrm>
              <a:off x="5272535"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'14</a:t>
              </a:r>
              <a:endParaRPr lang="tr-TR" sz="1100">
                <a:solidFill>
                  <a:srgbClr val="000000"/>
                </a:solidFill>
                <a:effectLst/>
                <a:latin typeface="Calibri" panose="020F0502020204030204" pitchFamily="34" charset="0"/>
                <a:ea typeface="Calibri" panose="020F0502020204030204" pitchFamily="34" charset="0"/>
              </a:endParaRPr>
            </a:p>
          </p:txBody>
        </p:sp>
        <p:sp>
          <p:nvSpPr>
            <p:cNvPr id="178" name="Rectangle 302"/>
            <p:cNvSpPr/>
            <p:nvPr/>
          </p:nvSpPr>
          <p:spPr>
            <a:xfrm>
              <a:off x="5438577"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'15</a:t>
              </a:r>
              <a:endParaRPr lang="tr-TR" sz="1100">
                <a:solidFill>
                  <a:srgbClr val="000000"/>
                </a:solidFill>
                <a:effectLst/>
                <a:latin typeface="Calibri" panose="020F0502020204030204" pitchFamily="34" charset="0"/>
                <a:ea typeface="Calibri" panose="020F0502020204030204" pitchFamily="34" charset="0"/>
              </a:endParaRPr>
            </a:p>
          </p:txBody>
        </p:sp>
        <p:sp>
          <p:nvSpPr>
            <p:cNvPr id="179" name="Rectangle 303"/>
            <p:cNvSpPr/>
            <p:nvPr/>
          </p:nvSpPr>
          <p:spPr>
            <a:xfrm>
              <a:off x="5604619"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'16</a:t>
              </a:r>
              <a:endParaRPr lang="tr-TR" sz="1100">
                <a:solidFill>
                  <a:srgbClr val="000000"/>
                </a:solidFill>
                <a:effectLst/>
                <a:latin typeface="Calibri" panose="020F0502020204030204" pitchFamily="34" charset="0"/>
                <a:ea typeface="Calibri" panose="020F0502020204030204" pitchFamily="34" charset="0"/>
              </a:endParaRPr>
            </a:p>
          </p:txBody>
        </p:sp>
        <p:sp>
          <p:nvSpPr>
            <p:cNvPr id="180" name="Rectangle 304"/>
            <p:cNvSpPr/>
            <p:nvPr/>
          </p:nvSpPr>
          <p:spPr>
            <a:xfrm>
              <a:off x="5770662"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'17</a:t>
              </a:r>
              <a:endParaRPr lang="tr-TR" sz="1100">
                <a:solidFill>
                  <a:srgbClr val="000000"/>
                </a:solidFill>
                <a:effectLst/>
                <a:latin typeface="Calibri" panose="020F0502020204030204" pitchFamily="34" charset="0"/>
                <a:ea typeface="Calibri" panose="020F0502020204030204" pitchFamily="34" charset="0"/>
              </a:endParaRPr>
            </a:p>
          </p:txBody>
        </p:sp>
        <p:sp>
          <p:nvSpPr>
            <p:cNvPr id="181" name="Rectangle 305"/>
            <p:cNvSpPr/>
            <p:nvPr/>
          </p:nvSpPr>
          <p:spPr>
            <a:xfrm>
              <a:off x="5936704"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'18</a:t>
              </a:r>
              <a:endParaRPr lang="tr-TR" sz="1100">
                <a:solidFill>
                  <a:srgbClr val="000000"/>
                </a:solidFill>
                <a:effectLst/>
                <a:latin typeface="Calibri" panose="020F0502020204030204" pitchFamily="34" charset="0"/>
                <a:ea typeface="Calibri" panose="020F0502020204030204" pitchFamily="34" charset="0"/>
              </a:endParaRPr>
            </a:p>
          </p:txBody>
        </p:sp>
        <p:sp>
          <p:nvSpPr>
            <p:cNvPr id="182" name="Rectangle 306"/>
            <p:cNvSpPr/>
            <p:nvPr/>
          </p:nvSpPr>
          <p:spPr>
            <a:xfrm>
              <a:off x="6102746"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'19</a:t>
              </a:r>
              <a:endParaRPr lang="tr-TR" sz="1100">
                <a:solidFill>
                  <a:srgbClr val="000000"/>
                </a:solidFill>
                <a:effectLst/>
                <a:latin typeface="Calibri" panose="020F0502020204030204" pitchFamily="34" charset="0"/>
                <a:ea typeface="Calibri" panose="020F0502020204030204" pitchFamily="34" charset="0"/>
              </a:endParaRPr>
            </a:p>
          </p:txBody>
        </p:sp>
        <p:sp>
          <p:nvSpPr>
            <p:cNvPr id="183" name="Rectangle 307"/>
            <p:cNvSpPr/>
            <p:nvPr/>
          </p:nvSpPr>
          <p:spPr>
            <a:xfrm>
              <a:off x="6268790"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'20</a:t>
              </a:r>
              <a:endParaRPr lang="tr-TR" sz="1100">
                <a:solidFill>
                  <a:srgbClr val="000000"/>
                </a:solidFill>
                <a:effectLst/>
                <a:latin typeface="Calibri" panose="020F0502020204030204" pitchFamily="34" charset="0"/>
                <a:ea typeface="Calibri" panose="020F0502020204030204" pitchFamily="34" charset="0"/>
              </a:endParaRPr>
            </a:p>
          </p:txBody>
        </p:sp>
        <p:sp>
          <p:nvSpPr>
            <p:cNvPr id="184" name="Rectangle 308"/>
            <p:cNvSpPr/>
            <p:nvPr/>
          </p:nvSpPr>
          <p:spPr>
            <a:xfrm>
              <a:off x="6434832" y="1784440"/>
              <a:ext cx="142515" cy="155773"/>
            </a:xfrm>
            <a:prstGeom prst="rect">
              <a:avLst/>
            </a:prstGeom>
            <a:ln>
              <a:noFill/>
            </a:ln>
          </p:spPr>
          <p:txBody>
            <a:bodyPr vert="horz" lIns="0" tIns="0" rIns="0" bIns="0" rtlCol="0">
              <a:noAutofit/>
            </a:bodyPr>
            <a:lstStyle/>
            <a:p>
              <a:pPr>
                <a:lnSpc>
                  <a:spcPct val="107000"/>
                </a:lnSpc>
                <a:spcAft>
                  <a:spcPts val="800"/>
                </a:spcAft>
              </a:pPr>
              <a:r>
                <a:rPr lang="tr-TR" sz="700" dirty="0">
                  <a:solidFill>
                    <a:srgbClr val="000000"/>
                  </a:solidFill>
                  <a:effectLst/>
                  <a:latin typeface="Calibri" panose="020F0502020204030204" pitchFamily="34" charset="0"/>
                  <a:ea typeface="Calibri" panose="020F0502020204030204" pitchFamily="34" charset="0"/>
                </a:rPr>
                <a:t>'21</a:t>
              </a:r>
              <a:endParaRPr lang="tr-TR" sz="1100" dirty="0">
                <a:solidFill>
                  <a:srgbClr val="000000"/>
                </a:solidFill>
                <a:effectLst/>
                <a:latin typeface="Calibri" panose="020F0502020204030204" pitchFamily="34" charset="0"/>
                <a:ea typeface="Calibri" panose="020F0502020204030204" pitchFamily="34" charset="0"/>
              </a:endParaRPr>
            </a:p>
          </p:txBody>
        </p:sp>
      </p:grpSp>
      <p:grpSp>
        <p:nvGrpSpPr>
          <p:cNvPr id="185" name="Group 2476"/>
          <p:cNvGrpSpPr/>
          <p:nvPr/>
        </p:nvGrpSpPr>
        <p:grpSpPr>
          <a:xfrm>
            <a:off x="3515096" y="3613622"/>
            <a:ext cx="2538388" cy="1863290"/>
            <a:chOff x="3765743" y="77825"/>
            <a:chExt cx="2812431" cy="1863641"/>
          </a:xfrm>
        </p:grpSpPr>
        <p:sp>
          <p:nvSpPr>
            <p:cNvPr id="195" name="Rectangle 319"/>
            <p:cNvSpPr/>
            <p:nvPr/>
          </p:nvSpPr>
          <p:spPr>
            <a:xfrm>
              <a:off x="3765743" y="77825"/>
              <a:ext cx="1695257" cy="79383"/>
            </a:xfrm>
            <a:prstGeom prst="rect">
              <a:avLst/>
            </a:prstGeom>
            <a:ln>
              <a:noFill/>
            </a:ln>
          </p:spPr>
          <p:txBody>
            <a:bodyPr vert="horz" lIns="0" tIns="0" rIns="0" bIns="0" rtlCol="0">
              <a:noAutofit/>
            </a:bodyPr>
            <a:lstStyle/>
            <a:p>
              <a:pPr>
                <a:lnSpc>
                  <a:spcPct val="107000"/>
                </a:lnSpc>
                <a:spcAft>
                  <a:spcPts val="800"/>
                </a:spcAft>
              </a:pPr>
              <a:r>
                <a:rPr lang="tr-TR" sz="500">
                  <a:solidFill>
                    <a:srgbClr val="000000"/>
                  </a:solidFill>
                  <a:effectLst/>
                  <a:latin typeface="Arial" panose="020B0604020202020204" pitchFamily="34" charset="0"/>
                  <a:ea typeface="Arial" panose="020B0604020202020204" pitchFamily="34" charset="0"/>
                </a:rPr>
                <a:t>mev.arı. 50 = bir önceki aya göre değişim yok</a:t>
              </a:r>
              <a:endParaRPr lang="tr-TR" sz="1100">
                <a:solidFill>
                  <a:srgbClr val="000000"/>
                </a:solidFill>
                <a:effectLst/>
                <a:latin typeface="Calibri" panose="020F0502020204030204" pitchFamily="34" charset="0"/>
                <a:ea typeface="Calibri" panose="020F0502020204030204" pitchFamily="34" charset="0"/>
              </a:endParaRPr>
            </a:p>
          </p:txBody>
        </p:sp>
        <p:sp>
          <p:nvSpPr>
            <p:cNvPr id="196" name="Shape 320"/>
            <p:cNvSpPr/>
            <p:nvPr/>
          </p:nvSpPr>
          <p:spPr>
            <a:xfrm>
              <a:off x="3992409" y="1478863"/>
              <a:ext cx="2559141" cy="0"/>
            </a:xfrm>
            <a:custGeom>
              <a:avLst/>
              <a:gdLst/>
              <a:ahLst/>
              <a:cxnLst/>
              <a:rect l="0" t="0" r="0" b="0"/>
              <a:pathLst>
                <a:path w="2559141">
                  <a:moveTo>
                    <a:pt x="0" y="0"/>
                  </a:moveTo>
                  <a:lnTo>
                    <a:pt x="2559141" y="0"/>
                  </a:lnTo>
                </a:path>
              </a:pathLst>
            </a:custGeom>
            <a:ln w="6507"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97" name="Shape 321"/>
            <p:cNvSpPr/>
            <p:nvPr/>
          </p:nvSpPr>
          <p:spPr>
            <a:xfrm>
              <a:off x="3992409" y="1235377"/>
              <a:ext cx="2559141" cy="0"/>
            </a:xfrm>
            <a:custGeom>
              <a:avLst/>
              <a:gdLst/>
              <a:ahLst/>
              <a:cxnLst/>
              <a:rect l="0" t="0" r="0" b="0"/>
              <a:pathLst>
                <a:path w="2559141">
                  <a:moveTo>
                    <a:pt x="0" y="0"/>
                  </a:moveTo>
                  <a:lnTo>
                    <a:pt x="2559141" y="0"/>
                  </a:lnTo>
                </a:path>
              </a:pathLst>
            </a:custGeom>
            <a:ln w="6507"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98" name="Shape 322"/>
            <p:cNvSpPr/>
            <p:nvPr/>
          </p:nvSpPr>
          <p:spPr>
            <a:xfrm>
              <a:off x="3992409" y="992998"/>
              <a:ext cx="2559141" cy="0"/>
            </a:xfrm>
            <a:custGeom>
              <a:avLst/>
              <a:gdLst/>
              <a:ahLst/>
              <a:cxnLst/>
              <a:rect l="0" t="0" r="0" b="0"/>
              <a:pathLst>
                <a:path w="2559141">
                  <a:moveTo>
                    <a:pt x="0" y="0"/>
                  </a:moveTo>
                  <a:lnTo>
                    <a:pt x="2559141" y="0"/>
                  </a:lnTo>
                </a:path>
              </a:pathLst>
            </a:custGeom>
            <a:ln w="6507"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199" name="Shape 323"/>
            <p:cNvSpPr/>
            <p:nvPr/>
          </p:nvSpPr>
          <p:spPr>
            <a:xfrm>
              <a:off x="3992409" y="749512"/>
              <a:ext cx="2559141" cy="0"/>
            </a:xfrm>
            <a:custGeom>
              <a:avLst/>
              <a:gdLst/>
              <a:ahLst/>
              <a:cxnLst/>
              <a:rect l="0" t="0" r="0" b="0"/>
              <a:pathLst>
                <a:path w="2559141">
                  <a:moveTo>
                    <a:pt x="0" y="0"/>
                  </a:moveTo>
                  <a:lnTo>
                    <a:pt x="2559141" y="0"/>
                  </a:lnTo>
                </a:path>
              </a:pathLst>
            </a:custGeom>
            <a:ln w="6507"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200" name="Shape 324"/>
            <p:cNvSpPr/>
            <p:nvPr/>
          </p:nvSpPr>
          <p:spPr>
            <a:xfrm>
              <a:off x="3992409" y="507133"/>
              <a:ext cx="2559141" cy="0"/>
            </a:xfrm>
            <a:custGeom>
              <a:avLst/>
              <a:gdLst/>
              <a:ahLst/>
              <a:cxnLst/>
              <a:rect l="0" t="0" r="0" b="0"/>
              <a:pathLst>
                <a:path w="2559141">
                  <a:moveTo>
                    <a:pt x="0" y="0"/>
                  </a:moveTo>
                  <a:lnTo>
                    <a:pt x="2559141" y="0"/>
                  </a:lnTo>
                </a:path>
              </a:pathLst>
            </a:custGeom>
            <a:ln w="6507"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201" name="Shape 325"/>
            <p:cNvSpPr/>
            <p:nvPr/>
          </p:nvSpPr>
          <p:spPr>
            <a:xfrm>
              <a:off x="3992409" y="263647"/>
              <a:ext cx="2559141" cy="0"/>
            </a:xfrm>
            <a:custGeom>
              <a:avLst/>
              <a:gdLst/>
              <a:ahLst/>
              <a:cxnLst/>
              <a:rect l="0" t="0" r="0" b="0"/>
              <a:pathLst>
                <a:path w="2559141">
                  <a:moveTo>
                    <a:pt x="0" y="0"/>
                  </a:moveTo>
                  <a:lnTo>
                    <a:pt x="2559141" y="0"/>
                  </a:lnTo>
                </a:path>
              </a:pathLst>
            </a:custGeom>
            <a:ln w="6507" cap="flat">
              <a:round/>
            </a:ln>
          </p:spPr>
          <p:style>
            <a:lnRef idx="1">
              <a:srgbClr val="D9D9D9"/>
            </a:lnRef>
            <a:fillRef idx="0">
              <a:srgbClr val="000000">
                <a:alpha val="0"/>
              </a:srgbClr>
            </a:fillRef>
            <a:effectRef idx="0">
              <a:scrgbClr r="0" g="0" b="0"/>
            </a:effectRef>
            <a:fontRef idx="none"/>
          </p:style>
          <p:txBody>
            <a:bodyPr/>
            <a:lstStyle/>
            <a:p>
              <a:endParaRPr lang="tr-TR"/>
            </a:p>
          </p:txBody>
        </p:sp>
        <p:sp>
          <p:nvSpPr>
            <p:cNvPr id="202" name="Shape 326"/>
            <p:cNvSpPr/>
            <p:nvPr/>
          </p:nvSpPr>
          <p:spPr>
            <a:xfrm>
              <a:off x="3992409" y="263647"/>
              <a:ext cx="0" cy="1458702"/>
            </a:xfrm>
            <a:custGeom>
              <a:avLst/>
              <a:gdLst/>
              <a:ahLst/>
              <a:cxnLst/>
              <a:rect l="0" t="0" r="0" b="0"/>
              <a:pathLst>
                <a:path h="1458702">
                  <a:moveTo>
                    <a:pt x="0" y="1458702"/>
                  </a:moveTo>
                  <a:lnTo>
                    <a:pt x="0" y="0"/>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03" name="Shape 327"/>
            <p:cNvSpPr/>
            <p:nvPr/>
          </p:nvSpPr>
          <p:spPr>
            <a:xfrm>
              <a:off x="3963257" y="1722349"/>
              <a:ext cx="29152" cy="0"/>
            </a:xfrm>
            <a:custGeom>
              <a:avLst/>
              <a:gdLst/>
              <a:ahLst/>
              <a:cxnLst/>
              <a:rect l="0" t="0" r="0" b="0"/>
              <a:pathLst>
                <a:path w="29152">
                  <a:moveTo>
                    <a:pt x="0" y="0"/>
                  </a:moveTo>
                  <a:lnTo>
                    <a:pt x="29152" y="0"/>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04" name="Shape 328"/>
            <p:cNvSpPr/>
            <p:nvPr/>
          </p:nvSpPr>
          <p:spPr>
            <a:xfrm>
              <a:off x="3963257" y="1478863"/>
              <a:ext cx="29152" cy="0"/>
            </a:xfrm>
            <a:custGeom>
              <a:avLst/>
              <a:gdLst/>
              <a:ahLst/>
              <a:cxnLst/>
              <a:rect l="0" t="0" r="0" b="0"/>
              <a:pathLst>
                <a:path w="29152">
                  <a:moveTo>
                    <a:pt x="0" y="0"/>
                  </a:moveTo>
                  <a:lnTo>
                    <a:pt x="29152" y="0"/>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05" name="Shape 329"/>
            <p:cNvSpPr/>
            <p:nvPr/>
          </p:nvSpPr>
          <p:spPr>
            <a:xfrm>
              <a:off x="3963257" y="1235377"/>
              <a:ext cx="29152" cy="0"/>
            </a:xfrm>
            <a:custGeom>
              <a:avLst/>
              <a:gdLst/>
              <a:ahLst/>
              <a:cxnLst/>
              <a:rect l="0" t="0" r="0" b="0"/>
              <a:pathLst>
                <a:path w="29152">
                  <a:moveTo>
                    <a:pt x="0" y="0"/>
                  </a:moveTo>
                  <a:lnTo>
                    <a:pt x="29152" y="0"/>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06" name="Shape 330"/>
            <p:cNvSpPr/>
            <p:nvPr/>
          </p:nvSpPr>
          <p:spPr>
            <a:xfrm>
              <a:off x="3963257" y="992998"/>
              <a:ext cx="29152" cy="0"/>
            </a:xfrm>
            <a:custGeom>
              <a:avLst/>
              <a:gdLst/>
              <a:ahLst/>
              <a:cxnLst/>
              <a:rect l="0" t="0" r="0" b="0"/>
              <a:pathLst>
                <a:path w="29152">
                  <a:moveTo>
                    <a:pt x="0" y="0"/>
                  </a:moveTo>
                  <a:lnTo>
                    <a:pt x="29152" y="0"/>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07" name="Shape 331"/>
            <p:cNvSpPr/>
            <p:nvPr/>
          </p:nvSpPr>
          <p:spPr>
            <a:xfrm>
              <a:off x="3963257" y="749512"/>
              <a:ext cx="29152" cy="0"/>
            </a:xfrm>
            <a:custGeom>
              <a:avLst/>
              <a:gdLst/>
              <a:ahLst/>
              <a:cxnLst/>
              <a:rect l="0" t="0" r="0" b="0"/>
              <a:pathLst>
                <a:path w="29152">
                  <a:moveTo>
                    <a:pt x="0" y="0"/>
                  </a:moveTo>
                  <a:lnTo>
                    <a:pt x="29152" y="0"/>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08" name="Shape 332"/>
            <p:cNvSpPr/>
            <p:nvPr/>
          </p:nvSpPr>
          <p:spPr>
            <a:xfrm>
              <a:off x="3963257" y="507133"/>
              <a:ext cx="29152" cy="0"/>
            </a:xfrm>
            <a:custGeom>
              <a:avLst/>
              <a:gdLst/>
              <a:ahLst/>
              <a:cxnLst/>
              <a:rect l="0" t="0" r="0" b="0"/>
              <a:pathLst>
                <a:path w="29152">
                  <a:moveTo>
                    <a:pt x="0" y="0"/>
                  </a:moveTo>
                  <a:lnTo>
                    <a:pt x="29152" y="0"/>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09" name="Shape 333"/>
            <p:cNvSpPr/>
            <p:nvPr/>
          </p:nvSpPr>
          <p:spPr>
            <a:xfrm>
              <a:off x="3963257" y="263647"/>
              <a:ext cx="29152" cy="0"/>
            </a:xfrm>
            <a:custGeom>
              <a:avLst/>
              <a:gdLst/>
              <a:ahLst/>
              <a:cxnLst/>
              <a:rect l="0" t="0" r="0" b="0"/>
              <a:pathLst>
                <a:path w="29152">
                  <a:moveTo>
                    <a:pt x="0" y="0"/>
                  </a:moveTo>
                  <a:lnTo>
                    <a:pt x="29152" y="0"/>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0" name="Shape 334"/>
            <p:cNvSpPr/>
            <p:nvPr/>
          </p:nvSpPr>
          <p:spPr>
            <a:xfrm>
              <a:off x="3992409" y="1722349"/>
              <a:ext cx="2559141" cy="0"/>
            </a:xfrm>
            <a:custGeom>
              <a:avLst/>
              <a:gdLst/>
              <a:ahLst/>
              <a:cxnLst/>
              <a:rect l="0" t="0" r="0" b="0"/>
              <a:pathLst>
                <a:path w="2559141">
                  <a:moveTo>
                    <a:pt x="0" y="0"/>
                  </a:moveTo>
                  <a:lnTo>
                    <a:pt x="2559141" y="0"/>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1" name="Shape 335"/>
            <p:cNvSpPr/>
            <p:nvPr/>
          </p:nvSpPr>
          <p:spPr>
            <a:xfrm>
              <a:off x="3992409"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2" name="Shape 336"/>
            <p:cNvSpPr/>
            <p:nvPr/>
          </p:nvSpPr>
          <p:spPr>
            <a:xfrm>
              <a:off x="4157952"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3" name="Shape 337"/>
            <p:cNvSpPr/>
            <p:nvPr/>
          </p:nvSpPr>
          <p:spPr>
            <a:xfrm>
              <a:off x="4323494"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4" name="Shape 338"/>
            <p:cNvSpPr/>
            <p:nvPr/>
          </p:nvSpPr>
          <p:spPr>
            <a:xfrm>
              <a:off x="4490078"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5" name="Shape 339"/>
            <p:cNvSpPr/>
            <p:nvPr/>
          </p:nvSpPr>
          <p:spPr>
            <a:xfrm>
              <a:off x="4655620"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6" name="Shape 340"/>
            <p:cNvSpPr/>
            <p:nvPr/>
          </p:nvSpPr>
          <p:spPr>
            <a:xfrm>
              <a:off x="4822204"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7" name="Shape 341"/>
            <p:cNvSpPr/>
            <p:nvPr/>
          </p:nvSpPr>
          <p:spPr>
            <a:xfrm>
              <a:off x="4987747"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8" name="Shape 342"/>
            <p:cNvSpPr/>
            <p:nvPr/>
          </p:nvSpPr>
          <p:spPr>
            <a:xfrm>
              <a:off x="5154330"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19" name="Shape 343"/>
            <p:cNvSpPr/>
            <p:nvPr/>
          </p:nvSpPr>
          <p:spPr>
            <a:xfrm>
              <a:off x="5319873"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20" name="Shape 344"/>
            <p:cNvSpPr/>
            <p:nvPr/>
          </p:nvSpPr>
          <p:spPr>
            <a:xfrm>
              <a:off x="5486456"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21" name="Shape 345"/>
            <p:cNvSpPr/>
            <p:nvPr/>
          </p:nvSpPr>
          <p:spPr>
            <a:xfrm>
              <a:off x="5651999"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22" name="Shape 346"/>
            <p:cNvSpPr/>
            <p:nvPr/>
          </p:nvSpPr>
          <p:spPr>
            <a:xfrm>
              <a:off x="5818582"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23" name="Shape 347"/>
            <p:cNvSpPr/>
            <p:nvPr/>
          </p:nvSpPr>
          <p:spPr>
            <a:xfrm>
              <a:off x="5984125"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24" name="Shape 348"/>
            <p:cNvSpPr/>
            <p:nvPr/>
          </p:nvSpPr>
          <p:spPr>
            <a:xfrm>
              <a:off x="6149667"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25" name="Shape 349"/>
            <p:cNvSpPr/>
            <p:nvPr/>
          </p:nvSpPr>
          <p:spPr>
            <a:xfrm>
              <a:off x="6316251"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26" name="Shape 350"/>
            <p:cNvSpPr/>
            <p:nvPr/>
          </p:nvSpPr>
          <p:spPr>
            <a:xfrm>
              <a:off x="6481793" y="1722349"/>
              <a:ext cx="0" cy="29882"/>
            </a:xfrm>
            <a:custGeom>
              <a:avLst/>
              <a:gdLst/>
              <a:ahLst/>
              <a:cxnLst/>
              <a:rect l="0" t="0" r="0" b="0"/>
              <a:pathLst>
                <a:path h="29882">
                  <a:moveTo>
                    <a:pt x="0" y="0"/>
                  </a:moveTo>
                  <a:lnTo>
                    <a:pt x="0" y="29882"/>
                  </a:lnTo>
                </a:path>
              </a:pathLst>
            </a:custGeom>
            <a:ln w="6507" cap="flat">
              <a:round/>
            </a:ln>
          </p:spPr>
          <p:style>
            <a:lnRef idx="1">
              <a:srgbClr val="858585"/>
            </a:lnRef>
            <a:fillRef idx="0">
              <a:srgbClr val="000000">
                <a:alpha val="0"/>
              </a:srgbClr>
            </a:fillRef>
            <a:effectRef idx="0">
              <a:scrgbClr r="0" g="0" b="0"/>
            </a:effectRef>
            <a:fontRef idx="none"/>
          </p:style>
          <p:txBody>
            <a:bodyPr/>
            <a:lstStyle/>
            <a:p>
              <a:endParaRPr lang="tr-TR"/>
            </a:p>
          </p:txBody>
        </p:sp>
        <p:sp>
          <p:nvSpPr>
            <p:cNvPr id="227" name="Shape 351"/>
            <p:cNvSpPr/>
            <p:nvPr/>
          </p:nvSpPr>
          <p:spPr>
            <a:xfrm>
              <a:off x="3999177" y="371551"/>
              <a:ext cx="2545607" cy="1200829"/>
            </a:xfrm>
            <a:custGeom>
              <a:avLst/>
              <a:gdLst/>
              <a:ahLst/>
              <a:cxnLst/>
              <a:rect l="0" t="0" r="0" b="0"/>
              <a:pathLst>
                <a:path w="2545607" h="1200829">
                  <a:moveTo>
                    <a:pt x="0" y="424136"/>
                  </a:moveTo>
                  <a:cubicBezTo>
                    <a:pt x="3427" y="419211"/>
                    <a:pt x="10411" y="416066"/>
                    <a:pt x="13839" y="404242"/>
                  </a:cubicBezTo>
                  <a:cubicBezTo>
                    <a:pt x="18446" y="388342"/>
                    <a:pt x="23061" y="355914"/>
                    <a:pt x="27668" y="328725"/>
                  </a:cubicBezTo>
                  <a:cubicBezTo>
                    <a:pt x="32284" y="301526"/>
                    <a:pt x="36891" y="267826"/>
                    <a:pt x="41507" y="241088"/>
                  </a:cubicBezTo>
                  <a:cubicBezTo>
                    <a:pt x="46114" y="214342"/>
                    <a:pt x="50730" y="185667"/>
                    <a:pt x="55337" y="168245"/>
                  </a:cubicBezTo>
                  <a:cubicBezTo>
                    <a:pt x="59788" y="151441"/>
                    <a:pt x="64725" y="134960"/>
                    <a:pt x="69176" y="136583"/>
                  </a:cubicBezTo>
                  <a:cubicBezTo>
                    <a:pt x="73783" y="138261"/>
                    <a:pt x="78398" y="163403"/>
                    <a:pt x="83005" y="178307"/>
                  </a:cubicBezTo>
                  <a:cubicBezTo>
                    <a:pt x="87621" y="193212"/>
                    <a:pt x="92228" y="218704"/>
                    <a:pt x="96844" y="226009"/>
                  </a:cubicBezTo>
                  <a:cubicBezTo>
                    <a:pt x="100826" y="232327"/>
                    <a:pt x="106692" y="223334"/>
                    <a:pt x="110683" y="222135"/>
                  </a:cubicBezTo>
                  <a:cubicBezTo>
                    <a:pt x="113988" y="221148"/>
                    <a:pt x="121198" y="210911"/>
                    <a:pt x="124513" y="217726"/>
                  </a:cubicBezTo>
                  <a:cubicBezTo>
                    <a:pt x="129129" y="227217"/>
                    <a:pt x="133735" y="266580"/>
                    <a:pt x="138351" y="279105"/>
                  </a:cubicBezTo>
                  <a:cubicBezTo>
                    <a:pt x="141804" y="288476"/>
                    <a:pt x="148728" y="288540"/>
                    <a:pt x="152181" y="292857"/>
                  </a:cubicBezTo>
                  <a:cubicBezTo>
                    <a:pt x="156797" y="298630"/>
                    <a:pt x="161404" y="312040"/>
                    <a:pt x="166020" y="313691"/>
                  </a:cubicBezTo>
                  <a:cubicBezTo>
                    <a:pt x="170627" y="315342"/>
                    <a:pt x="175242" y="308600"/>
                    <a:pt x="179849" y="302762"/>
                  </a:cubicBezTo>
                  <a:cubicBezTo>
                    <a:pt x="184465" y="296933"/>
                    <a:pt x="189073" y="285404"/>
                    <a:pt x="193688" y="278699"/>
                  </a:cubicBezTo>
                  <a:cubicBezTo>
                    <a:pt x="198295" y="271985"/>
                    <a:pt x="202911" y="255061"/>
                    <a:pt x="207518" y="262504"/>
                  </a:cubicBezTo>
                  <a:cubicBezTo>
                    <a:pt x="212134" y="269947"/>
                    <a:pt x="216741" y="316403"/>
                    <a:pt x="221357" y="323348"/>
                  </a:cubicBezTo>
                  <a:cubicBezTo>
                    <a:pt x="225972" y="330293"/>
                    <a:pt x="230580" y="302725"/>
                    <a:pt x="235195" y="304145"/>
                  </a:cubicBezTo>
                  <a:cubicBezTo>
                    <a:pt x="239802" y="305575"/>
                    <a:pt x="244418" y="335264"/>
                    <a:pt x="249025" y="331897"/>
                  </a:cubicBezTo>
                  <a:cubicBezTo>
                    <a:pt x="253641" y="328531"/>
                    <a:pt x="258248" y="288799"/>
                    <a:pt x="262864" y="283966"/>
                  </a:cubicBezTo>
                  <a:cubicBezTo>
                    <a:pt x="266464" y="280184"/>
                    <a:pt x="273093" y="291519"/>
                    <a:pt x="276694" y="302863"/>
                  </a:cubicBezTo>
                  <a:cubicBezTo>
                    <a:pt x="281310" y="317390"/>
                    <a:pt x="285917" y="358303"/>
                    <a:pt x="290532" y="371150"/>
                  </a:cubicBezTo>
                  <a:cubicBezTo>
                    <a:pt x="293404" y="379137"/>
                    <a:pt x="301491" y="379700"/>
                    <a:pt x="304362" y="379903"/>
                  </a:cubicBezTo>
                  <a:cubicBezTo>
                    <a:pt x="308978" y="380216"/>
                    <a:pt x="313585" y="376444"/>
                    <a:pt x="318201" y="373069"/>
                  </a:cubicBezTo>
                  <a:cubicBezTo>
                    <a:pt x="320760" y="371187"/>
                    <a:pt x="329471" y="350048"/>
                    <a:pt x="332039" y="359621"/>
                  </a:cubicBezTo>
                  <a:cubicBezTo>
                    <a:pt x="336647" y="376859"/>
                    <a:pt x="341262" y="454387"/>
                    <a:pt x="345869" y="476476"/>
                  </a:cubicBezTo>
                  <a:cubicBezTo>
                    <a:pt x="348056" y="486954"/>
                    <a:pt x="357513" y="489942"/>
                    <a:pt x="359708" y="492128"/>
                  </a:cubicBezTo>
                  <a:cubicBezTo>
                    <a:pt x="364315" y="496721"/>
                    <a:pt x="368931" y="509163"/>
                    <a:pt x="373538" y="504035"/>
                  </a:cubicBezTo>
                  <a:cubicBezTo>
                    <a:pt x="378154" y="498916"/>
                    <a:pt x="382761" y="477325"/>
                    <a:pt x="387376" y="461388"/>
                  </a:cubicBezTo>
                  <a:cubicBezTo>
                    <a:pt x="391983" y="445441"/>
                    <a:pt x="396599" y="409527"/>
                    <a:pt x="401206" y="408393"/>
                  </a:cubicBezTo>
                  <a:cubicBezTo>
                    <a:pt x="405822" y="407249"/>
                    <a:pt x="410429" y="432704"/>
                    <a:pt x="415045" y="454544"/>
                  </a:cubicBezTo>
                  <a:cubicBezTo>
                    <a:pt x="419609" y="476190"/>
                    <a:pt x="424311" y="496647"/>
                    <a:pt x="428884" y="539469"/>
                  </a:cubicBezTo>
                  <a:cubicBezTo>
                    <a:pt x="433491" y="582688"/>
                    <a:pt x="438106" y="699137"/>
                    <a:pt x="442713" y="713857"/>
                  </a:cubicBezTo>
                  <a:cubicBezTo>
                    <a:pt x="447130" y="727949"/>
                    <a:pt x="452136" y="584348"/>
                    <a:pt x="456552" y="627761"/>
                  </a:cubicBezTo>
                  <a:cubicBezTo>
                    <a:pt x="461159" y="673100"/>
                    <a:pt x="465775" y="905123"/>
                    <a:pt x="470382" y="985879"/>
                  </a:cubicBezTo>
                  <a:cubicBezTo>
                    <a:pt x="474009" y="1049379"/>
                    <a:pt x="480594" y="1102485"/>
                    <a:pt x="484220" y="1112261"/>
                  </a:cubicBezTo>
                  <a:cubicBezTo>
                    <a:pt x="488828" y="1124693"/>
                    <a:pt x="493444" y="1046713"/>
                    <a:pt x="498050" y="1060455"/>
                  </a:cubicBezTo>
                  <a:cubicBezTo>
                    <a:pt x="502666" y="1074188"/>
                    <a:pt x="507273" y="1200829"/>
                    <a:pt x="511889" y="1194677"/>
                  </a:cubicBezTo>
                  <a:cubicBezTo>
                    <a:pt x="516496" y="1188516"/>
                    <a:pt x="521112" y="1095106"/>
                    <a:pt x="525719" y="1023499"/>
                  </a:cubicBezTo>
                  <a:cubicBezTo>
                    <a:pt x="530335" y="951901"/>
                    <a:pt x="534942" y="854784"/>
                    <a:pt x="539557" y="765053"/>
                  </a:cubicBezTo>
                  <a:cubicBezTo>
                    <a:pt x="544173" y="675324"/>
                    <a:pt x="548780" y="559040"/>
                    <a:pt x="553396" y="485118"/>
                  </a:cubicBezTo>
                  <a:cubicBezTo>
                    <a:pt x="558003" y="411196"/>
                    <a:pt x="562619" y="342568"/>
                    <a:pt x="567226" y="321521"/>
                  </a:cubicBezTo>
                  <a:cubicBezTo>
                    <a:pt x="571504" y="301987"/>
                    <a:pt x="576787" y="375494"/>
                    <a:pt x="581065" y="358829"/>
                  </a:cubicBezTo>
                  <a:cubicBezTo>
                    <a:pt x="585672" y="340853"/>
                    <a:pt x="590287" y="228434"/>
                    <a:pt x="594895" y="213687"/>
                  </a:cubicBezTo>
                  <a:cubicBezTo>
                    <a:pt x="599510" y="198939"/>
                    <a:pt x="604117" y="256915"/>
                    <a:pt x="608733" y="270343"/>
                  </a:cubicBezTo>
                  <a:cubicBezTo>
                    <a:pt x="613253" y="283504"/>
                    <a:pt x="618043" y="291556"/>
                    <a:pt x="622563" y="294212"/>
                  </a:cubicBezTo>
                  <a:cubicBezTo>
                    <a:pt x="626728" y="296666"/>
                    <a:pt x="632237" y="279603"/>
                    <a:pt x="636401" y="286603"/>
                  </a:cubicBezTo>
                  <a:cubicBezTo>
                    <a:pt x="641009" y="294351"/>
                    <a:pt x="645625" y="344662"/>
                    <a:pt x="650240" y="340742"/>
                  </a:cubicBezTo>
                  <a:cubicBezTo>
                    <a:pt x="654847" y="336822"/>
                    <a:pt x="659463" y="269596"/>
                    <a:pt x="664070" y="263085"/>
                  </a:cubicBezTo>
                  <a:cubicBezTo>
                    <a:pt x="668686" y="256583"/>
                    <a:pt x="673293" y="298317"/>
                    <a:pt x="677909" y="301711"/>
                  </a:cubicBezTo>
                  <a:cubicBezTo>
                    <a:pt x="679869" y="303149"/>
                    <a:pt x="689778" y="294969"/>
                    <a:pt x="691738" y="283421"/>
                  </a:cubicBezTo>
                  <a:cubicBezTo>
                    <a:pt x="696354" y="256306"/>
                    <a:pt x="700962" y="164335"/>
                    <a:pt x="705577" y="138999"/>
                  </a:cubicBezTo>
                  <a:cubicBezTo>
                    <a:pt x="707052" y="130883"/>
                    <a:pt x="717932" y="128338"/>
                    <a:pt x="719407" y="131427"/>
                  </a:cubicBezTo>
                  <a:cubicBezTo>
                    <a:pt x="724023" y="141065"/>
                    <a:pt x="728630" y="188978"/>
                    <a:pt x="733246" y="196836"/>
                  </a:cubicBezTo>
                  <a:cubicBezTo>
                    <a:pt x="737853" y="204694"/>
                    <a:pt x="742469" y="177016"/>
                    <a:pt x="747084" y="178575"/>
                  </a:cubicBezTo>
                  <a:cubicBezTo>
                    <a:pt x="751691" y="180134"/>
                    <a:pt x="756298" y="192760"/>
                    <a:pt x="760914" y="206170"/>
                  </a:cubicBezTo>
                  <a:cubicBezTo>
                    <a:pt x="765530" y="219580"/>
                    <a:pt x="770137" y="271229"/>
                    <a:pt x="774753" y="259027"/>
                  </a:cubicBezTo>
                  <a:cubicBezTo>
                    <a:pt x="779360" y="246816"/>
                    <a:pt x="783975" y="163053"/>
                    <a:pt x="788583" y="132958"/>
                  </a:cubicBezTo>
                  <a:cubicBezTo>
                    <a:pt x="792852" y="105105"/>
                    <a:pt x="798152" y="97929"/>
                    <a:pt x="802421" y="78469"/>
                  </a:cubicBezTo>
                  <a:cubicBezTo>
                    <a:pt x="807028" y="57441"/>
                    <a:pt x="811644" y="13586"/>
                    <a:pt x="816251" y="6797"/>
                  </a:cubicBezTo>
                  <a:cubicBezTo>
                    <a:pt x="820867" y="0"/>
                    <a:pt x="825474" y="36911"/>
                    <a:pt x="830090" y="37731"/>
                  </a:cubicBezTo>
                  <a:cubicBezTo>
                    <a:pt x="834697" y="38552"/>
                    <a:pt x="839313" y="14905"/>
                    <a:pt x="843920" y="11704"/>
                  </a:cubicBezTo>
                  <a:cubicBezTo>
                    <a:pt x="846358" y="10007"/>
                    <a:pt x="855329" y="10828"/>
                    <a:pt x="857758" y="18501"/>
                  </a:cubicBezTo>
                  <a:cubicBezTo>
                    <a:pt x="862374" y="33064"/>
                    <a:pt x="866981" y="63611"/>
                    <a:pt x="871597" y="99055"/>
                  </a:cubicBezTo>
                  <a:cubicBezTo>
                    <a:pt x="876204" y="134489"/>
                    <a:pt x="880820" y="216057"/>
                    <a:pt x="885427" y="231127"/>
                  </a:cubicBezTo>
                  <a:cubicBezTo>
                    <a:pt x="890043" y="246207"/>
                    <a:pt x="894650" y="185603"/>
                    <a:pt x="899265" y="189513"/>
                  </a:cubicBezTo>
                  <a:cubicBezTo>
                    <a:pt x="903872" y="193424"/>
                    <a:pt x="908488" y="238598"/>
                    <a:pt x="913095" y="254581"/>
                  </a:cubicBezTo>
                  <a:cubicBezTo>
                    <a:pt x="917217" y="268858"/>
                    <a:pt x="922813" y="268895"/>
                    <a:pt x="926934" y="285395"/>
                  </a:cubicBezTo>
                  <a:cubicBezTo>
                    <a:pt x="931541" y="303860"/>
                    <a:pt x="936157" y="371980"/>
                    <a:pt x="940764" y="365368"/>
                  </a:cubicBezTo>
                  <a:cubicBezTo>
                    <a:pt x="945380" y="358764"/>
                    <a:pt x="949987" y="281927"/>
                    <a:pt x="954602" y="245746"/>
                  </a:cubicBezTo>
                  <a:cubicBezTo>
                    <a:pt x="959209" y="209564"/>
                    <a:pt x="963825" y="169979"/>
                    <a:pt x="968441" y="148268"/>
                  </a:cubicBezTo>
                  <a:cubicBezTo>
                    <a:pt x="972163" y="130754"/>
                    <a:pt x="978549" y="116311"/>
                    <a:pt x="982271" y="115490"/>
                  </a:cubicBezTo>
                  <a:cubicBezTo>
                    <a:pt x="986887" y="114484"/>
                    <a:pt x="991494" y="133853"/>
                    <a:pt x="996109" y="142218"/>
                  </a:cubicBezTo>
                  <a:cubicBezTo>
                    <a:pt x="1000716" y="150583"/>
                    <a:pt x="1005332" y="154014"/>
                    <a:pt x="1009939" y="165691"/>
                  </a:cubicBezTo>
                  <a:cubicBezTo>
                    <a:pt x="1014555" y="177376"/>
                    <a:pt x="1019162" y="214259"/>
                    <a:pt x="1023778" y="212303"/>
                  </a:cubicBezTo>
                  <a:cubicBezTo>
                    <a:pt x="1028385" y="210357"/>
                    <a:pt x="1033001" y="146415"/>
                    <a:pt x="1037608" y="153996"/>
                  </a:cubicBezTo>
                  <a:cubicBezTo>
                    <a:pt x="1042224" y="161577"/>
                    <a:pt x="1046831" y="237251"/>
                    <a:pt x="1051446" y="257800"/>
                  </a:cubicBezTo>
                  <a:cubicBezTo>
                    <a:pt x="1054110" y="269661"/>
                    <a:pt x="1062613" y="270168"/>
                    <a:pt x="1065277" y="277270"/>
                  </a:cubicBezTo>
                  <a:cubicBezTo>
                    <a:pt x="1069892" y="289564"/>
                    <a:pt x="1074499" y="327950"/>
                    <a:pt x="1079115" y="331575"/>
                  </a:cubicBezTo>
                  <a:cubicBezTo>
                    <a:pt x="1083731" y="335199"/>
                    <a:pt x="1088338" y="313599"/>
                    <a:pt x="1092954" y="299017"/>
                  </a:cubicBezTo>
                  <a:cubicBezTo>
                    <a:pt x="1097561" y="284427"/>
                    <a:pt x="1102176" y="262163"/>
                    <a:pt x="1106784" y="244067"/>
                  </a:cubicBezTo>
                  <a:cubicBezTo>
                    <a:pt x="1111399" y="225963"/>
                    <a:pt x="1116006" y="198700"/>
                    <a:pt x="1120622" y="190426"/>
                  </a:cubicBezTo>
                  <a:cubicBezTo>
                    <a:pt x="1124101" y="184183"/>
                    <a:pt x="1130973" y="201125"/>
                    <a:pt x="1134452" y="194466"/>
                  </a:cubicBezTo>
                  <a:cubicBezTo>
                    <a:pt x="1139068" y="185649"/>
                    <a:pt x="1143675" y="131612"/>
                    <a:pt x="1148290" y="137524"/>
                  </a:cubicBezTo>
                  <a:cubicBezTo>
                    <a:pt x="1152898" y="143445"/>
                    <a:pt x="1157514" y="229643"/>
                    <a:pt x="1162121" y="229947"/>
                  </a:cubicBezTo>
                  <a:cubicBezTo>
                    <a:pt x="1166736" y="230251"/>
                    <a:pt x="1171343" y="144662"/>
                    <a:pt x="1175959" y="139368"/>
                  </a:cubicBezTo>
                  <a:cubicBezTo>
                    <a:pt x="1180575" y="134074"/>
                    <a:pt x="1185182" y="186682"/>
                    <a:pt x="1189798" y="198183"/>
                  </a:cubicBezTo>
                  <a:cubicBezTo>
                    <a:pt x="1193095" y="206401"/>
                    <a:pt x="1200331" y="210643"/>
                    <a:pt x="1203628" y="208337"/>
                  </a:cubicBezTo>
                  <a:cubicBezTo>
                    <a:pt x="1208243" y="205110"/>
                    <a:pt x="1212850" y="172239"/>
                    <a:pt x="1217466" y="178833"/>
                  </a:cubicBezTo>
                  <a:cubicBezTo>
                    <a:pt x="1222073" y="185427"/>
                    <a:pt x="1226689" y="236689"/>
                    <a:pt x="1231296" y="247913"/>
                  </a:cubicBezTo>
                  <a:cubicBezTo>
                    <a:pt x="1234081" y="254692"/>
                    <a:pt x="1242350" y="244030"/>
                    <a:pt x="1245135" y="246179"/>
                  </a:cubicBezTo>
                  <a:cubicBezTo>
                    <a:pt x="1249742" y="249721"/>
                    <a:pt x="1254358" y="277122"/>
                    <a:pt x="1258965" y="269191"/>
                  </a:cubicBezTo>
                  <a:cubicBezTo>
                    <a:pt x="1263580" y="261250"/>
                    <a:pt x="1268187" y="219811"/>
                    <a:pt x="1272803" y="198570"/>
                  </a:cubicBezTo>
                  <a:cubicBezTo>
                    <a:pt x="1277419" y="177321"/>
                    <a:pt x="1282026" y="141517"/>
                    <a:pt x="1286642" y="141720"/>
                  </a:cubicBezTo>
                  <a:cubicBezTo>
                    <a:pt x="1291249" y="141932"/>
                    <a:pt x="1295865" y="186442"/>
                    <a:pt x="1300472" y="199834"/>
                  </a:cubicBezTo>
                  <a:cubicBezTo>
                    <a:pt x="1304784" y="212359"/>
                    <a:pt x="1309998" y="218031"/>
                    <a:pt x="1314310" y="222079"/>
                  </a:cubicBezTo>
                  <a:cubicBezTo>
                    <a:pt x="1318917" y="226424"/>
                    <a:pt x="1323533" y="226562"/>
                    <a:pt x="1328140" y="225861"/>
                  </a:cubicBezTo>
                  <a:cubicBezTo>
                    <a:pt x="1332756" y="225151"/>
                    <a:pt x="1337363" y="220752"/>
                    <a:pt x="1341979" y="217856"/>
                  </a:cubicBezTo>
                  <a:cubicBezTo>
                    <a:pt x="1346586" y="214950"/>
                    <a:pt x="1351201" y="203459"/>
                    <a:pt x="1355809" y="208467"/>
                  </a:cubicBezTo>
                  <a:cubicBezTo>
                    <a:pt x="1360398" y="213447"/>
                    <a:pt x="1365057" y="227438"/>
                    <a:pt x="1369647" y="247922"/>
                  </a:cubicBezTo>
                  <a:cubicBezTo>
                    <a:pt x="1374254" y="268517"/>
                    <a:pt x="1378870" y="318377"/>
                    <a:pt x="1383486" y="332063"/>
                  </a:cubicBezTo>
                  <a:cubicBezTo>
                    <a:pt x="1385837" y="339045"/>
                    <a:pt x="1394965" y="330754"/>
                    <a:pt x="1397316" y="330035"/>
                  </a:cubicBezTo>
                  <a:cubicBezTo>
                    <a:pt x="1401932" y="328623"/>
                    <a:pt x="1406539" y="325284"/>
                    <a:pt x="1411154" y="323597"/>
                  </a:cubicBezTo>
                  <a:cubicBezTo>
                    <a:pt x="1413558" y="322711"/>
                    <a:pt x="1422581" y="327046"/>
                    <a:pt x="1424984" y="319908"/>
                  </a:cubicBezTo>
                  <a:cubicBezTo>
                    <a:pt x="1429600" y="306212"/>
                    <a:pt x="1434207" y="254286"/>
                    <a:pt x="1438823" y="241411"/>
                  </a:cubicBezTo>
                  <a:cubicBezTo>
                    <a:pt x="1440732" y="236071"/>
                    <a:pt x="1450744" y="249721"/>
                    <a:pt x="1452653" y="242628"/>
                  </a:cubicBezTo>
                  <a:cubicBezTo>
                    <a:pt x="1457268" y="225520"/>
                    <a:pt x="1461876" y="158266"/>
                    <a:pt x="1466491" y="138787"/>
                  </a:cubicBezTo>
                  <a:cubicBezTo>
                    <a:pt x="1468747" y="129269"/>
                    <a:pt x="1478074" y="126576"/>
                    <a:pt x="1480321" y="125764"/>
                  </a:cubicBezTo>
                  <a:cubicBezTo>
                    <a:pt x="1482421" y="125008"/>
                    <a:pt x="1492060" y="121651"/>
                    <a:pt x="1494160" y="128826"/>
                  </a:cubicBezTo>
                  <a:cubicBezTo>
                    <a:pt x="1498776" y="144598"/>
                    <a:pt x="1503383" y="177736"/>
                    <a:pt x="1507998" y="220401"/>
                  </a:cubicBezTo>
                  <a:cubicBezTo>
                    <a:pt x="1512605" y="263067"/>
                    <a:pt x="1517221" y="370920"/>
                    <a:pt x="1521828" y="384828"/>
                  </a:cubicBezTo>
                  <a:cubicBezTo>
                    <a:pt x="1526444" y="398736"/>
                    <a:pt x="1531051" y="316818"/>
                    <a:pt x="1535667" y="303850"/>
                  </a:cubicBezTo>
                  <a:cubicBezTo>
                    <a:pt x="1538166" y="296823"/>
                    <a:pt x="1546998" y="302587"/>
                    <a:pt x="1549497" y="307032"/>
                  </a:cubicBezTo>
                  <a:cubicBezTo>
                    <a:pt x="1554113" y="315232"/>
                    <a:pt x="1558720" y="347290"/>
                    <a:pt x="1563336" y="353036"/>
                  </a:cubicBezTo>
                  <a:cubicBezTo>
                    <a:pt x="1567378" y="358081"/>
                    <a:pt x="1573122" y="333198"/>
                    <a:pt x="1577165" y="341489"/>
                  </a:cubicBezTo>
                  <a:cubicBezTo>
                    <a:pt x="1581781" y="350943"/>
                    <a:pt x="1586388" y="411657"/>
                    <a:pt x="1591004" y="409748"/>
                  </a:cubicBezTo>
                  <a:cubicBezTo>
                    <a:pt x="1595620" y="407839"/>
                    <a:pt x="1600227" y="354014"/>
                    <a:pt x="1604842" y="330053"/>
                  </a:cubicBezTo>
                  <a:cubicBezTo>
                    <a:pt x="1609450" y="306101"/>
                    <a:pt x="1614065" y="274964"/>
                    <a:pt x="1618673" y="265999"/>
                  </a:cubicBezTo>
                  <a:cubicBezTo>
                    <a:pt x="1622716" y="258132"/>
                    <a:pt x="1628459" y="273590"/>
                    <a:pt x="1632511" y="276265"/>
                  </a:cubicBezTo>
                  <a:cubicBezTo>
                    <a:pt x="1637118" y="279308"/>
                    <a:pt x="1641734" y="279908"/>
                    <a:pt x="1646341" y="284279"/>
                  </a:cubicBezTo>
                  <a:cubicBezTo>
                    <a:pt x="1650957" y="288651"/>
                    <a:pt x="1655564" y="301351"/>
                    <a:pt x="1660179" y="302476"/>
                  </a:cubicBezTo>
                  <a:cubicBezTo>
                    <a:pt x="1663564" y="303306"/>
                    <a:pt x="1670626" y="282472"/>
                    <a:pt x="1674010" y="291058"/>
                  </a:cubicBezTo>
                  <a:cubicBezTo>
                    <a:pt x="1678626" y="302753"/>
                    <a:pt x="1683232" y="365441"/>
                    <a:pt x="1687848" y="372635"/>
                  </a:cubicBezTo>
                  <a:cubicBezTo>
                    <a:pt x="1692455" y="379820"/>
                    <a:pt x="1697071" y="336979"/>
                    <a:pt x="1701687" y="334194"/>
                  </a:cubicBezTo>
                  <a:cubicBezTo>
                    <a:pt x="1706294" y="331399"/>
                    <a:pt x="1710910" y="347687"/>
                    <a:pt x="1715516" y="355886"/>
                  </a:cubicBezTo>
                  <a:cubicBezTo>
                    <a:pt x="1720132" y="364086"/>
                    <a:pt x="1724739" y="373594"/>
                    <a:pt x="1729355" y="383389"/>
                  </a:cubicBezTo>
                  <a:cubicBezTo>
                    <a:pt x="1733962" y="393175"/>
                    <a:pt x="1738578" y="420392"/>
                    <a:pt x="1743185" y="414609"/>
                  </a:cubicBezTo>
                  <a:cubicBezTo>
                    <a:pt x="1747801" y="408826"/>
                    <a:pt x="1752408" y="358782"/>
                    <a:pt x="1757024" y="348683"/>
                  </a:cubicBezTo>
                  <a:cubicBezTo>
                    <a:pt x="1759453" y="343352"/>
                    <a:pt x="1768424" y="361383"/>
                    <a:pt x="1770854" y="354005"/>
                  </a:cubicBezTo>
                  <a:cubicBezTo>
                    <a:pt x="1775469" y="340023"/>
                    <a:pt x="1780077" y="269854"/>
                    <a:pt x="1784692" y="264782"/>
                  </a:cubicBezTo>
                  <a:cubicBezTo>
                    <a:pt x="1789299" y="259700"/>
                    <a:pt x="1793915" y="308093"/>
                    <a:pt x="1798531" y="323560"/>
                  </a:cubicBezTo>
                  <a:cubicBezTo>
                    <a:pt x="1803138" y="339027"/>
                    <a:pt x="1807753" y="348204"/>
                    <a:pt x="1812361" y="357593"/>
                  </a:cubicBezTo>
                  <a:cubicBezTo>
                    <a:pt x="1816976" y="366972"/>
                    <a:pt x="1821583" y="382716"/>
                    <a:pt x="1826199" y="379857"/>
                  </a:cubicBezTo>
                  <a:cubicBezTo>
                    <a:pt x="1830806" y="376998"/>
                    <a:pt x="1835422" y="360433"/>
                    <a:pt x="1840029" y="340438"/>
                  </a:cubicBezTo>
                  <a:cubicBezTo>
                    <a:pt x="1844645" y="320452"/>
                    <a:pt x="1849252" y="265077"/>
                    <a:pt x="1853868" y="259921"/>
                  </a:cubicBezTo>
                  <a:cubicBezTo>
                    <a:pt x="1858475" y="254757"/>
                    <a:pt x="1863091" y="312345"/>
                    <a:pt x="1867698" y="309495"/>
                  </a:cubicBezTo>
                  <a:cubicBezTo>
                    <a:pt x="1872314" y="306645"/>
                    <a:pt x="1876920" y="266857"/>
                    <a:pt x="1881536" y="242831"/>
                  </a:cubicBezTo>
                  <a:cubicBezTo>
                    <a:pt x="1886143" y="218796"/>
                    <a:pt x="1890759" y="166908"/>
                    <a:pt x="1895366" y="165294"/>
                  </a:cubicBezTo>
                  <a:cubicBezTo>
                    <a:pt x="1899982" y="163689"/>
                    <a:pt x="1904589" y="232529"/>
                    <a:pt x="1909205" y="233175"/>
                  </a:cubicBezTo>
                  <a:cubicBezTo>
                    <a:pt x="1913820" y="233821"/>
                    <a:pt x="1918428" y="175246"/>
                    <a:pt x="1923043" y="169177"/>
                  </a:cubicBezTo>
                  <a:cubicBezTo>
                    <a:pt x="1927651" y="163099"/>
                    <a:pt x="1932266" y="187613"/>
                    <a:pt x="1936873" y="196744"/>
                  </a:cubicBezTo>
                  <a:cubicBezTo>
                    <a:pt x="1941489" y="205884"/>
                    <a:pt x="1946096" y="230168"/>
                    <a:pt x="1950712" y="223998"/>
                  </a:cubicBezTo>
                  <a:cubicBezTo>
                    <a:pt x="1955319" y="217828"/>
                    <a:pt x="1959935" y="185160"/>
                    <a:pt x="1964542" y="159714"/>
                  </a:cubicBezTo>
                  <a:cubicBezTo>
                    <a:pt x="1969157" y="134268"/>
                    <a:pt x="1973764" y="67983"/>
                    <a:pt x="1978380" y="71331"/>
                  </a:cubicBezTo>
                  <a:cubicBezTo>
                    <a:pt x="1982988" y="74688"/>
                    <a:pt x="1987603" y="174673"/>
                    <a:pt x="1992210" y="179820"/>
                  </a:cubicBezTo>
                  <a:cubicBezTo>
                    <a:pt x="1996826" y="184967"/>
                    <a:pt x="2001433" y="74208"/>
                    <a:pt x="2006049" y="102227"/>
                  </a:cubicBezTo>
                  <a:cubicBezTo>
                    <a:pt x="2010656" y="130237"/>
                    <a:pt x="2015272" y="291824"/>
                    <a:pt x="2019888" y="347927"/>
                  </a:cubicBezTo>
                  <a:cubicBezTo>
                    <a:pt x="2023653" y="393793"/>
                    <a:pt x="2029952" y="415568"/>
                    <a:pt x="2033717" y="438828"/>
                  </a:cubicBezTo>
                  <a:cubicBezTo>
                    <a:pt x="2038333" y="467272"/>
                    <a:pt x="2042940" y="511146"/>
                    <a:pt x="2047556" y="518589"/>
                  </a:cubicBezTo>
                  <a:cubicBezTo>
                    <a:pt x="2049525" y="521761"/>
                    <a:pt x="2059416" y="502384"/>
                    <a:pt x="2061386" y="483467"/>
                  </a:cubicBezTo>
                  <a:cubicBezTo>
                    <a:pt x="2066002" y="439160"/>
                    <a:pt x="2070609" y="247148"/>
                    <a:pt x="2075225" y="252746"/>
                  </a:cubicBezTo>
                  <a:cubicBezTo>
                    <a:pt x="2079832" y="258344"/>
                    <a:pt x="2084447" y="461932"/>
                    <a:pt x="2089055" y="517048"/>
                  </a:cubicBezTo>
                  <a:cubicBezTo>
                    <a:pt x="2091892" y="550933"/>
                    <a:pt x="2100056" y="583325"/>
                    <a:pt x="2102893" y="583472"/>
                  </a:cubicBezTo>
                  <a:cubicBezTo>
                    <a:pt x="2107500" y="583712"/>
                    <a:pt x="2112115" y="530606"/>
                    <a:pt x="2116723" y="518496"/>
                  </a:cubicBezTo>
                  <a:cubicBezTo>
                    <a:pt x="2119655" y="510804"/>
                    <a:pt x="2127629" y="504025"/>
                    <a:pt x="2130562" y="510795"/>
                  </a:cubicBezTo>
                  <a:cubicBezTo>
                    <a:pt x="2135178" y="521457"/>
                    <a:pt x="2139784" y="573050"/>
                    <a:pt x="2144400" y="582485"/>
                  </a:cubicBezTo>
                  <a:cubicBezTo>
                    <a:pt x="2147767" y="589384"/>
                    <a:pt x="2154863" y="577311"/>
                    <a:pt x="2158230" y="567415"/>
                  </a:cubicBezTo>
                  <a:cubicBezTo>
                    <a:pt x="2162846" y="553866"/>
                    <a:pt x="2167453" y="519787"/>
                    <a:pt x="2172068" y="501222"/>
                  </a:cubicBezTo>
                  <a:cubicBezTo>
                    <a:pt x="2176676" y="482656"/>
                    <a:pt x="2181291" y="473368"/>
                    <a:pt x="2185898" y="456029"/>
                  </a:cubicBezTo>
                  <a:cubicBezTo>
                    <a:pt x="2190514" y="438690"/>
                    <a:pt x="2195121" y="395416"/>
                    <a:pt x="2199737" y="397196"/>
                  </a:cubicBezTo>
                  <a:cubicBezTo>
                    <a:pt x="2204344" y="398976"/>
                    <a:pt x="2208960" y="459165"/>
                    <a:pt x="2213567" y="466709"/>
                  </a:cubicBezTo>
                  <a:cubicBezTo>
                    <a:pt x="2218183" y="474263"/>
                    <a:pt x="2222790" y="444445"/>
                    <a:pt x="2227406" y="442481"/>
                  </a:cubicBezTo>
                  <a:cubicBezTo>
                    <a:pt x="2231562" y="440701"/>
                    <a:pt x="2237080" y="463444"/>
                    <a:pt x="2241244" y="454895"/>
                  </a:cubicBezTo>
                  <a:cubicBezTo>
                    <a:pt x="2245851" y="445423"/>
                    <a:pt x="2250467" y="400258"/>
                    <a:pt x="2255074" y="385630"/>
                  </a:cubicBezTo>
                  <a:cubicBezTo>
                    <a:pt x="2258606" y="374424"/>
                    <a:pt x="2265381" y="373336"/>
                    <a:pt x="2268913" y="367129"/>
                  </a:cubicBezTo>
                  <a:cubicBezTo>
                    <a:pt x="2273519" y="359031"/>
                    <a:pt x="2278135" y="322610"/>
                    <a:pt x="2282742" y="337025"/>
                  </a:cubicBezTo>
                  <a:cubicBezTo>
                    <a:pt x="2287358" y="351441"/>
                    <a:pt x="2291965" y="435139"/>
                    <a:pt x="2296582" y="453631"/>
                  </a:cubicBezTo>
                  <a:cubicBezTo>
                    <a:pt x="2298013" y="459368"/>
                    <a:pt x="2308988" y="455697"/>
                    <a:pt x="2310411" y="447968"/>
                  </a:cubicBezTo>
                  <a:cubicBezTo>
                    <a:pt x="2315027" y="423048"/>
                    <a:pt x="2319635" y="341499"/>
                    <a:pt x="2324250" y="304118"/>
                  </a:cubicBezTo>
                  <a:cubicBezTo>
                    <a:pt x="2328857" y="266737"/>
                    <a:pt x="2333472" y="226313"/>
                    <a:pt x="2338088" y="223703"/>
                  </a:cubicBezTo>
                  <a:cubicBezTo>
                    <a:pt x="2340257" y="222476"/>
                    <a:pt x="2349740" y="255338"/>
                    <a:pt x="2351918" y="288457"/>
                  </a:cubicBezTo>
                  <a:cubicBezTo>
                    <a:pt x="2356534" y="358616"/>
                    <a:pt x="2361141" y="607378"/>
                    <a:pt x="2365756" y="644648"/>
                  </a:cubicBezTo>
                  <a:cubicBezTo>
                    <a:pt x="2370355" y="681807"/>
                    <a:pt x="2374988" y="578584"/>
                    <a:pt x="2379587" y="512068"/>
                  </a:cubicBezTo>
                  <a:cubicBezTo>
                    <a:pt x="2384203" y="445358"/>
                    <a:pt x="2388809" y="305262"/>
                    <a:pt x="2393425" y="244390"/>
                  </a:cubicBezTo>
                  <a:cubicBezTo>
                    <a:pt x="2397148" y="195223"/>
                    <a:pt x="2403533" y="156892"/>
                    <a:pt x="2407256" y="146829"/>
                  </a:cubicBezTo>
                  <a:cubicBezTo>
                    <a:pt x="2411871" y="134369"/>
                    <a:pt x="2416478" y="173207"/>
                    <a:pt x="2421093" y="169629"/>
                  </a:cubicBezTo>
                  <a:cubicBezTo>
                    <a:pt x="2425701" y="166059"/>
                    <a:pt x="2430317" y="134969"/>
                    <a:pt x="2434924" y="125377"/>
                  </a:cubicBezTo>
                  <a:cubicBezTo>
                    <a:pt x="2439167" y="116551"/>
                    <a:pt x="2444520" y="105751"/>
                    <a:pt x="2448762" y="112087"/>
                  </a:cubicBezTo>
                  <a:cubicBezTo>
                    <a:pt x="2453378" y="118976"/>
                    <a:pt x="2457985" y="157722"/>
                    <a:pt x="2462601" y="166733"/>
                  </a:cubicBezTo>
                  <a:cubicBezTo>
                    <a:pt x="2464900" y="171243"/>
                    <a:pt x="2474123" y="173115"/>
                    <a:pt x="2476431" y="166179"/>
                  </a:cubicBezTo>
                  <a:cubicBezTo>
                    <a:pt x="2481046" y="152308"/>
                    <a:pt x="2485654" y="81549"/>
                    <a:pt x="2490269" y="83533"/>
                  </a:cubicBezTo>
                  <a:cubicBezTo>
                    <a:pt x="2494877" y="85506"/>
                    <a:pt x="2499492" y="163071"/>
                    <a:pt x="2504099" y="178049"/>
                  </a:cubicBezTo>
                  <a:cubicBezTo>
                    <a:pt x="2506355" y="185372"/>
                    <a:pt x="2515682" y="167692"/>
                    <a:pt x="2517938" y="173429"/>
                  </a:cubicBezTo>
                  <a:cubicBezTo>
                    <a:pt x="2522545" y="185160"/>
                    <a:pt x="2527161" y="227973"/>
                    <a:pt x="2531767" y="248429"/>
                  </a:cubicBezTo>
                  <a:cubicBezTo>
                    <a:pt x="2536384" y="268877"/>
                    <a:pt x="2543298" y="288171"/>
                    <a:pt x="2545607" y="296121"/>
                  </a:cubicBezTo>
                </a:path>
              </a:pathLst>
            </a:custGeom>
            <a:ln w="17352" cap="rnd">
              <a:round/>
            </a:ln>
          </p:spPr>
          <p:style>
            <a:lnRef idx="1">
              <a:srgbClr val="FF0000"/>
            </a:lnRef>
            <a:fillRef idx="0">
              <a:srgbClr val="000000">
                <a:alpha val="0"/>
              </a:srgbClr>
            </a:fillRef>
            <a:effectRef idx="0">
              <a:scrgbClr r="0" g="0" b="0"/>
            </a:effectRef>
            <a:fontRef idx="none"/>
          </p:style>
          <p:txBody>
            <a:bodyPr/>
            <a:lstStyle/>
            <a:p>
              <a:endParaRPr lang="tr-TR"/>
            </a:p>
          </p:txBody>
        </p:sp>
        <p:sp>
          <p:nvSpPr>
            <p:cNvPr id="228" name="Rectangle 352"/>
            <p:cNvSpPr/>
            <p:nvPr/>
          </p:nvSpPr>
          <p:spPr>
            <a:xfrm>
              <a:off x="3822702" y="1661298"/>
              <a:ext cx="113899"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30</a:t>
              </a:r>
              <a:endParaRPr lang="tr-TR" sz="1100">
                <a:solidFill>
                  <a:srgbClr val="000000"/>
                </a:solidFill>
                <a:effectLst/>
                <a:latin typeface="Calibri" panose="020F0502020204030204" pitchFamily="34" charset="0"/>
                <a:ea typeface="Calibri" panose="020F0502020204030204" pitchFamily="34" charset="0"/>
              </a:endParaRPr>
            </a:p>
          </p:txBody>
        </p:sp>
        <p:sp>
          <p:nvSpPr>
            <p:cNvPr id="229" name="Rectangle 353"/>
            <p:cNvSpPr/>
            <p:nvPr/>
          </p:nvSpPr>
          <p:spPr>
            <a:xfrm>
              <a:off x="3822702" y="1418298"/>
              <a:ext cx="113899"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35</a:t>
              </a:r>
              <a:endParaRPr lang="tr-TR" sz="1100">
                <a:solidFill>
                  <a:srgbClr val="000000"/>
                </a:solidFill>
                <a:effectLst/>
                <a:latin typeface="Calibri" panose="020F0502020204030204" pitchFamily="34" charset="0"/>
                <a:ea typeface="Calibri" panose="020F0502020204030204" pitchFamily="34" charset="0"/>
              </a:endParaRPr>
            </a:p>
          </p:txBody>
        </p:sp>
        <p:sp>
          <p:nvSpPr>
            <p:cNvPr id="230" name="Rectangle 354"/>
            <p:cNvSpPr/>
            <p:nvPr/>
          </p:nvSpPr>
          <p:spPr>
            <a:xfrm>
              <a:off x="3822702" y="1175293"/>
              <a:ext cx="113899"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40</a:t>
              </a:r>
              <a:endParaRPr lang="tr-TR" sz="1100">
                <a:solidFill>
                  <a:srgbClr val="000000"/>
                </a:solidFill>
                <a:effectLst/>
                <a:latin typeface="Calibri" panose="020F0502020204030204" pitchFamily="34" charset="0"/>
                <a:ea typeface="Calibri" panose="020F0502020204030204" pitchFamily="34" charset="0"/>
              </a:endParaRPr>
            </a:p>
          </p:txBody>
        </p:sp>
        <p:sp>
          <p:nvSpPr>
            <p:cNvPr id="231" name="Rectangle 355"/>
            <p:cNvSpPr/>
            <p:nvPr/>
          </p:nvSpPr>
          <p:spPr>
            <a:xfrm>
              <a:off x="3822702" y="932293"/>
              <a:ext cx="113899"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45</a:t>
              </a:r>
              <a:endParaRPr lang="tr-TR" sz="1100">
                <a:solidFill>
                  <a:srgbClr val="000000"/>
                </a:solidFill>
                <a:effectLst/>
                <a:latin typeface="Calibri" panose="020F0502020204030204" pitchFamily="34" charset="0"/>
                <a:ea typeface="Calibri" panose="020F0502020204030204" pitchFamily="34" charset="0"/>
              </a:endParaRPr>
            </a:p>
          </p:txBody>
        </p:sp>
        <p:sp>
          <p:nvSpPr>
            <p:cNvPr id="232" name="Rectangle 356"/>
            <p:cNvSpPr/>
            <p:nvPr/>
          </p:nvSpPr>
          <p:spPr>
            <a:xfrm>
              <a:off x="3822702" y="689291"/>
              <a:ext cx="113899"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50</a:t>
              </a:r>
              <a:endParaRPr lang="tr-TR" sz="1100">
                <a:solidFill>
                  <a:srgbClr val="000000"/>
                </a:solidFill>
                <a:effectLst/>
                <a:latin typeface="Calibri" panose="020F0502020204030204" pitchFamily="34" charset="0"/>
                <a:ea typeface="Calibri" panose="020F0502020204030204" pitchFamily="34" charset="0"/>
              </a:endParaRPr>
            </a:p>
          </p:txBody>
        </p:sp>
        <p:sp>
          <p:nvSpPr>
            <p:cNvPr id="233" name="Rectangle 357"/>
            <p:cNvSpPr/>
            <p:nvPr/>
          </p:nvSpPr>
          <p:spPr>
            <a:xfrm>
              <a:off x="3822702" y="446289"/>
              <a:ext cx="113899"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55</a:t>
              </a:r>
              <a:endParaRPr lang="tr-TR" sz="1100">
                <a:solidFill>
                  <a:srgbClr val="000000"/>
                </a:solidFill>
                <a:effectLst/>
                <a:latin typeface="Calibri" panose="020F0502020204030204" pitchFamily="34" charset="0"/>
                <a:ea typeface="Calibri" panose="020F0502020204030204" pitchFamily="34" charset="0"/>
              </a:endParaRPr>
            </a:p>
          </p:txBody>
        </p:sp>
        <p:sp>
          <p:nvSpPr>
            <p:cNvPr id="234" name="Rectangle 358"/>
            <p:cNvSpPr/>
            <p:nvPr/>
          </p:nvSpPr>
          <p:spPr>
            <a:xfrm>
              <a:off x="3822702" y="203287"/>
              <a:ext cx="113899"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60</a:t>
              </a:r>
              <a:endParaRPr lang="tr-TR" sz="1100">
                <a:solidFill>
                  <a:srgbClr val="000000"/>
                </a:solidFill>
                <a:effectLst/>
                <a:latin typeface="Calibri" panose="020F0502020204030204" pitchFamily="34" charset="0"/>
                <a:ea typeface="Calibri" panose="020F0502020204030204" pitchFamily="34" charset="0"/>
              </a:endParaRPr>
            </a:p>
          </p:txBody>
        </p:sp>
        <p:sp>
          <p:nvSpPr>
            <p:cNvPr id="235" name="Rectangle 359"/>
            <p:cNvSpPr/>
            <p:nvPr/>
          </p:nvSpPr>
          <p:spPr>
            <a:xfrm>
              <a:off x="3944926"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'06</a:t>
              </a:r>
              <a:endParaRPr lang="tr-TR" sz="1100">
                <a:solidFill>
                  <a:srgbClr val="000000"/>
                </a:solidFill>
                <a:effectLst/>
                <a:latin typeface="Calibri" panose="020F0502020204030204" pitchFamily="34" charset="0"/>
                <a:ea typeface="Calibri" panose="020F0502020204030204" pitchFamily="34" charset="0"/>
              </a:endParaRPr>
            </a:p>
          </p:txBody>
        </p:sp>
        <p:sp>
          <p:nvSpPr>
            <p:cNvPr id="236" name="Rectangle 360"/>
            <p:cNvSpPr/>
            <p:nvPr/>
          </p:nvSpPr>
          <p:spPr>
            <a:xfrm>
              <a:off x="4110945"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'07</a:t>
              </a:r>
              <a:endParaRPr lang="tr-TR" sz="1100">
                <a:solidFill>
                  <a:srgbClr val="000000"/>
                </a:solidFill>
                <a:effectLst/>
                <a:latin typeface="Calibri" panose="020F0502020204030204" pitchFamily="34" charset="0"/>
                <a:ea typeface="Calibri" panose="020F0502020204030204" pitchFamily="34" charset="0"/>
              </a:endParaRPr>
            </a:p>
          </p:txBody>
        </p:sp>
        <p:sp>
          <p:nvSpPr>
            <p:cNvPr id="237" name="Rectangle 361"/>
            <p:cNvSpPr/>
            <p:nvPr/>
          </p:nvSpPr>
          <p:spPr>
            <a:xfrm>
              <a:off x="4276963"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'08</a:t>
              </a:r>
              <a:endParaRPr lang="tr-TR" sz="1100">
                <a:solidFill>
                  <a:srgbClr val="000000"/>
                </a:solidFill>
                <a:effectLst/>
                <a:latin typeface="Calibri" panose="020F0502020204030204" pitchFamily="34" charset="0"/>
                <a:ea typeface="Calibri" panose="020F0502020204030204" pitchFamily="34" charset="0"/>
              </a:endParaRPr>
            </a:p>
          </p:txBody>
        </p:sp>
        <p:sp>
          <p:nvSpPr>
            <p:cNvPr id="238" name="Rectangle 362"/>
            <p:cNvSpPr/>
            <p:nvPr/>
          </p:nvSpPr>
          <p:spPr>
            <a:xfrm>
              <a:off x="4442981"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'09</a:t>
              </a:r>
              <a:endParaRPr lang="tr-TR" sz="1100">
                <a:solidFill>
                  <a:srgbClr val="000000"/>
                </a:solidFill>
                <a:effectLst/>
                <a:latin typeface="Calibri" panose="020F0502020204030204" pitchFamily="34" charset="0"/>
                <a:ea typeface="Calibri" panose="020F0502020204030204" pitchFamily="34" charset="0"/>
              </a:endParaRPr>
            </a:p>
          </p:txBody>
        </p:sp>
        <p:sp>
          <p:nvSpPr>
            <p:cNvPr id="239" name="Rectangle 363"/>
            <p:cNvSpPr/>
            <p:nvPr/>
          </p:nvSpPr>
          <p:spPr>
            <a:xfrm>
              <a:off x="4608999"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'10</a:t>
              </a:r>
              <a:endParaRPr lang="tr-TR" sz="1100">
                <a:solidFill>
                  <a:srgbClr val="000000"/>
                </a:solidFill>
                <a:effectLst/>
                <a:latin typeface="Calibri" panose="020F0502020204030204" pitchFamily="34" charset="0"/>
                <a:ea typeface="Calibri" panose="020F0502020204030204" pitchFamily="34" charset="0"/>
              </a:endParaRPr>
            </a:p>
          </p:txBody>
        </p:sp>
        <p:sp>
          <p:nvSpPr>
            <p:cNvPr id="240" name="Rectangle 364"/>
            <p:cNvSpPr/>
            <p:nvPr/>
          </p:nvSpPr>
          <p:spPr>
            <a:xfrm>
              <a:off x="4775017"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'11</a:t>
              </a:r>
              <a:endParaRPr lang="tr-TR" sz="1100">
                <a:solidFill>
                  <a:srgbClr val="000000"/>
                </a:solidFill>
                <a:effectLst/>
                <a:latin typeface="Calibri" panose="020F0502020204030204" pitchFamily="34" charset="0"/>
                <a:ea typeface="Calibri" panose="020F0502020204030204" pitchFamily="34" charset="0"/>
              </a:endParaRPr>
            </a:p>
          </p:txBody>
        </p:sp>
        <p:sp>
          <p:nvSpPr>
            <p:cNvPr id="241" name="Rectangle 365"/>
            <p:cNvSpPr/>
            <p:nvPr/>
          </p:nvSpPr>
          <p:spPr>
            <a:xfrm>
              <a:off x="4941034"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'12</a:t>
              </a:r>
              <a:endParaRPr lang="tr-TR" sz="1100">
                <a:solidFill>
                  <a:srgbClr val="000000"/>
                </a:solidFill>
                <a:effectLst/>
                <a:latin typeface="Calibri" panose="020F0502020204030204" pitchFamily="34" charset="0"/>
                <a:ea typeface="Calibri" panose="020F0502020204030204" pitchFamily="34" charset="0"/>
              </a:endParaRPr>
            </a:p>
          </p:txBody>
        </p:sp>
        <p:sp>
          <p:nvSpPr>
            <p:cNvPr id="242" name="Rectangle 366"/>
            <p:cNvSpPr/>
            <p:nvPr/>
          </p:nvSpPr>
          <p:spPr>
            <a:xfrm>
              <a:off x="5107052"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'13</a:t>
              </a:r>
              <a:endParaRPr lang="tr-TR" sz="1100">
                <a:solidFill>
                  <a:srgbClr val="000000"/>
                </a:solidFill>
                <a:effectLst/>
                <a:latin typeface="Calibri" panose="020F0502020204030204" pitchFamily="34" charset="0"/>
                <a:ea typeface="Calibri" panose="020F0502020204030204" pitchFamily="34" charset="0"/>
              </a:endParaRPr>
            </a:p>
          </p:txBody>
        </p:sp>
        <p:sp>
          <p:nvSpPr>
            <p:cNvPr id="243" name="Rectangle 367"/>
            <p:cNvSpPr/>
            <p:nvPr/>
          </p:nvSpPr>
          <p:spPr>
            <a:xfrm>
              <a:off x="5273071"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'14</a:t>
              </a:r>
              <a:endParaRPr lang="tr-TR" sz="1100">
                <a:solidFill>
                  <a:srgbClr val="000000"/>
                </a:solidFill>
                <a:effectLst/>
                <a:latin typeface="Calibri" panose="020F0502020204030204" pitchFamily="34" charset="0"/>
                <a:ea typeface="Calibri" panose="020F0502020204030204" pitchFamily="34" charset="0"/>
              </a:endParaRPr>
            </a:p>
          </p:txBody>
        </p:sp>
        <p:sp>
          <p:nvSpPr>
            <p:cNvPr id="244" name="Rectangle 368"/>
            <p:cNvSpPr/>
            <p:nvPr/>
          </p:nvSpPr>
          <p:spPr>
            <a:xfrm>
              <a:off x="5439089"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'15</a:t>
              </a:r>
              <a:endParaRPr lang="tr-TR" sz="1100">
                <a:solidFill>
                  <a:srgbClr val="000000"/>
                </a:solidFill>
                <a:effectLst/>
                <a:latin typeface="Calibri" panose="020F0502020204030204" pitchFamily="34" charset="0"/>
                <a:ea typeface="Calibri" panose="020F0502020204030204" pitchFamily="34" charset="0"/>
              </a:endParaRPr>
            </a:p>
          </p:txBody>
        </p:sp>
        <p:sp>
          <p:nvSpPr>
            <p:cNvPr id="245" name="Rectangle 369"/>
            <p:cNvSpPr/>
            <p:nvPr/>
          </p:nvSpPr>
          <p:spPr>
            <a:xfrm>
              <a:off x="5605107"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'16</a:t>
              </a:r>
              <a:endParaRPr lang="tr-TR" sz="1100">
                <a:solidFill>
                  <a:srgbClr val="000000"/>
                </a:solidFill>
                <a:effectLst/>
                <a:latin typeface="Calibri" panose="020F0502020204030204" pitchFamily="34" charset="0"/>
                <a:ea typeface="Calibri" panose="020F0502020204030204" pitchFamily="34" charset="0"/>
              </a:endParaRPr>
            </a:p>
          </p:txBody>
        </p:sp>
        <p:sp>
          <p:nvSpPr>
            <p:cNvPr id="246" name="Rectangle 370"/>
            <p:cNvSpPr/>
            <p:nvPr/>
          </p:nvSpPr>
          <p:spPr>
            <a:xfrm>
              <a:off x="5771126"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'17</a:t>
              </a:r>
              <a:endParaRPr lang="tr-TR" sz="1100">
                <a:solidFill>
                  <a:srgbClr val="000000"/>
                </a:solidFill>
                <a:effectLst/>
                <a:latin typeface="Calibri" panose="020F0502020204030204" pitchFamily="34" charset="0"/>
                <a:ea typeface="Calibri" panose="020F0502020204030204" pitchFamily="34" charset="0"/>
              </a:endParaRPr>
            </a:p>
          </p:txBody>
        </p:sp>
        <p:sp>
          <p:nvSpPr>
            <p:cNvPr id="247" name="Rectangle 371"/>
            <p:cNvSpPr/>
            <p:nvPr/>
          </p:nvSpPr>
          <p:spPr>
            <a:xfrm>
              <a:off x="5937143"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'18</a:t>
              </a:r>
              <a:endParaRPr lang="tr-TR" sz="1100">
                <a:solidFill>
                  <a:srgbClr val="000000"/>
                </a:solidFill>
                <a:effectLst/>
                <a:latin typeface="Calibri" panose="020F0502020204030204" pitchFamily="34" charset="0"/>
                <a:ea typeface="Calibri" panose="020F0502020204030204" pitchFamily="34" charset="0"/>
              </a:endParaRPr>
            </a:p>
          </p:txBody>
        </p:sp>
        <p:sp>
          <p:nvSpPr>
            <p:cNvPr id="248" name="Rectangle 372"/>
            <p:cNvSpPr/>
            <p:nvPr/>
          </p:nvSpPr>
          <p:spPr>
            <a:xfrm>
              <a:off x="6103161"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'19</a:t>
              </a:r>
              <a:endParaRPr lang="tr-TR" sz="1100">
                <a:solidFill>
                  <a:srgbClr val="000000"/>
                </a:solidFill>
                <a:effectLst/>
                <a:latin typeface="Calibri" panose="020F0502020204030204" pitchFamily="34" charset="0"/>
                <a:ea typeface="Calibri" panose="020F0502020204030204" pitchFamily="34" charset="0"/>
              </a:endParaRPr>
            </a:p>
          </p:txBody>
        </p:sp>
        <p:sp>
          <p:nvSpPr>
            <p:cNvPr id="249" name="Rectangle 373"/>
            <p:cNvSpPr/>
            <p:nvPr/>
          </p:nvSpPr>
          <p:spPr>
            <a:xfrm>
              <a:off x="6269179"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'20</a:t>
              </a:r>
              <a:endParaRPr lang="tr-TR" sz="1100">
                <a:solidFill>
                  <a:srgbClr val="000000"/>
                </a:solidFill>
                <a:effectLst/>
                <a:latin typeface="Calibri" panose="020F0502020204030204" pitchFamily="34" charset="0"/>
                <a:ea typeface="Calibri" panose="020F0502020204030204" pitchFamily="34" charset="0"/>
              </a:endParaRPr>
            </a:p>
          </p:txBody>
        </p:sp>
        <p:sp>
          <p:nvSpPr>
            <p:cNvPr id="250" name="Rectangle 374"/>
            <p:cNvSpPr/>
            <p:nvPr/>
          </p:nvSpPr>
          <p:spPr>
            <a:xfrm>
              <a:off x="6435197" y="1785693"/>
              <a:ext cx="142977" cy="155773"/>
            </a:xfrm>
            <a:prstGeom prst="rect">
              <a:avLst/>
            </a:prstGeom>
            <a:ln>
              <a:noFill/>
            </a:ln>
          </p:spPr>
          <p:txBody>
            <a:bodyPr vert="horz" lIns="0" tIns="0" rIns="0" bIns="0" rtlCol="0">
              <a:noAutofit/>
            </a:bodyPr>
            <a:lstStyle/>
            <a:p>
              <a:pPr>
                <a:lnSpc>
                  <a:spcPct val="107000"/>
                </a:lnSpc>
                <a:spcAft>
                  <a:spcPts val="800"/>
                </a:spcAft>
              </a:pPr>
              <a:r>
                <a:rPr lang="tr-TR" sz="700">
                  <a:solidFill>
                    <a:srgbClr val="000000"/>
                  </a:solidFill>
                  <a:effectLst/>
                  <a:latin typeface="Calibri" panose="020F0502020204030204" pitchFamily="34" charset="0"/>
                  <a:ea typeface="Calibri" panose="020F0502020204030204" pitchFamily="34" charset="0"/>
                </a:rPr>
                <a:t>'21</a:t>
              </a:r>
              <a:endParaRPr lang="tr-TR" sz="1100">
                <a:solidFill>
                  <a:srgbClr val="000000"/>
                </a:solidFill>
                <a:effectLst/>
                <a:latin typeface="Calibri" panose="020F0502020204030204" pitchFamily="34" charset="0"/>
                <a:ea typeface="Calibri" panose="020F0502020204030204" pitchFamily="34" charset="0"/>
              </a:endParaRPr>
            </a:p>
          </p:txBody>
        </p:sp>
      </p:grpSp>
      <p:sp>
        <p:nvSpPr>
          <p:cNvPr id="251" name="Metin kutusu 250"/>
          <p:cNvSpPr txBox="1"/>
          <p:nvPr/>
        </p:nvSpPr>
        <p:spPr>
          <a:xfrm>
            <a:off x="357301" y="5519104"/>
            <a:ext cx="6272335" cy="163121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Geçmiş aylara benzer şekilde hammadde </a:t>
            </a:r>
            <a:r>
              <a:rPr lang="tr-TR" sz="1250" dirty="0" err="1">
                <a:latin typeface="Century Gothic" panose="020B0502020202020204" pitchFamily="34" charset="0"/>
                <a:ea typeface="Calibri" panose="020F0502020204030204" pitchFamily="34" charset="0"/>
                <a:cs typeface="Times New Roman" panose="02020603050405020304" pitchFamily="18" charset="0"/>
              </a:rPr>
              <a:t>tedariğinde</a:t>
            </a:r>
            <a:r>
              <a:rPr lang="tr-TR" sz="1250" dirty="0">
                <a:latin typeface="Century Gothic" panose="020B0502020202020204" pitchFamily="34" charset="0"/>
                <a:ea typeface="Calibri" panose="020F0502020204030204" pitchFamily="34" charset="0"/>
                <a:cs typeface="Times New Roman" panose="02020603050405020304" pitchFamily="18" charset="0"/>
              </a:rPr>
              <a:t> yaşanan sorunlar ve TL’nin değer kaybı sonrası girdi maliyetlerindeki artış maalesef fiyatlara yansımış ve yıl içindeki en yüksek fiyatlama düzeyine ulaşılmıştır. Mayıs ayındaki fiyat artışları elbette enflasyonist baskılara da neden olacaktır. Bu doğrultuda verilere bakıldığında Nisan ayındaki aylık enflasyon aylık 1,68 den Mayıs ayında 0,89’a , yıllık enflasyon ise 17,14’den 16,59’ a düşmüş olsa da önümüzdeki ay ciddi bir artışla karşılaşılması muhtemeldir. </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2" name="Metin kutusu 251"/>
          <p:cNvSpPr txBox="1"/>
          <p:nvPr/>
        </p:nvSpPr>
        <p:spPr>
          <a:xfrm>
            <a:off x="347776" y="7205680"/>
            <a:ext cx="6272335"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ENDEKSİ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ve TC Merkez Bankası işbirliği ile yürütülen tüketici eğilim anketi sonuçlarından hesaplanan mevsim etkilerinden arındırılmış tüketici güven endeksi, Mayıs ayında bir önceki aya göre %3,6 oranında azalarak 77,3 olmuştur. </a:t>
            </a:r>
          </a:p>
        </p:txBody>
      </p:sp>
      <p:pic>
        <p:nvPicPr>
          <p:cNvPr id="253" name="Resim 252"/>
          <p:cNvPicPr>
            <a:picLocks noChangeAspect="1"/>
          </p:cNvPicPr>
          <p:nvPr/>
        </p:nvPicPr>
        <p:blipFill>
          <a:blip r:embed="rId4"/>
          <a:stretch>
            <a:fillRect/>
          </a:stretch>
        </p:blipFill>
        <p:spPr>
          <a:xfrm>
            <a:off x="1240479" y="8324704"/>
            <a:ext cx="3377549" cy="1489117"/>
          </a:xfrm>
          <a:prstGeom prst="rect">
            <a:avLst/>
          </a:prstGeom>
        </p:spPr>
      </p:pic>
    </p:spTree>
    <p:extLst>
      <p:ext uri="{BB962C8B-B14F-4D97-AF65-F5344CB8AC3E}">
        <p14:creationId xmlns:p14="http://schemas.microsoft.com/office/powerpoint/2010/main" val="4236957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84731" y="121675"/>
            <a:ext cx="733147" cy="720000"/>
          </a:xfrm>
          <a:prstGeom prst="rect">
            <a:avLst/>
          </a:prstGeom>
        </p:spPr>
      </p:pic>
      <p:sp>
        <p:nvSpPr>
          <p:cNvPr id="89" name="Rectangle 88">
            <a:extLst>
              <a:ext uri="{FF2B5EF4-FFF2-40B4-BE49-F238E27FC236}">
                <a16:creationId xmlns:a16="http://schemas.microsoft.com/office/drawing/2014/main" id="{0DBC2856-44A7-4278-9431-C4F4770FA3F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8" name="Rectangle 59"/>
          <p:cNvSpPr>
            <a:spLocks noChangeArrowheads="1"/>
          </p:cNvSpPr>
          <p:nvPr/>
        </p:nvSpPr>
        <p:spPr bwMode="auto">
          <a:xfrm>
            <a:off x="0" y="19559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000" b="0" i="0" u="none" strike="noStrike" cap="none" normalizeH="0" baseline="0" dirty="0">
                <a:ln>
                  <a:noFill/>
                </a:ln>
                <a:solidFill>
                  <a:schemeClr val="tx1"/>
                </a:solidFill>
                <a:effectLst/>
                <a:latin typeface="Arial" panose="020B0604020202020204" pitchFamily="34" charset="0"/>
                <a:ea typeface="Arial Black" panose="020B0A04020102020204" pitchFamily="34" charset="0"/>
                <a:cs typeface="Arial Black" panose="020B0A04020102020204" pitchFamily="34" charset="0"/>
              </a:rPr>
            </a:b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2"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787525" y="363378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4" name="Metin kutusu 13"/>
          <p:cNvSpPr txBox="1"/>
          <p:nvPr/>
        </p:nvSpPr>
        <p:spPr>
          <a:xfrm>
            <a:off x="184731" y="1258989"/>
            <a:ext cx="6019800" cy="124649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İŞSİZLİK ORANLARI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Haziran Raporuna göre mevsim etkisinden arındırılmış işsizlik oranı %13,9 seviyesinde gerçekleşmiştir. Bu durum 0,9 puanlık bir artış anlamına gelmektedir. Böylece mevsim etkisinden arındırılmış istihdam oranı %44,2 olmuştur. </a:t>
            </a:r>
          </a:p>
        </p:txBody>
      </p:sp>
      <p:pic>
        <p:nvPicPr>
          <p:cNvPr id="107" name="Resim 106"/>
          <p:cNvPicPr>
            <a:picLocks noChangeAspect="1"/>
          </p:cNvPicPr>
          <p:nvPr/>
        </p:nvPicPr>
        <p:blipFill>
          <a:blip r:embed="rId4"/>
          <a:stretch>
            <a:fillRect/>
          </a:stretch>
        </p:blipFill>
        <p:spPr>
          <a:xfrm>
            <a:off x="157208" y="2667949"/>
            <a:ext cx="6350198" cy="2013128"/>
          </a:xfrm>
          <a:prstGeom prst="rect">
            <a:avLst/>
          </a:prstGeom>
        </p:spPr>
      </p:pic>
      <p:sp>
        <p:nvSpPr>
          <p:cNvPr id="108" name="Metin kutusu 107"/>
          <p:cNvSpPr txBox="1"/>
          <p:nvPr/>
        </p:nvSpPr>
        <p:spPr>
          <a:xfrm>
            <a:off x="238414" y="4850479"/>
            <a:ext cx="5971885" cy="143885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KAPASİTE KULLANIM ORANLARI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 Merkez Bankası tarafından 2021 yılı Mayıs ayında, imalat sanayinde faaliyet gösteren 1746 işyeri tarafından İktisadi Yönelim Anketi’ne göre imalat sanayi genelinde kapasite kullanım oranı (KKO), bir önceki aya göre 0,6 puan azalarak yüzde 75,3 seviyesinde gerçekleşmiştir.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109" name="Resim 108"/>
          <p:cNvPicPr>
            <a:picLocks noChangeAspect="1"/>
          </p:cNvPicPr>
          <p:nvPr/>
        </p:nvPicPr>
        <p:blipFill>
          <a:blip r:embed="rId5"/>
          <a:stretch>
            <a:fillRect/>
          </a:stretch>
        </p:blipFill>
        <p:spPr>
          <a:xfrm>
            <a:off x="238414" y="6217146"/>
            <a:ext cx="5845744" cy="2366941"/>
          </a:xfrm>
          <a:prstGeom prst="rect">
            <a:avLst/>
          </a:prstGeom>
        </p:spPr>
      </p:pic>
    </p:spTree>
    <p:extLst>
      <p:ext uri="{BB962C8B-B14F-4D97-AF65-F5344CB8AC3E}">
        <p14:creationId xmlns:p14="http://schemas.microsoft.com/office/powerpoint/2010/main" val="57987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1853165932"/>
              </p:ext>
            </p:extLst>
          </p:nvPr>
        </p:nvGraphicFramePr>
        <p:xfrm>
          <a:off x="150840" y="1749125"/>
          <a:ext cx="6426283" cy="485539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231435" y="1842216"/>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a:extLst>
              <a:ext uri="{FF2B5EF4-FFF2-40B4-BE49-F238E27FC236}">
                <a16:creationId xmlns:a16="http://schemas.microsoft.com/office/drawing/2014/main" id="{3DADA508-ACE8-4E75-8594-ACD9B60925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015" y="6722072"/>
            <a:ext cx="6521884" cy="2202472"/>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2147751773"/>
              </p:ext>
            </p:extLst>
          </p:nvPr>
        </p:nvGraphicFramePr>
        <p:xfrm>
          <a:off x="375694" y="1638660"/>
          <a:ext cx="6223225" cy="7399392"/>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58176">
                <a:tc gridSpan="4">
                  <a:txBody>
                    <a:bodyPr/>
                    <a:lstStyle/>
                    <a:p>
                      <a:pPr algn="ctr" fontAlgn="ctr"/>
                      <a:r>
                        <a:rPr lang="tr-TR" sz="1400" b="1" i="0" u="none" strike="noStrike" dirty="0">
                          <a:effectLst/>
                          <a:latin typeface="Century Gothic" panose="020B0502020202020204" pitchFamily="34" charset="0"/>
                        </a:rPr>
                        <a:t>PERAKENDE SATIŞLAR YERLİ/İTHAL DAĞILIMI  (MAYIS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405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188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907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974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307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307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2.122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r h="235872">
                <a:tc>
                  <a:txBody>
                    <a:bodyPr/>
                    <a:lstStyle/>
                    <a:p>
                      <a:pPr algn="r"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tr-TR" sz="1400" b="0" i="0" u="none" strike="noStrike" dirty="0">
                          <a:effectLst/>
                          <a:latin typeface="Century Gothic" panose="020B0502020202020204" pitchFamily="34" charset="0"/>
                        </a:rPr>
                        <a:t> </a:t>
                      </a:r>
                    </a:p>
                  </a:txBody>
                  <a:tcPr marL="7420" marR="7420" marT="74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1197819"/>
                  </a:ext>
                </a:extLst>
              </a:tr>
              <a:tr h="358176">
                <a:tc gridSpan="4">
                  <a:txBody>
                    <a:bodyPr/>
                    <a:lstStyle/>
                    <a:p>
                      <a:pPr algn="ctr" fontAlgn="ctr"/>
                      <a:r>
                        <a:rPr lang="tr-TR" sz="1400" b="1" i="0" u="none" strike="noStrike" dirty="0">
                          <a:effectLst/>
                          <a:latin typeface="Century Gothic" panose="020B0502020202020204" pitchFamily="34" charset="0"/>
                        </a:rPr>
                        <a:t>PERAKENDE SATIŞLAR YERLİ/İTHAL DAĞILIMI (OCAK-MAYIS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300011283"/>
                  </a:ext>
                </a:extLst>
              </a:tr>
              <a:tr h="358176">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35357722"/>
                  </a:ext>
                </a:extLst>
              </a:tr>
              <a:tr h="358176">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2.756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2.756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91936999"/>
                  </a:ext>
                </a:extLst>
              </a:tr>
              <a:tr h="358176">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484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484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0818173"/>
                  </a:ext>
                </a:extLst>
              </a:tr>
              <a:tr h="358176">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984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984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3148820"/>
                  </a:ext>
                </a:extLst>
              </a:tr>
              <a:tr h="358176">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3.699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3.864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26035345"/>
                  </a:ext>
                </a:extLst>
              </a:tr>
              <a:tr h="358176">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564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83253494"/>
                  </a:ext>
                </a:extLst>
              </a:tr>
              <a:tr h="358176">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1.206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04270508"/>
                  </a:ext>
                </a:extLst>
              </a:tr>
              <a:tr h="358176">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454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7448112"/>
                  </a:ext>
                </a:extLst>
              </a:tr>
              <a:tr h="358176">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6.455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3.857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10.312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34093161"/>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4030384800"/>
              </p:ext>
            </p:extLst>
          </p:nvPr>
        </p:nvGraphicFramePr>
        <p:xfrm>
          <a:off x="233915" y="1821026"/>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7" name="Resim 6">
            <a:extLst>
              <a:ext uri="{FF2B5EF4-FFF2-40B4-BE49-F238E27FC236}">
                <a16:creationId xmlns:a16="http://schemas.microsoft.com/office/drawing/2014/main" id="{50DC1B35-6B33-4293-8187-CBA38E0E16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4" y="6498832"/>
            <a:ext cx="6491899" cy="1083632"/>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1795157111"/>
              </p:ext>
            </p:extLst>
          </p:nvPr>
        </p:nvGraphicFramePr>
        <p:xfrm>
          <a:off x="291987" y="1495862"/>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(MAYIS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457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611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141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905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555625" y="775862"/>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34" name="İçerik Yer Tutucusu 27">
            <a:extLst>
              <a:ext uri="{FF2B5EF4-FFF2-40B4-BE49-F238E27FC236}">
                <a16:creationId xmlns:a16="http://schemas.microsoft.com/office/drawing/2014/main" id="{6F62B2AD-EA96-4223-A064-A275B699F2B6}"/>
              </a:ext>
            </a:extLst>
          </p:cNvPr>
          <p:cNvGraphicFramePr>
            <a:graphicFrameLocks/>
          </p:cNvGraphicFramePr>
          <p:nvPr>
            <p:extLst>
              <p:ext uri="{D42A27DB-BD31-4B8C-83A1-F6EECF244321}">
                <p14:modId xmlns:p14="http://schemas.microsoft.com/office/powerpoint/2010/main" val="3382202257"/>
              </p:ext>
            </p:extLst>
          </p:nvPr>
        </p:nvGraphicFramePr>
        <p:xfrm>
          <a:off x="291987" y="5562600"/>
          <a:ext cx="6324713" cy="4064004"/>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68412">
                <a:tc gridSpan="6">
                  <a:txBody>
                    <a:bodyPr/>
                    <a:lstStyle/>
                    <a:p>
                      <a:pPr algn="ctr" fontAlgn="ctr"/>
                      <a:r>
                        <a:rPr lang="tr-TR" sz="1400" b="1" i="0" u="none" strike="noStrike" dirty="0">
                          <a:effectLst/>
                          <a:latin typeface="Century Gothic" panose="020B0502020202020204" pitchFamily="34" charset="0"/>
                        </a:rPr>
                        <a:t>PERAKENDE SATIŞ ADEDİ (OCAK-MAYIS 2021)</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68412">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68412">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576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1.772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2.837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68412">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68412">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329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553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68412">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434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46239">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139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400808">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69661">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58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68412">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68412">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970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607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2.213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4.037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74756" y="4314509"/>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1760300" y="4314509"/>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3445844" y="4314509"/>
            <a:ext cx="1620000" cy="597895"/>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3" name="Group 22">
            <a:extLst>
              <a:ext uri="{FF2B5EF4-FFF2-40B4-BE49-F238E27FC236}">
                <a16:creationId xmlns:a16="http://schemas.microsoft.com/office/drawing/2014/main" id="{4AD56FF3-4E45-4E4F-AF3A-85E9DF77DCF9}"/>
              </a:ext>
            </a:extLst>
          </p:cNvPr>
          <p:cNvGrpSpPr/>
          <p:nvPr/>
        </p:nvGrpSpPr>
        <p:grpSpPr>
          <a:xfrm>
            <a:off x="5131388" y="4314509"/>
            <a:ext cx="1620000" cy="597895"/>
            <a:chOff x="5131388" y="4314509"/>
            <a:chExt cx="1620000" cy="597895"/>
          </a:xfrm>
        </p:grpSpPr>
        <p:pic>
          <p:nvPicPr>
            <p:cNvPr id="9" name="Picture 8">
              <a:extLst>
                <a:ext uri="{FF2B5EF4-FFF2-40B4-BE49-F238E27FC236}">
                  <a16:creationId xmlns:a16="http://schemas.microsoft.com/office/drawing/2014/main" id="{8D7EF9DC-2A5C-44C7-AA83-D114E340322D}"/>
                </a:ext>
              </a:extLst>
            </p:cNvPr>
            <p:cNvPicPr>
              <a:picLocks noChangeAspect="1"/>
            </p:cNvPicPr>
            <p:nvPr/>
          </p:nvPicPr>
          <p:blipFill rotWithShape="1">
            <a:blip r:embed="rId6"/>
            <a:srcRect b="25283"/>
            <a:stretch/>
          </p:blipFill>
          <p:spPr>
            <a:xfrm>
              <a:off x="5131388" y="4314509"/>
              <a:ext cx="1620000" cy="443457"/>
            </a:xfrm>
            <a:prstGeom prst="rect">
              <a:avLst/>
            </a:prstGeom>
          </p:spPr>
        </p:pic>
        <p:sp>
          <p:nvSpPr>
            <p:cNvPr id="86" name="TextBox 85">
              <a:extLst>
                <a:ext uri="{FF2B5EF4-FFF2-40B4-BE49-F238E27FC236}">
                  <a16:creationId xmlns:a16="http://schemas.microsoft.com/office/drawing/2014/main" id="{B53F31A9-D7F8-4B78-9C2B-01CA8021BDC3}"/>
                </a:ext>
              </a:extLst>
            </p:cNvPr>
            <p:cNvSpPr txBox="1"/>
            <p:nvPr/>
          </p:nvSpPr>
          <p:spPr>
            <a:xfrm>
              <a:off x="5243120" y="4727738"/>
              <a:ext cx="139653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Karsan Otomotiv San.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74756" y="5037235"/>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7"/>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905110" y="5037235"/>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8"/>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735464" y="5037235"/>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9"/>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350369" y="5037235"/>
            <a:ext cx="1401019" cy="590211"/>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10"/>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74756" y="5744306"/>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1"/>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705264" y="5744306"/>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2"/>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343787" y="5744306"/>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3"/>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131388" y="5744306"/>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4"/>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34707</TotalTime>
  <Words>1354</Words>
  <Application>Microsoft Office PowerPoint</Application>
  <PresentationFormat>A4 Kağıt (210x297 mm)</PresentationFormat>
  <Paragraphs>391</Paragraphs>
  <Slides>11</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 Yöney</cp:lastModifiedBy>
  <cp:revision>353</cp:revision>
  <dcterms:created xsi:type="dcterms:W3CDTF">2020-08-20T08:13:56Z</dcterms:created>
  <dcterms:modified xsi:type="dcterms:W3CDTF">2021-06-14T09:01:15Z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