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61" r:id="rId6"/>
    <p:sldId id="262"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34"/>
    <a:srgbClr val="D6001C"/>
    <a:srgbClr val="E35205"/>
    <a:srgbClr val="041E42"/>
    <a:srgbClr val="0FB4E1"/>
    <a:srgbClr val="E6E6E6"/>
    <a:srgbClr val="506F5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50" d="100"/>
          <a:sy n="50" d="100"/>
        </p:scale>
        <p:origin x="2076" y="-416"/>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(Ocak-Nisan)</a:t>
            </a:r>
            <a:endParaRPr lang="tr-TR" sz="1000" b="1" dirty="0">
              <a:latin typeface="Century Gothic" panose="020B0502020202020204" pitchFamily="34" charset="0"/>
            </a:endParaRPr>
          </a:p>
        </c:rich>
      </c:tx>
      <c:layout>
        <c:manualLayout>
          <c:xMode val="edge"/>
          <c:yMode val="edge"/>
          <c:x val="0.29655804387066764"/>
          <c:y val="2.9936167604823729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86267616542275"/>
          <c:w val="0.93888888888888888"/>
          <c:h val="0.58385426979322841"/>
        </c:manualLayout>
      </c:layout>
      <c:barChart>
        <c:barDir val="col"/>
        <c:grouping val="clustered"/>
        <c:varyColors val="0"/>
        <c:ser>
          <c:idx val="0"/>
          <c:order val="0"/>
          <c:tx>
            <c:strRef>
              <c:f>Sheet1!$B$1</c:f>
              <c:strCache>
                <c:ptCount val="1"/>
                <c:pt idx="0">
                  <c:v>2020</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1602</c:v>
                </c:pt>
                <c:pt idx="1">
                  <c:v>1306</c:v>
                </c:pt>
                <c:pt idx="2">
                  <c:v>2908</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5430</c:v>
                </c:pt>
                <c:pt idx="1">
                  <c:v>2760</c:v>
                </c:pt>
                <c:pt idx="2">
                  <c:v>8190</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521926064"/>
        <c:axId val="521921168"/>
      </c:barChart>
      <c:catAx>
        <c:axId val="52192606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21921168"/>
        <c:crosses val="autoZero"/>
        <c:auto val="1"/>
        <c:lblAlgn val="ctr"/>
        <c:lblOffset val="100"/>
        <c:noMultiLvlLbl val="0"/>
      </c:catAx>
      <c:valAx>
        <c:axId val="521921168"/>
        <c:scaling>
          <c:orientation val="minMax"/>
        </c:scaling>
        <c:delete val="1"/>
        <c:axPos val="l"/>
        <c:numFmt formatCode="#,##0" sourceLinked="1"/>
        <c:majorTickMark val="none"/>
        <c:minorTickMark val="none"/>
        <c:tickLblPos val="nextTo"/>
        <c:crossAx val="521926064"/>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a:t>
            </a:r>
            <a:r>
              <a:rPr lang="tr-TR" sz="11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(Nisan)</a:t>
            </a:r>
            <a:endParaRPr lang="tr-TR" sz="1100" b="1" dirty="0">
              <a:latin typeface="Century Gothic" panose="020B0502020202020204" pitchFamily="34" charset="0"/>
            </a:endParaRPr>
          </a:p>
        </c:rich>
      </c:tx>
      <c:layout>
        <c:manualLayout>
          <c:xMode val="edge"/>
          <c:yMode val="edge"/>
          <c:x val="0.33415330265868354"/>
          <c:y val="2.55416951077799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2020</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306</c:v>
                </c:pt>
                <c:pt idx="1">
                  <c:v>176</c:v>
                </c:pt>
                <c:pt idx="2">
                  <c:v>482</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1476</c:v>
                </c:pt>
                <c:pt idx="1">
                  <c:v>694</c:v>
                </c:pt>
                <c:pt idx="2">
                  <c:v>2170</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521926608"/>
        <c:axId val="521921712"/>
      </c:barChart>
      <c:catAx>
        <c:axId val="52192660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21921712"/>
        <c:crosses val="autoZero"/>
        <c:auto val="1"/>
        <c:lblAlgn val="ctr"/>
        <c:lblOffset val="100"/>
        <c:noMultiLvlLbl val="0"/>
      </c:catAx>
      <c:valAx>
        <c:axId val="521921712"/>
        <c:scaling>
          <c:orientation val="minMax"/>
        </c:scaling>
        <c:delete val="1"/>
        <c:axPos val="l"/>
        <c:numFmt formatCode="#,##0" sourceLinked="1"/>
        <c:majorTickMark val="none"/>
        <c:minorTickMark val="none"/>
        <c:tickLblPos val="nextTo"/>
        <c:crossAx val="521926608"/>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(Nisan)</a:t>
            </a:r>
            <a:endParaRPr lang="tr-TR" sz="1100" b="1" dirty="0">
              <a:latin typeface="Century Gothic" panose="020B0502020202020204" pitchFamily="34" charset="0"/>
            </a:endParaRPr>
          </a:p>
        </c:rich>
      </c:tx>
      <c:layout>
        <c:manualLayout>
          <c:xMode val="edge"/>
          <c:yMode val="edge"/>
          <c:x val="0.27384360420717585"/>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555555555555E-2"/>
          <c:y val="0.250416547124040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1180</c:v>
                </c:pt>
                <c:pt idx="1">
                  <c:v>848</c:v>
                </c:pt>
                <c:pt idx="2">
                  <c:v>2028</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1476</c:v>
                </c:pt>
                <c:pt idx="1">
                  <c:v>694</c:v>
                </c:pt>
                <c:pt idx="2">
                  <c:v>2170</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521918448"/>
        <c:axId val="521929872"/>
      </c:barChart>
      <c:catAx>
        <c:axId val="521918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21929872"/>
        <c:crosses val="autoZero"/>
        <c:auto val="1"/>
        <c:lblAlgn val="ctr"/>
        <c:lblOffset val="100"/>
        <c:noMultiLvlLbl val="0"/>
      </c:catAx>
      <c:valAx>
        <c:axId val="521929872"/>
        <c:scaling>
          <c:orientation val="minMax"/>
        </c:scaling>
        <c:delete val="1"/>
        <c:axPos val="l"/>
        <c:numFmt formatCode="#,##0" sourceLinked="1"/>
        <c:majorTickMark val="none"/>
        <c:minorTickMark val="none"/>
        <c:tickLblPos val="nextTo"/>
        <c:crossAx val="521918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(Nisan vs. Ocak-Nisan)</a:t>
            </a:r>
            <a:endParaRPr lang="tr-TR" sz="1100" b="1" dirty="0">
              <a:latin typeface="Century Gothic" panose="020B0502020202020204" pitchFamily="34" charset="0"/>
            </a:endParaRPr>
          </a:p>
        </c:rich>
      </c:tx>
      <c:layout>
        <c:manualLayout>
          <c:xMode val="edge"/>
          <c:yMode val="edge"/>
          <c:x val="0.32602558284720889"/>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57620562066E-2"/>
          <c:y val="0.20454225286205868"/>
          <c:w val="0.93888888888888888"/>
          <c:h val="0.56557983471432616"/>
        </c:manualLayout>
      </c:layout>
      <c:lineChart>
        <c:grouping val="standard"/>
        <c:varyColors val="0"/>
        <c:ser>
          <c:idx val="0"/>
          <c:order val="0"/>
          <c:tx>
            <c:strRef>
              <c:f>Sheet1!$A$2</c:f>
              <c:strCache>
                <c:ptCount val="1"/>
                <c:pt idx="0">
                  <c:v>Nisan</c:v>
                </c:pt>
              </c:strCache>
            </c:strRef>
          </c:tx>
          <c:spPr>
            <a:ln w="28575" cap="rnd">
              <a:solidFill>
                <a:srgbClr val="262626"/>
              </a:solidFill>
              <a:round/>
            </a:ln>
            <a:effectLst/>
          </c:spPr>
          <c:marker>
            <c:symbol val="square"/>
            <c:size val="7"/>
            <c:spPr>
              <a:solidFill>
                <a:srgbClr val="041E42"/>
              </a:solidFill>
              <a:ln w="9525">
                <a:noFill/>
              </a:ln>
              <a:effectLst/>
            </c:spPr>
          </c:marker>
          <c:dLbls>
            <c:dLbl>
              <c:idx val="0"/>
              <c:layout>
                <c:manualLayout>
                  <c:x val="-4.0175360704353166E-2"/>
                  <c:y val="6.67263657478327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705-4E61-A077-C77456F1EBE1}"/>
                </c:ext>
              </c:extLst>
            </c:dLbl>
            <c:dLbl>
              <c:idx val="1"/>
              <c:layout>
                <c:manualLayout>
                  <c:x val="-3.4149056598700184E-2"/>
                  <c:y val="5.00447743108745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705-4E61-A077-C77456F1EBE1}"/>
                </c:ext>
              </c:extLst>
            </c:dLbl>
            <c:dLbl>
              <c:idx val="2"/>
              <c:layout>
                <c:manualLayout>
                  <c:x val="-2.6113984457829552E-2"/>
                  <c:y val="4.17039785923954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705-4E61-A077-C77456F1EBE1}"/>
                </c:ext>
              </c:extLst>
            </c:dLbl>
            <c:dLbl>
              <c:idx val="3"/>
              <c:layout>
                <c:manualLayout>
                  <c:x val="-2.0087680352176614E-2"/>
                  <c:y val="2.91927850146767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705-4E61-A077-C77456F1EBE1}"/>
                </c:ext>
              </c:extLst>
            </c:dLbl>
            <c:dLbl>
              <c:idx val="4"/>
              <c:layout>
                <c:manualLayout>
                  <c:x val="-4.2184128739570892E-2"/>
                  <c:y val="5.8385570029353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05-4E61-A077-C77456F1EBE1}"/>
                </c:ext>
              </c:extLst>
            </c:dLbl>
            <c:dLbl>
              <c:idx val="5"/>
              <c:layout>
                <c:manualLayout>
                  <c:x val="-2.0087680352176653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705-4E61-A077-C77456F1EBE1}"/>
                </c:ext>
              </c:extLst>
            </c:dLbl>
            <c:dLbl>
              <c:idx val="6"/>
              <c:layout>
                <c:manualLayout>
                  <c:x val="-2.008768035217658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705-4E61-A077-C77456F1EBE1}"/>
                </c:ext>
              </c:extLst>
            </c:dLbl>
            <c:dLbl>
              <c:idx val="7"/>
              <c:layout>
                <c:manualLayout>
                  <c:x val="-3.0131520528265017E-2"/>
                  <c:y val="4.58743764516349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705-4E61-A077-C77456F1EBE1}"/>
                </c:ext>
              </c:extLst>
            </c:dLbl>
            <c:dLbl>
              <c:idx val="8"/>
              <c:layout>
                <c:manualLayout>
                  <c:x val="-1.004384017608829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D7-4A09-83C9-CD6101D725D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Sheet1!$B$2:$L$2</c:f>
              <c:numCache>
                <c:formatCode>#,##0</c:formatCode>
                <c:ptCount val="11"/>
                <c:pt idx="0">
                  <c:v>3854</c:v>
                </c:pt>
                <c:pt idx="1">
                  <c:v>2486</c:v>
                </c:pt>
                <c:pt idx="2">
                  <c:v>2361</c:v>
                </c:pt>
                <c:pt idx="3">
                  <c:v>2701</c:v>
                </c:pt>
                <c:pt idx="4">
                  <c:v>2810</c:v>
                </c:pt>
                <c:pt idx="5">
                  <c:v>1650</c:v>
                </c:pt>
                <c:pt idx="6">
                  <c:v>1425</c:v>
                </c:pt>
                <c:pt idx="7">
                  <c:v>1772</c:v>
                </c:pt>
                <c:pt idx="8">
                  <c:v>592</c:v>
                </c:pt>
                <c:pt idx="9">
                  <c:v>482</c:v>
                </c:pt>
                <c:pt idx="10">
                  <c:v>2170</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Ocak-Nisan</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dLbl>
              <c:idx val="1"/>
              <c:layout>
                <c:manualLayout>
                  <c:x val="-1.004384017608829E-2"/>
                  <c:y val="-2.0851989296197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48-4FE8-8594-80061B85DEAF}"/>
                </c:ext>
              </c:extLst>
            </c:dLbl>
            <c:dLbl>
              <c:idx val="2"/>
              <c:layout>
                <c:manualLayout>
                  <c:x val="-2.4105216422611896E-2"/>
                  <c:y val="-3.3363182873916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48-4FE8-8594-80061B85DEAF}"/>
                </c:ext>
              </c:extLst>
            </c:dLbl>
            <c:dLbl>
              <c:idx val="3"/>
              <c:layout>
                <c:manualLayout>
                  <c:x val="-4.0175360704353159E-2"/>
                  <c:y val="-7.08967636070723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E48-4FE8-8594-80061B85DEAF}"/>
                </c:ext>
              </c:extLst>
            </c:dLbl>
            <c:dLbl>
              <c:idx val="5"/>
              <c:layout>
                <c:manualLayout>
                  <c:x val="-2.0087680352176653E-2"/>
                  <c:y val="-5.4215172170114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48-4FE8-8594-80061B85DEAF}"/>
                </c:ext>
              </c:extLst>
            </c:dLbl>
            <c:dLbl>
              <c:idx val="6"/>
              <c:layout>
                <c:manualLayout>
                  <c:x val="-2.8122752493047284E-2"/>
                  <c:y val="-5.0044774310874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60-4AC8-B445-E08A8E1F2001}"/>
                </c:ext>
              </c:extLst>
            </c:dLbl>
            <c:dLbl>
              <c:idx val="8"/>
              <c:layout>
                <c:manualLayout>
                  <c:x val="-1.4061376246523606E-2"/>
                  <c:y val="-7.50671614663118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48-4FE8-8594-80061B85DEAF}"/>
                </c:ext>
              </c:extLst>
            </c:dLbl>
            <c:dLbl>
              <c:idx val="9"/>
              <c:layout>
                <c:manualLayout>
                  <c:x val="-4.4192896774788472E-2"/>
                  <c:y val="-7.08967636070724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48-4FE8-8594-80061B85DEAF}"/>
                </c:ext>
              </c:extLst>
            </c:dLbl>
            <c:dLbl>
              <c:idx val="10"/>
              <c:layout>
                <c:manualLayout>
                  <c:x val="-5.4236736950876767E-2"/>
                  <c:y val="-5.8385570029353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E48-4FE8-8594-80061B85DE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Sheet1!$B$3:$L$3</c:f>
              <c:numCache>
                <c:formatCode>#,##0</c:formatCode>
                <c:ptCount val="11"/>
                <c:pt idx="0">
                  <c:v>13388</c:v>
                </c:pt>
                <c:pt idx="1">
                  <c:v>9123</c:v>
                </c:pt>
                <c:pt idx="2">
                  <c:v>7778</c:v>
                </c:pt>
                <c:pt idx="3">
                  <c:v>7589</c:v>
                </c:pt>
                <c:pt idx="4">
                  <c:v>11630</c:v>
                </c:pt>
                <c:pt idx="5">
                  <c:v>5016</c:v>
                </c:pt>
                <c:pt idx="6">
                  <c:v>4152</c:v>
                </c:pt>
                <c:pt idx="7">
                  <c:v>5593</c:v>
                </c:pt>
                <c:pt idx="8">
                  <c:v>2030</c:v>
                </c:pt>
                <c:pt idx="9">
                  <c:v>2908</c:v>
                </c:pt>
                <c:pt idx="10">
                  <c:v>8190</c:v>
                </c:pt>
              </c:numCache>
            </c:numRef>
          </c:val>
          <c:smooth val="0"/>
          <c:extLst>
            <c:ext xmlns:c16="http://schemas.microsoft.com/office/drawing/2014/chart" uri="{C3380CC4-5D6E-409C-BE32-E72D297353CC}">
              <c16:uniqueId val="{00000001-CE48-4FE8-8594-80061B85DEAF}"/>
            </c:ext>
          </c:extLst>
        </c:ser>
        <c:dLbls>
          <c:dLblPos val="r"/>
          <c:showLegendKey val="0"/>
          <c:showVal val="1"/>
          <c:showCatName val="0"/>
          <c:showSerName val="0"/>
          <c:showPercent val="0"/>
          <c:showBubbleSize val="0"/>
        </c:dLbls>
        <c:marker val="1"/>
        <c:smooth val="0"/>
        <c:axId val="521928784"/>
        <c:axId val="521915728"/>
      </c:lineChart>
      <c:catAx>
        <c:axId val="52192878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21915728"/>
        <c:crosses val="autoZero"/>
        <c:auto val="1"/>
        <c:lblAlgn val="ctr"/>
        <c:lblOffset val="100"/>
        <c:noMultiLvlLbl val="0"/>
      </c:catAx>
      <c:valAx>
        <c:axId val="521915728"/>
        <c:scaling>
          <c:orientation val="minMax"/>
        </c:scaling>
        <c:delete val="1"/>
        <c:axPos val="l"/>
        <c:numFmt formatCode="#,##0" sourceLinked="1"/>
        <c:majorTickMark val="none"/>
        <c:minorTickMark val="none"/>
        <c:tickLblPos val="nextTo"/>
        <c:crossAx val="521928784"/>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Nisan</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2020</c:v>
                </c:pt>
                <c:pt idx="1">
                  <c:v>2021</c:v>
                </c:pt>
              </c:numCache>
            </c:numRef>
          </c:cat>
          <c:val>
            <c:numRef>
              <c:f>Sayfa2!$C$13:$D$13</c:f>
              <c:numCache>
                <c:formatCode>#,##0</c:formatCode>
                <c:ptCount val="2"/>
                <c:pt idx="0">
                  <c:v>1422</c:v>
                </c:pt>
                <c:pt idx="1">
                  <c:v>3135</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449193552"/>
        <c:axId val="449196816"/>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333782602012857"/>
                  <c:y val="-0.28809308320672677"/>
                </c:manualLayout>
              </c:layout>
              <c:tx>
                <c:rich>
                  <a:bodyPr/>
                  <a:lstStyle/>
                  <a:p>
                    <a:r>
                      <a:rPr lang="en-US" dirty="0">
                        <a:solidFill>
                          <a:srgbClr val="2C5234"/>
                        </a:solidFill>
                      </a:rPr>
                      <a:t>+%120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449184304"/>
        <c:axId val="449197904"/>
      </c:lineChart>
      <c:catAx>
        <c:axId val="4491935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449196816"/>
        <c:crosses val="autoZero"/>
        <c:auto val="1"/>
        <c:lblAlgn val="ctr"/>
        <c:lblOffset val="100"/>
        <c:noMultiLvlLbl val="0"/>
      </c:catAx>
      <c:valAx>
        <c:axId val="449196816"/>
        <c:scaling>
          <c:orientation val="minMax"/>
        </c:scaling>
        <c:delete val="1"/>
        <c:axPos val="l"/>
        <c:numFmt formatCode="#,##0" sourceLinked="1"/>
        <c:majorTickMark val="out"/>
        <c:minorTickMark val="none"/>
        <c:tickLblPos val="nextTo"/>
        <c:crossAx val="449193552"/>
        <c:crosses val="autoZero"/>
        <c:crossBetween val="between"/>
      </c:valAx>
      <c:valAx>
        <c:axId val="449197904"/>
        <c:scaling>
          <c:orientation val="minMax"/>
        </c:scaling>
        <c:delete val="1"/>
        <c:axPos val="r"/>
        <c:numFmt formatCode="0%" sourceLinked="1"/>
        <c:majorTickMark val="out"/>
        <c:minorTickMark val="none"/>
        <c:tickLblPos val="nextTo"/>
        <c:crossAx val="449184304"/>
        <c:crosses val="max"/>
        <c:crossBetween val="between"/>
      </c:valAx>
      <c:catAx>
        <c:axId val="449184304"/>
        <c:scaling>
          <c:orientation val="minMax"/>
        </c:scaling>
        <c:delete val="1"/>
        <c:axPos val="t"/>
        <c:numFmt formatCode="General" sourceLinked="1"/>
        <c:majorTickMark val="out"/>
        <c:minorTickMark val="none"/>
        <c:tickLblPos val="nextTo"/>
        <c:crossAx val="449197904"/>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(Nisan)</a:t>
            </a:r>
          </a:p>
        </c:rich>
      </c:tx>
      <c:layout>
        <c:manualLayout>
          <c:xMode val="edge"/>
          <c:yMode val="edge"/>
          <c:x val="0.29179899213021782"/>
          <c:y val="7.6854973454776293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Sayfa2!$B$3</c:f>
              <c:strCache>
                <c:ptCount val="1"/>
                <c:pt idx="0">
                  <c:v>Nisan</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2020</c:v>
                </c:pt>
                <c:pt idx="1">
                  <c:v>2021</c:v>
                </c:pt>
              </c:numCache>
            </c:numRef>
          </c:cat>
          <c:val>
            <c:numRef>
              <c:f>Sayfa2!$C$3:$D$3</c:f>
              <c:numCache>
                <c:formatCode>#,##0</c:formatCode>
                <c:ptCount val="2"/>
                <c:pt idx="0" formatCode="General">
                  <c:v>297</c:v>
                </c:pt>
                <c:pt idx="1">
                  <c:v>921</c:v>
                </c:pt>
              </c:numCache>
            </c:numRef>
          </c:val>
          <c:extLs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521920080"/>
        <c:axId val="521914640"/>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28107380222824552"/>
                  <c:y val="-0.30741989381910517"/>
                </c:manualLayout>
              </c:layout>
              <c:tx>
                <c:rich>
                  <a:bodyPr/>
                  <a:lstStyle/>
                  <a:p>
                    <a:r>
                      <a:rPr lang="en-US" dirty="0">
                        <a:solidFill>
                          <a:srgbClr val="2C5234"/>
                        </a:solidFill>
                      </a:rPr>
                      <a:t>+%210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7F-4C61-8BA0-9E864FC10F63}"/>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Sayfa2!$C$2:$D$2</c:f>
              <c:numCache>
                <c:formatCode>General</c:formatCode>
                <c:ptCount val="2"/>
                <c:pt idx="0">
                  <c:v>2020</c:v>
                </c:pt>
                <c:pt idx="1">
                  <c:v>2021</c:v>
                </c:pt>
              </c:numCache>
            </c:numRef>
          </c:cat>
          <c:val>
            <c:numRef>
              <c:f>Sayfa2!$C$4:$D$4</c:f>
              <c:numCache>
                <c:formatCode>0.0%</c:formatCode>
                <c:ptCount val="2"/>
                <c:pt idx="1">
                  <c:v>2.1010101010101012</c:v>
                </c:pt>
              </c:numCache>
            </c:numRef>
          </c:val>
          <c:smooth val="0"/>
          <c:extLs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521916272"/>
        <c:axId val="521922800"/>
      </c:lineChart>
      <c:catAx>
        <c:axId val="52192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521914640"/>
        <c:crosses val="autoZero"/>
        <c:auto val="1"/>
        <c:lblAlgn val="ctr"/>
        <c:lblOffset val="100"/>
        <c:noMultiLvlLbl val="0"/>
      </c:catAx>
      <c:valAx>
        <c:axId val="521914640"/>
        <c:scaling>
          <c:orientation val="minMax"/>
        </c:scaling>
        <c:delete val="1"/>
        <c:axPos val="l"/>
        <c:numFmt formatCode="General" sourceLinked="1"/>
        <c:majorTickMark val="none"/>
        <c:minorTickMark val="none"/>
        <c:tickLblPos val="nextTo"/>
        <c:crossAx val="521920080"/>
        <c:crosses val="autoZero"/>
        <c:crossBetween val="between"/>
      </c:valAx>
      <c:valAx>
        <c:axId val="521922800"/>
        <c:scaling>
          <c:orientation val="minMax"/>
        </c:scaling>
        <c:delete val="1"/>
        <c:axPos val="r"/>
        <c:numFmt formatCode="0.0%" sourceLinked="1"/>
        <c:majorTickMark val="none"/>
        <c:minorTickMark val="none"/>
        <c:tickLblPos val="nextTo"/>
        <c:crossAx val="521916272"/>
        <c:crosses val="max"/>
        <c:crossBetween val="between"/>
      </c:valAx>
      <c:catAx>
        <c:axId val="521916272"/>
        <c:scaling>
          <c:orientation val="minMax"/>
        </c:scaling>
        <c:delete val="1"/>
        <c:axPos val="b"/>
        <c:numFmt formatCode="General" sourceLinked="1"/>
        <c:majorTickMark val="none"/>
        <c:minorTickMark val="none"/>
        <c:tickLblPos val="nextTo"/>
        <c:crossAx val="521922800"/>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(Nisan)</a:t>
            </a:r>
          </a:p>
        </c:rich>
      </c:tx>
      <c:layout>
        <c:manualLayout>
          <c:xMode val="edge"/>
          <c:yMode val="edge"/>
          <c:x val="0.19714938471590698"/>
          <c:y val="4.912227772652815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2021</c:v>
                </c:pt>
              </c:strCache>
            </c:strRef>
          </c:cat>
          <c:val>
            <c:numRef>
              <c:f>Sayfa3!$B$2:$C$2</c:f>
              <c:numCache>
                <c:formatCode>#,##0</c:formatCode>
                <c:ptCount val="2"/>
                <c:pt idx="0" formatCode="General">
                  <c:v>472</c:v>
                </c:pt>
                <c:pt idx="1">
                  <c:v>921</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521922256"/>
        <c:axId val="521923344"/>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72"/>
                </c:manualLayout>
              </c:layout>
              <c:tx>
                <c:rich>
                  <a:bodyPr/>
                  <a:lstStyle/>
                  <a:p>
                    <a:r>
                      <a:rPr lang="en-US" dirty="0"/>
                      <a:t>+%95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0.95127118644067798</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521923888"/>
        <c:axId val="521915184"/>
      </c:lineChart>
      <c:catAx>
        <c:axId val="52192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521923344"/>
        <c:crosses val="autoZero"/>
        <c:auto val="1"/>
        <c:lblAlgn val="ctr"/>
        <c:lblOffset val="100"/>
        <c:noMultiLvlLbl val="0"/>
      </c:catAx>
      <c:valAx>
        <c:axId val="521923344"/>
        <c:scaling>
          <c:orientation val="minMax"/>
        </c:scaling>
        <c:delete val="1"/>
        <c:axPos val="l"/>
        <c:numFmt formatCode="General" sourceLinked="1"/>
        <c:majorTickMark val="none"/>
        <c:minorTickMark val="none"/>
        <c:tickLblPos val="nextTo"/>
        <c:crossAx val="521922256"/>
        <c:crosses val="autoZero"/>
        <c:crossBetween val="between"/>
      </c:valAx>
      <c:valAx>
        <c:axId val="521915184"/>
        <c:scaling>
          <c:orientation val="minMax"/>
        </c:scaling>
        <c:delete val="1"/>
        <c:axPos val="r"/>
        <c:numFmt formatCode="0%" sourceLinked="1"/>
        <c:majorTickMark val="none"/>
        <c:minorTickMark val="none"/>
        <c:tickLblPos val="nextTo"/>
        <c:crossAx val="521923888"/>
        <c:crosses val="max"/>
        <c:crossBetween val="between"/>
      </c:valAx>
      <c:catAx>
        <c:axId val="521923888"/>
        <c:scaling>
          <c:orientation val="minMax"/>
        </c:scaling>
        <c:delete val="1"/>
        <c:axPos val="b"/>
        <c:numFmt formatCode="General" sourceLinked="1"/>
        <c:majorTickMark val="none"/>
        <c:minorTickMark val="none"/>
        <c:tickLblPos val="nextTo"/>
        <c:crossAx val="521915184"/>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(Nisan vs. Ocak-Nisan)</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Nisan</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Sayfa4!$B$2:$G$2</c:f>
              <c:numCache>
                <c:formatCode>#,##0</c:formatCode>
                <c:ptCount val="6"/>
                <c:pt idx="0">
                  <c:v>551</c:v>
                </c:pt>
                <c:pt idx="1">
                  <c:v>427</c:v>
                </c:pt>
                <c:pt idx="2">
                  <c:v>452</c:v>
                </c:pt>
                <c:pt idx="3">
                  <c:v>185</c:v>
                </c:pt>
                <c:pt idx="4">
                  <c:v>297</c:v>
                </c:pt>
                <c:pt idx="5">
                  <c:v>921</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Ocak-Nisan</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Sayfa4!$B$3:$G$3</c:f>
              <c:numCache>
                <c:formatCode>#,##0</c:formatCode>
                <c:ptCount val="6"/>
                <c:pt idx="0">
                  <c:v>2084</c:v>
                </c:pt>
                <c:pt idx="1">
                  <c:v>1387</c:v>
                </c:pt>
                <c:pt idx="2">
                  <c:v>1683</c:v>
                </c:pt>
                <c:pt idx="3">
                  <c:v>639</c:v>
                </c:pt>
                <c:pt idx="4">
                  <c:v>1422</c:v>
                </c:pt>
                <c:pt idx="5">
                  <c:v>3135</c:v>
                </c:pt>
              </c:numCache>
            </c:numRef>
          </c:val>
          <c:smooth val="0"/>
          <c:extLs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521927696"/>
        <c:axId val="521927152"/>
      </c:lineChart>
      <c:catAx>
        <c:axId val="52192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21927152"/>
        <c:crosses val="autoZero"/>
        <c:auto val="1"/>
        <c:lblAlgn val="ctr"/>
        <c:lblOffset val="100"/>
        <c:noMultiLvlLbl val="0"/>
      </c:catAx>
      <c:valAx>
        <c:axId val="521927152"/>
        <c:scaling>
          <c:orientation val="minMax"/>
        </c:scaling>
        <c:delete val="1"/>
        <c:axPos val="l"/>
        <c:numFmt formatCode="#,##0" sourceLinked="1"/>
        <c:majorTickMark val="none"/>
        <c:minorTickMark val="none"/>
        <c:tickLblPos val="nextTo"/>
        <c:crossAx val="521927696"/>
        <c:crosses val="autoZero"/>
        <c:crossBetween val="between"/>
      </c:valAx>
      <c:spPr>
        <a:noFill/>
        <a:ln>
          <a:noFill/>
        </a:ln>
        <a:effectLst/>
      </c:spPr>
    </c:plotArea>
    <c:legend>
      <c:legendPos val="tr"/>
      <c:layout>
        <c:manualLayout>
          <c:xMode val="edge"/>
          <c:yMode val="edge"/>
          <c:x val="7.3603433229604928E-2"/>
          <c:y val="0.14804593706280136"/>
          <c:w val="0.2353161658316822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963</c:v>
                </c:pt>
                <c:pt idx="1">
                  <c:v>1584</c:v>
                </c:pt>
                <c:pt idx="2">
                  <c:v>2462</c:v>
                </c:pt>
                <c:pt idx="3">
                  <c:v>2028</c:v>
                </c:pt>
                <c:pt idx="4">
                  <c:v>2191</c:v>
                </c:pt>
                <c:pt idx="5">
                  <c:v>2214</c:v>
                </c:pt>
                <c:pt idx="6">
                  <c:v>1501</c:v>
                </c:pt>
                <c:pt idx="7">
                  <c:v>1442</c:v>
                </c:pt>
                <c:pt idx="8">
                  <c:v>1897</c:v>
                </c:pt>
                <c:pt idx="9">
                  <c:v>1627</c:v>
                </c:pt>
                <c:pt idx="10">
                  <c:v>1970</c:v>
                </c:pt>
                <c:pt idx="11">
                  <c:v>3527</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521916816"/>
        <c:axId val="521917360"/>
      </c:barChart>
      <c:lineChart>
        <c:grouping val="standard"/>
        <c:varyColors val="0"/>
        <c:ser>
          <c:idx val="1"/>
          <c:order val="1"/>
          <c:tx>
            <c:strRef>
              <c:f>Sheet1!$C$1</c:f>
              <c:strCache>
                <c:ptCount val="1"/>
                <c:pt idx="0">
                  <c:v>2020</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2021</c:v>
                </c:pt>
              </c:strCache>
            </c:strRef>
          </c:tx>
          <c:spPr>
            <a:ln w="38100" cap="rnd">
              <a:solidFill>
                <a:srgbClr val="CEB888"/>
              </a:solidFill>
              <a:round/>
            </a:ln>
            <a:effectLst/>
          </c:spPr>
          <c:marker>
            <c:symbol val="none"/>
          </c:marker>
          <c:dLbls>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1150</c:v>
                </c:pt>
                <c:pt idx="1">
                  <c:v>2153</c:v>
                </c:pt>
                <c:pt idx="2">
                  <c:v>2717</c:v>
                </c:pt>
                <c:pt idx="3">
                  <c:v>2170</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2021/2020</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2.1855955678670358</c:v>
                </c:pt>
                <c:pt idx="1">
                  <c:v>0.86568457538994803</c:v>
                </c:pt>
                <c:pt idx="2">
                  <c:v>1.9824368825466521</c:v>
                </c:pt>
                <c:pt idx="3">
                  <c:v>3.5020746887966805</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2021/10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0.19418483904465214</c:v>
                </c:pt>
                <c:pt idx="1">
                  <c:v>0.35921717171717171</c:v>
                </c:pt>
                <c:pt idx="2">
                  <c:v>0.10357432981316003</c:v>
                </c:pt>
                <c:pt idx="3">
                  <c:v>7.0019723865877709E-2</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521916816"/>
        <c:axId val="521917360"/>
      </c:lineChart>
      <c:catAx>
        <c:axId val="521916816"/>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521917360"/>
        <c:crosses val="autoZero"/>
        <c:auto val="1"/>
        <c:lblAlgn val="ctr"/>
        <c:lblOffset val="100"/>
        <c:noMultiLvlLbl val="0"/>
      </c:catAx>
      <c:valAx>
        <c:axId val="521917360"/>
        <c:scaling>
          <c:orientation val="minMax"/>
        </c:scaling>
        <c:delete val="1"/>
        <c:axPos val="l"/>
        <c:numFmt formatCode="#,##0" sourceLinked="1"/>
        <c:majorTickMark val="none"/>
        <c:minorTickMark val="none"/>
        <c:tickLblPos val="nextTo"/>
        <c:crossAx val="521916816"/>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04022035218"/>
          <c:y val="1.4636880572568844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347</c:v>
                </c:pt>
                <c:pt idx="1">
                  <c:v>420</c:v>
                </c:pt>
                <c:pt idx="2">
                  <c:v>486</c:v>
                </c:pt>
                <c:pt idx="3">
                  <c:v>472</c:v>
                </c:pt>
                <c:pt idx="4">
                  <c:v>394</c:v>
                </c:pt>
                <c:pt idx="5">
                  <c:v>462</c:v>
                </c:pt>
                <c:pt idx="6">
                  <c:v>314</c:v>
                </c:pt>
                <c:pt idx="7">
                  <c:v>342</c:v>
                </c:pt>
                <c:pt idx="8">
                  <c:v>414</c:v>
                </c:pt>
                <c:pt idx="9">
                  <c:v>444</c:v>
                </c:pt>
                <c:pt idx="10">
                  <c:v>580</c:v>
                </c:pt>
                <c:pt idx="11">
                  <c:v>644</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521929328"/>
        <c:axId val="521924432"/>
      </c:barChart>
      <c:lineChart>
        <c:grouping val="standard"/>
        <c:varyColors val="0"/>
        <c:ser>
          <c:idx val="1"/>
          <c:order val="1"/>
          <c:tx>
            <c:strRef>
              <c:f>Sayfa1!$C$1</c:f>
              <c:strCache>
                <c:ptCount val="1"/>
                <c:pt idx="0">
                  <c:v>2020</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33333333333E-2"/>
                  <c:y val="2.91864316645664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2021</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666</c:v>
                </c:pt>
                <c:pt idx="1">
                  <c:v>693</c:v>
                </c:pt>
                <c:pt idx="2">
                  <c:v>854</c:v>
                </c:pt>
                <c:pt idx="3">
                  <c:v>921</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2021/2020</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1.1764705882352942</c:v>
                </c:pt>
                <c:pt idx="1">
                  <c:v>0.38877755511022044</c:v>
                </c:pt>
                <c:pt idx="2">
                  <c:v>1.66875</c:v>
                </c:pt>
                <c:pt idx="3">
                  <c:v>2.1010101010101012</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2021/5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0.9193083573487032</c:v>
                </c:pt>
                <c:pt idx="1">
                  <c:v>0.65</c:v>
                </c:pt>
                <c:pt idx="2">
                  <c:v>0.75720164609053497</c:v>
                </c:pt>
                <c:pt idx="3">
                  <c:v>0.95127118644067798</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521929328"/>
        <c:axId val="521924432"/>
      </c:lineChart>
      <c:catAx>
        <c:axId val="52192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521924432"/>
        <c:crosses val="autoZero"/>
        <c:auto val="1"/>
        <c:lblAlgn val="ctr"/>
        <c:lblOffset val="100"/>
        <c:noMultiLvlLbl val="0"/>
      </c:catAx>
      <c:valAx>
        <c:axId val="521924432"/>
        <c:scaling>
          <c:orientation val="minMax"/>
        </c:scaling>
        <c:delete val="1"/>
        <c:axPos val="l"/>
        <c:numFmt formatCode="General" sourceLinked="1"/>
        <c:majorTickMark val="none"/>
        <c:minorTickMark val="none"/>
        <c:tickLblPos val="nextTo"/>
        <c:crossAx val="52192932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0.11341</cdr:x>
      <cdr:y>0.26143</cdr:y>
    </cdr:from>
    <cdr:to>
      <cdr:x>0.23007</cdr:x>
      <cdr:y>0.3615</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57792" y="776363"/>
          <a:ext cx="573776" cy="297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239</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111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0.71357</cdr:x>
      <cdr:y>0.15869</cdr:y>
    </cdr:from>
    <cdr:to>
      <cdr:x>0.83023</cdr:x>
      <cdr:y>0.25876</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509587" y="471268"/>
          <a:ext cx="573777"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182</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0.12837</cdr:x>
      <cdr:y>0.25124</cdr:y>
    </cdr:from>
    <cdr:to>
      <cdr:x>0.24503</cdr:x>
      <cdr:y>0.35131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800181" y="624623"/>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382</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0.75279</cdr:x>
      <cdr:y>0.13522</cdr:y>
    </cdr:from>
    <cdr:to>
      <cdr:x>0.86946</cdr:x>
      <cdr:y>0.23529</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92260" y="336179"/>
          <a:ext cx="727223"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350</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0.44155</cdr:x>
      <cdr:y>0.36689</cdr:y>
    </cdr:from>
    <cdr:to>
      <cdr:x>0.55821</cdr:x>
      <cdr:y>0.46696</cdr:y>
    </cdr:to>
    <cdr:sp macro="" textlink="">
      <cdr:nvSpPr>
        <cdr:cNvPr id="6" name="TextBox 1">
          <a:extLst xmlns:a="http://schemas.openxmlformats.org/drawingml/2006/main">
            <a:ext uri="{FF2B5EF4-FFF2-40B4-BE49-F238E27FC236}">
              <a16:creationId xmlns:a16="http://schemas.microsoft.com/office/drawing/2014/main" id="{C9AABA03-633A-401E-A0DE-14D51226DD4F}"/>
            </a:ext>
          </a:extLst>
        </cdr:cNvPr>
        <cdr:cNvSpPr txBox="1"/>
      </cdr:nvSpPr>
      <cdr:spPr>
        <a:xfrm xmlns:a="http://schemas.openxmlformats.org/drawingml/2006/main">
          <a:off x="2752268" y="912132"/>
          <a:ext cx="727161"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294</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0.00745</cdr:x>
      <cdr:y>0.03441</cdr:y>
    </cdr:from>
    <cdr:to>
      <cdr:x>0.05833</cdr:x>
      <cdr:y>0.15969</cdr:y>
    </cdr:to>
    <cdr:pic>
      <cdr:nvPicPr>
        <cdr:cNvPr id="7" name="Picture 67" descr="A close up of a sign&#10;&#10;Description automatically generated">
          <a:extLst xmlns:a="http://schemas.openxmlformats.org/drawingml/2006/main">
            <a:ext uri="{FF2B5EF4-FFF2-40B4-BE49-F238E27FC236}">
              <a16:creationId xmlns:a16="http://schemas.microsoft.com/office/drawing/2014/main" id="{30BDBDBA-A771-484E-9476-E4AC6118B386}"/>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6451" y="85549"/>
          <a:ext cx="317153" cy="31146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0.11871</cdr:x>
      <cdr:y>0.29517</cdr:y>
    </cdr:from>
    <cdr:to>
      <cdr:x>0.23537</cdr:x>
      <cdr:y>0.39524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9938" y="791945"/>
          <a:ext cx="727161"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+%25</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-%18</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0.74616</cdr:x>
      <cdr:y>0.1484</cdr:y>
    </cdr:from>
    <cdr:to>
      <cdr:x>0.86283</cdr:x>
      <cdr:y>0.24847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50935" y="398162"/>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+%7</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9.05.2021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122686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96248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9.05.2021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9.05.2021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9.05.2021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9.05.2021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9.05.2021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9.05.2021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9.05.2021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9.05.2021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9.05.2021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9.05.2021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9.05.2021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9.05.2021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NİSAN</a:t>
            </a:r>
          </a:p>
          <a:p>
            <a:pPr lvl="1"/>
            <a:r>
              <a:rPr lang="tr-TR" sz="2800" dirty="0">
                <a:solidFill>
                  <a:schemeClr val="bg1"/>
                </a:solidFill>
                <a:latin typeface="Century Gothic" panose="020B0502020202020204" pitchFamily="34" charset="0"/>
                <a:ea typeface="Verdana" panose="020B0604030504040204" pitchFamily="34" charset="0"/>
              </a:rPr>
              <a:t>2021</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2021 yılı Ocak-Nisan dönemi Ağır Ticari araç pazarı, bir önceki yılın aynı dönemine göre %182 oranında arttı.  Bu dönemde satılan toplam araç sayısı 8.190 oldu. </a:t>
            </a:r>
          </a:p>
          <a:p>
            <a:pPr>
              <a:spcAft>
                <a:spcPts val="600"/>
              </a:spcAft>
            </a:pPr>
            <a:r>
              <a:rPr lang="tr-TR" sz="1400" dirty="0">
                <a:latin typeface="Century Gothic" panose="020B0502020202020204" pitchFamily="34" charset="0"/>
                <a:ea typeface="Verdana" panose="020B0604030504040204" pitchFamily="34" charset="0"/>
              </a:rPr>
              <a:t>Çekici satışları, 2021 yılı : Ocak-Nisan döneminde geçen yıla göre %239 oranında artarak 5.430 adet olurken, Kamyon satışları da %111 oranında artarak 2.760 adet olarak gerçekleşti.</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54247"/>
            <a:ext cx="6262641" cy="2908489"/>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2021 Nisan ayında bir önceki yılın Nisan ayına göre %350, Çekici satışları %382 ve Kamyon satışları da %294 oranında artış gösterdi.</a:t>
            </a:r>
          </a:p>
          <a:p>
            <a:pPr>
              <a:spcAft>
                <a:spcPts val="600"/>
              </a:spcAft>
            </a:pPr>
            <a:r>
              <a:rPr lang="tr-TR" sz="1400" dirty="0">
                <a:latin typeface="Century Gothic" panose="020B0502020202020204" pitchFamily="34" charset="0"/>
                <a:ea typeface="Verdana" panose="020B0604030504040204" pitchFamily="34" charset="0"/>
              </a:rPr>
              <a:t>2021 yılı Nisan ayı Ağır Ticari araç pazarı 2020 yılı Nisan ayına göre %350 artış göstererek 2.170 adet oldu.</a:t>
            </a:r>
          </a:p>
          <a:p>
            <a:pPr>
              <a:spcAft>
                <a:spcPts val="600"/>
              </a:spcAft>
            </a:pPr>
            <a:r>
              <a:rPr lang="tr-TR" sz="1400" dirty="0">
                <a:latin typeface="Century Gothic" panose="020B0502020202020204" pitchFamily="34" charset="0"/>
                <a:ea typeface="Verdana" panose="020B0604030504040204" pitchFamily="34" charset="0"/>
              </a:rPr>
              <a:t>2021 yılı Nisan ayında Çekici satışları bir önceki yılın aynı ayına göre %382 oranında artarak 1.476 adet, Kamyon satışları da %294 oranında artarak 694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Nisan ayı ortalama satışlarına göre %7 artış gösterdi. Çekici satışları son 10 yıllık Nisan ayı ortalama satışlarına göre %25 artış gösterdi. Kamyon satışları da %18 oranında azaldı.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715736179"/>
              </p:ext>
            </p:extLst>
          </p:nvPr>
        </p:nvGraphicFramePr>
        <p:xfrm>
          <a:off x="963486" y="3641664"/>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012724" y="3672207"/>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609981002"/>
              </p:ext>
            </p:extLst>
          </p:nvPr>
        </p:nvGraphicFramePr>
        <p:xfrm>
          <a:off x="288829" y="929637"/>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360349152"/>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559531745"/>
              </p:ext>
            </p:extLst>
          </p:nvPr>
        </p:nvGraphicFramePr>
        <p:xfrm>
          <a:off x="288829" y="6490232"/>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206371"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2021 yılı Ocak-Nisan dönemi Semi-Treyler araç pazarı, bir önceki yılın aynı dönemine göre %120 oranında arttı. Satış adedi ise 3.135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372294"/>
            <a:ext cx="622889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2021 Nisan ayında bir önceki yılın Nisan ayına göre %210 oranında artarak 921 adet olarak gerçekleşti. </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17567576"/>
              </p:ext>
            </p:extLst>
          </p:nvPr>
        </p:nvGraphicFramePr>
        <p:xfrm>
          <a:off x="861161" y="1613567"/>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2410793344"/>
              </p:ext>
            </p:extLst>
          </p:nvPr>
        </p:nvGraphicFramePr>
        <p:xfrm>
          <a:off x="861161" y="3899631"/>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180835513"/>
              </p:ext>
            </p:extLst>
          </p:nvPr>
        </p:nvGraphicFramePr>
        <p:xfrm>
          <a:off x="861160" y="5654240"/>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78982778"/>
              </p:ext>
            </p:extLst>
          </p:nvPr>
        </p:nvGraphicFramePr>
        <p:xfrm>
          <a:off x="861160" y="7321374"/>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61056" y="678331"/>
            <a:ext cx="6577586" cy="24275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a:lnSpc>
                <a:spcPct val="107000"/>
              </a:lnSpc>
              <a:spcAft>
                <a:spcPts val="800"/>
              </a:spcAft>
            </a:pPr>
            <a:r>
              <a:rPr lang="tr-TR" sz="1250" dirty="0">
                <a:effectLst/>
                <a:latin typeface="Century Gothic" panose="020B0502020202020204" pitchFamily="34" charset="0"/>
                <a:ea typeface="Calibri" panose="020F0502020204030204" pitchFamily="34" charset="0"/>
                <a:cs typeface="Times New Roman" panose="02020603050405020304" pitchFamily="18" charset="0"/>
              </a:rPr>
              <a:t>Şubat ayında 51,7 değerinden sonra Mart ayında 52,6 ya yükselen PMI değeri Nisan 2021 de maalesef 50,4 olarak gerçekleşmiştir. Yani son dönemde üretimin en az olduğu ay olmuştur. Yeni siparişlerde s</a:t>
            </a:r>
            <a:r>
              <a:rPr lang="tr-TR" sz="1250" dirty="0">
                <a:latin typeface="Century Gothic" panose="020B0502020202020204" pitchFamily="34" charset="0"/>
                <a:ea typeface="Calibri" panose="020F0502020204030204" pitchFamily="34" charset="0"/>
                <a:cs typeface="Times New Roman" panose="02020603050405020304" pitchFamily="18" charset="0"/>
              </a:rPr>
              <a:t>adece sektörümüzün de içinde bulunduğu kara ve deniz taşıtları sektöründe bir artış bildirilmiştir. Bunun en büyük nedeni </a:t>
            </a:r>
            <a:r>
              <a:rPr lang="tr-TR" sz="1250" dirty="0" err="1">
                <a:latin typeface="Century Gothic" panose="020B0502020202020204" pitchFamily="34" charset="0"/>
                <a:ea typeface="Calibri" panose="020F0502020204030204" pitchFamily="34" charset="0"/>
                <a:cs typeface="Times New Roman" panose="02020603050405020304" pitchFamily="18" charset="0"/>
              </a:rPr>
              <a:t>Covid</a:t>
            </a:r>
            <a:r>
              <a:rPr lang="tr-TR" sz="1250" dirty="0">
                <a:latin typeface="Century Gothic" panose="020B0502020202020204" pitchFamily="34" charset="0"/>
                <a:ea typeface="Calibri" panose="020F0502020204030204" pitchFamily="34" charset="0"/>
                <a:cs typeface="Times New Roman" panose="02020603050405020304" pitchFamily="18" charset="0"/>
              </a:rPr>
              <a:t> 19 dolayısıyla müşterilerin yeni projelerden uzak durmasıdır. En çok düşüsün olduğu sektörler ise ağaç ve kağıt sektörü olmuştur. Diğer yandan ihracattaki yeni siparişlerde bir miktar iyileşme söz konusudur. Özellikle gıda ürünleri, ana metal sanayi ve tekstil ürünleri sektörlerinin yeni ihracat siparişleri artış kaydetmiştir. Diğer yandan sektörlerin çoğunda çalışan sayılarının artmaya devam etmesi, anketin görece olumlu bir diğer gelişmesi olmuştur. </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p:cNvSpPr txBox="1"/>
          <p:nvPr/>
        </p:nvSpPr>
        <p:spPr>
          <a:xfrm>
            <a:off x="125554" y="3954300"/>
            <a:ext cx="6606892" cy="669414"/>
          </a:xfrm>
          <a:prstGeom prst="rect">
            <a:avLst/>
          </a:prstGeom>
          <a:noFill/>
        </p:spPr>
        <p:txBody>
          <a:bodyPr wrap="square" rtlCol="0">
            <a:spAutoFit/>
          </a:bodyPr>
          <a:lstStyle/>
          <a:p>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Yeni siparişlerin azalmasına rağmen mevcut işlerin tamamlanması adına çalışmalar sürmüş bu doğrultuda mevsimsel etkilerden arındırılmış kapasite kullanım oranı (KKO-MA), bir önceki aya göre 0,6 puan artarak yüzde 76,2 seviyesinde gerçekleşmiştir.</a:t>
            </a:r>
          </a:p>
        </p:txBody>
      </p:sp>
      <p:sp>
        <p:nvSpPr>
          <p:cNvPr id="19" name="Dikdörtgen 18"/>
          <p:cNvSpPr/>
          <p:nvPr/>
        </p:nvSpPr>
        <p:spPr>
          <a:xfrm>
            <a:off x="185892" y="4435710"/>
            <a:ext cx="6327913" cy="3629840"/>
          </a:xfrm>
          <a:prstGeom prst="rect">
            <a:avLst/>
          </a:prstGeom>
        </p:spPr>
        <p:txBody>
          <a:bodyPr wrap="square">
            <a:spAutoFit/>
          </a:bodyPr>
          <a:lstStyle/>
          <a:p>
            <a:pPr lvl="0" algn="ctr">
              <a:defRPr/>
            </a:pPr>
            <a:endParaRPr lang="tr-TR" b="1" dirty="0">
              <a:solidFill>
                <a:prstClr val="black"/>
              </a:solidFill>
              <a:latin typeface="Century Gothic" panose="020B0502020202020204" pitchFamily="34" charset="0"/>
              <a:ea typeface="Verdana" panose="020B0604030504040204" pitchFamily="34" charset="0"/>
            </a:endParaRPr>
          </a:p>
          <a:p>
            <a:pPr lvl="0" algn="ctr">
              <a:defRPr/>
            </a:pPr>
            <a:r>
              <a:rPr lang="tr-TR" b="1" dirty="0">
                <a:solidFill>
                  <a:prstClr val="black"/>
                </a:solidFill>
                <a:latin typeface="Century Gothic" panose="020B0502020202020204" pitchFamily="34" charset="0"/>
                <a:ea typeface="Verdana" panose="020B0604030504040204" pitchFamily="34" charset="0"/>
              </a:rPr>
              <a:t>Makroekonomik Görünüm</a:t>
            </a:r>
          </a:p>
          <a:p>
            <a:pPr lvl="0">
              <a:lnSpc>
                <a:spcPct val="107000"/>
              </a:lnSpc>
              <a:spcAft>
                <a:spcPts val="800"/>
              </a:spcAft>
            </a:pP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TÜİK verilerine göre Nisan ayında aylık enflasyon 1,68, yıllık enflasyon ise 17,14 olarak gerçekleşmiştir. </a:t>
            </a:r>
          </a:p>
          <a:p>
            <a:pPr lvl="0">
              <a:lnSpc>
                <a:spcPct val="107000"/>
              </a:lnSpc>
              <a:spcAft>
                <a:spcPts val="800"/>
              </a:spcAft>
            </a:pP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Merkez Bankasının yaptığı ankete göre gerçekleşen bazı ekonomik sonuçlar ise şu şekildedir:</a:t>
            </a:r>
          </a:p>
          <a:p>
            <a:pPr lvl="0">
              <a:lnSpc>
                <a:spcPct val="107000"/>
              </a:lnSpc>
              <a:spcAft>
                <a:spcPts val="800"/>
              </a:spcAft>
            </a:pP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Reel Kesim Güven Endeksi (RKGE)  2021 yılı Nisan ayında bir önceki aya göre 0,2 puan artarak 111,0 seviyesinde (mevsimsel etkilerden arındırılmış olarak 107,4)  gerçekleşmiştir. Son üç aydaki toplam sipariş miktarı, sabit sermaye yatırım harcaması, gelecek üç aydaki toplam istihdam, mevcut toplam sipariş miktarı ve mevcut mamul mal stokuna ilişkin değerlendirmeler endeksi artış yönünde etkilerken, gelecek üç aydaki ihracat sipariş miktarı, gelecek üç aydaki üretim hacmi ve genel gidişata ilişkin değerlendirmeler endeksi azalış yönünde etkilemiştir. Yani geleceğe yönelik hafif bir karamsarlık söz konusudur. </a:t>
            </a:r>
          </a:p>
          <a:p>
            <a:pPr lvl="0">
              <a:lnSpc>
                <a:spcPct val="107000"/>
              </a:lnSpc>
              <a:spcAft>
                <a:spcPts val="800"/>
              </a:spcAft>
            </a:pPr>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a:t>
            </a: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2" name="Metin kutusu 1"/>
          <p:cNvSpPr txBox="1"/>
          <p:nvPr/>
        </p:nvSpPr>
        <p:spPr>
          <a:xfrm>
            <a:off x="61056" y="3087294"/>
            <a:ext cx="6014343" cy="861774"/>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Diğer yandan arz yönlü sorunlar da devam etmiştir. Bunun nedeni Türk Lirasındaki değer kaybı, hammadde fiyatlarındaki yükseliş ve arz eksiklikleridir. Ayrıca hammadde teminindeki nakliye kaynaklı sorunlar da devam etmiştir. </a:t>
            </a:r>
          </a:p>
        </p:txBody>
      </p:sp>
      <p:sp>
        <p:nvSpPr>
          <p:cNvPr id="4" name="Metin kutusu 3"/>
          <p:cNvSpPr txBox="1"/>
          <p:nvPr/>
        </p:nvSpPr>
        <p:spPr>
          <a:xfrm>
            <a:off x="140207" y="2462662"/>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 name="Resim 9"/>
          <p:cNvPicPr>
            <a:picLocks noChangeAspect="1"/>
          </p:cNvPicPr>
          <p:nvPr/>
        </p:nvPicPr>
        <p:blipFill>
          <a:blip r:embed="rId4"/>
          <a:stretch>
            <a:fillRect/>
          </a:stretch>
        </p:blipFill>
        <p:spPr>
          <a:xfrm>
            <a:off x="327182" y="7885905"/>
            <a:ext cx="3650085" cy="1499746"/>
          </a:xfrm>
          <a:prstGeom prst="rect">
            <a:avLst/>
          </a:prstGeom>
        </p:spPr>
      </p:pic>
      <p:sp>
        <p:nvSpPr>
          <p:cNvPr id="12" name="Metin kutusu 11"/>
          <p:cNvSpPr txBox="1"/>
          <p:nvPr/>
        </p:nvSpPr>
        <p:spPr>
          <a:xfrm>
            <a:off x="4034234" y="7881725"/>
            <a:ext cx="1760257" cy="754053"/>
          </a:xfrm>
          <a:prstGeom prst="rect">
            <a:avLst/>
          </a:prstGeom>
          <a:noFill/>
        </p:spPr>
        <p:txBody>
          <a:bodyPr wrap="square" rtlCol="0">
            <a:spAutoFit/>
          </a:bodyPr>
          <a:lstStyle/>
          <a:p>
            <a:r>
              <a:rPr lang="tr-TR" sz="125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Şekil1: Reel Kesim Güven Endeksi Aylık Değişim</a:t>
            </a:r>
            <a:r>
              <a:rPr lang="tr-TR" dirty="0"/>
              <a:t>.</a:t>
            </a:r>
          </a:p>
        </p:txBody>
      </p:sp>
    </p:spTree>
    <p:extLst>
      <p:ext uri="{BB962C8B-B14F-4D97-AF65-F5344CB8AC3E}">
        <p14:creationId xmlns:p14="http://schemas.microsoft.com/office/powerpoint/2010/main" val="86451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2" name="Metin kutusu 1"/>
          <p:cNvSpPr txBox="1"/>
          <p:nvPr/>
        </p:nvSpPr>
        <p:spPr>
          <a:xfrm>
            <a:off x="357631" y="1104643"/>
            <a:ext cx="6142738" cy="1823576"/>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Yukarıdaki bilgiler doğrultusunda 2021 yılı Bahar dönemi için (TCMB Anketine göre) 2021 yılında yapılması öngörülen yatırım harcamalarının bir önceki yıla göre daha düşük gerçekleşeceği öngörülmektedir (Bkz. Şekil2)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3" name="Resim 2"/>
          <p:cNvPicPr>
            <a:picLocks noChangeAspect="1"/>
          </p:cNvPicPr>
          <p:nvPr/>
        </p:nvPicPr>
        <p:blipFill>
          <a:blip r:embed="rId4"/>
          <a:stretch>
            <a:fillRect/>
          </a:stretch>
        </p:blipFill>
        <p:spPr>
          <a:xfrm>
            <a:off x="357631" y="1962285"/>
            <a:ext cx="4710818" cy="2008298"/>
          </a:xfrm>
          <a:prstGeom prst="rect">
            <a:avLst/>
          </a:prstGeom>
        </p:spPr>
      </p:pic>
      <p:sp>
        <p:nvSpPr>
          <p:cNvPr id="4" name="Metin kutusu 3"/>
          <p:cNvSpPr txBox="1"/>
          <p:nvPr/>
        </p:nvSpPr>
        <p:spPr>
          <a:xfrm>
            <a:off x="5302293" y="2184741"/>
            <a:ext cx="1331709" cy="1631216"/>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Şekil 2: 2021 yılında yapılması öngörülen brüt yatırım harcamalarının 2020 yılına göre değişimi </a:t>
            </a:r>
          </a:p>
        </p:txBody>
      </p:sp>
      <p:sp>
        <p:nvSpPr>
          <p:cNvPr id="5" name="Metin kutusu 4"/>
          <p:cNvSpPr txBox="1"/>
          <p:nvPr/>
        </p:nvSpPr>
        <p:spPr>
          <a:xfrm>
            <a:off x="357631" y="4217957"/>
            <a:ext cx="6491835" cy="1138773"/>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Nisan 2021 de yaşanan bir başka önemli değişim Tüketici Güven Endeksindeki (TGE) azalma olmuştur. TGE Mart ayında Mart ayında 86,7 iken Nisan ayında 80,2 olarak gerçekleşmiştir.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dirty="0"/>
              <a:t>  </a:t>
            </a:r>
          </a:p>
        </p:txBody>
      </p:sp>
      <p:pic>
        <p:nvPicPr>
          <p:cNvPr id="8" name="Resim 7"/>
          <p:cNvPicPr>
            <a:picLocks noChangeAspect="1"/>
          </p:cNvPicPr>
          <p:nvPr/>
        </p:nvPicPr>
        <p:blipFill>
          <a:blip r:embed="rId5"/>
          <a:stretch>
            <a:fillRect/>
          </a:stretch>
        </p:blipFill>
        <p:spPr>
          <a:xfrm>
            <a:off x="357631" y="5025880"/>
            <a:ext cx="4309645" cy="1822756"/>
          </a:xfrm>
          <a:prstGeom prst="rect">
            <a:avLst/>
          </a:prstGeom>
        </p:spPr>
      </p:pic>
      <p:sp>
        <p:nvSpPr>
          <p:cNvPr id="28" name="Metin kutusu 27"/>
          <p:cNvSpPr txBox="1"/>
          <p:nvPr/>
        </p:nvSpPr>
        <p:spPr>
          <a:xfrm>
            <a:off x="5382071" y="5311310"/>
            <a:ext cx="1258067" cy="861774"/>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Şekil 3: Tüketici Güven Endeksi</a:t>
            </a:r>
          </a:p>
        </p:txBody>
      </p:sp>
      <p:sp>
        <p:nvSpPr>
          <p:cNvPr id="9" name="Metin kutusu 8"/>
          <p:cNvSpPr txBox="1"/>
          <p:nvPr/>
        </p:nvSpPr>
        <p:spPr>
          <a:xfrm>
            <a:off x="294571" y="6847978"/>
            <a:ext cx="6155323" cy="1823576"/>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Nisan 2021 de yayınlanan verilere göre Türkiye genelinde 15 ve daha yukarı yaştaki kişilerde işsiz sayısı 2021 yılı Şubat ayında bir önceki aya göre 250 bin kişi artarak 4 milyon 236 bin kişi olmuş, işsizlik oranı ise 0,7 puanlık artış ile %13,4 seviyesinde gerçekleşmiştir. İstihdam oranı ise 0,1 puanlık azalış ile %43,4 olmuştur.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 name="Resim 9"/>
          <p:cNvPicPr>
            <a:picLocks noChangeAspect="1"/>
          </p:cNvPicPr>
          <p:nvPr/>
        </p:nvPicPr>
        <p:blipFill>
          <a:blip r:embed="rId6"/>
          <a:stretch>
            <a:fillRect/>
          </a:stretch>
        </p:blipFill>
        <p:spPr>
          <a:xfrm>
            <a:off x="357632" y="7990259"/>
            <a:ext cx="5029098" cy="1594315"/>
          </a:xfrm>
          <a:prstGeom prst="rect">
            <a:avLst/>
          </a:prstGeom>
        </p:spPr>
      </p:pic>
      <p:sp>
        <p:nvSpPr>
          <p:cNvPr id="31" name="Metin kutusu 30"/>
          <p:cNvSpPr txBox="1"/>
          <p:nvPr/>
        </p:nvSpPr>
        <p:spPr>
          <a:xfrm>
            <a:off x="5375935" y="8234125"/>
            <a:ext cx="999645" cy="861774"/>
          </a:xfrm>
          <a:prstGeom prst="rect">
            <a:avLst/>
          </a:prstGeom>
          <a:noFill/>
        </p:spPr>
        <p:txBody>
          <a:bodyPr wrap="square" rtlCol="0">
            <a:spAutoFit/>
          </a:bodyPr>
          <a:lstStyle/>
          <a:p>
            <a:r>
              <a:rPr lang="tr-TR" sz="1250" dirty="0">
                <a:latin typeface="Century Gothic" panose="020B0502020202020204" pitchFamily="34" charset="0"/>
                <a:ea typeface="Calibri" panose="020F0502020204030204" pitchFamily="34" charset="0"/>
                <a:cs typeface="Times New Roman" panose="02020603050405020304" pitchFamily="18" charset="0"/>
              </a:rPr>
              <a:t>Şekil 4: İşsizlik ve istihdam Oranları</a:t>
            </a:r>
          </a:p>
        </p:txBody>
      </p:sp>
    </p:spTree>
    <p:extLst>
      <p:ext uri="{BB962C8B-B14F-4D97-AF65-F5344CB8AC3E}">
        <p14:creationId xmlns:p14="http://schemas.microsoft.com/office/powerpoint/2010/main" val="112954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1292702896"/>
              </p:ext>
            </p:extLst>
          </p:nvPr>
        </p:nvGraphicFramePr>
        <p:xfrm>
          <a:off x="140207" y="1749125"/>
          <a:ext cx="6426283" cy="485539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42B605D2-FFA5-411B-A288-6C97081969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858" y="6900925"/>
            <a:ext cx="6426283" cy="2173751"/>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904177983"/>
              </p:ext>
            </p:extLst>
          </p:nvPr>
        </p:nvGraphicFramePr>
        <p:xfrm>
          <a:off x="375694" y="1638660"/>
          <a:ext cx="6223225" cy="7399392"/>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(NİSAN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1.392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(OCAK-NİSAN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2.351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796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796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2.792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899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377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5.143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3.047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8.190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93161"/>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560179315"/>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3593FED6-D4CC-4030-8B5D-6F5A30A4EA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420936"/>
            <a:ext cx="6491898" cy="1181343"/>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513604339"/>
              </p:ext>
            </p:extLst>
          </p:nvPr>
        </p:nvGraphicFramePr>
        <p:xfrm>
          <a:off x="291987" y="1495862"/>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(NİSAN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537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921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1235522151"/>
              </p:ext>
            </p:extLst>
          </p:nvPr>
        </p:nvGraphicFramePr>
        <p:xfrm>
          <a:off x="291987" y="5562600"/>
          <a:ext cx="6324713" cy="4064004"/>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(OCAK-NİSAN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2.229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194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193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1.649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3.135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34645</TotalTime>
  <Words>1444</Words>
  <Application>Microsoft Office PowerPoint</Application>
  <PresentationFormat>A4 Kağıt (210x297 mm)</PresentationFormat>
  <Paragraphs>349</Paragraphs>
  <Slides>11</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 Yöney</cp:lastModifiedBy>
  <cp:revision>354</cp:revision>
  <dcterms:created xsi:type="dcterms:W3CDTF">2020-08-20T08:13:56Z</dcterms:created>
  <dcterms:modified xsi:type="dcterms:W3CDTF">2021-05-09T11:38:12Z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