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8"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34"/>
    <a:srgbClr val="506F56"/>
    <a:srgbClr val="D6001C"/>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50" d="100"/>
          <a:sy n="50" d="100"/>
        </p:scale>
        <p:origin x="2076" y="-12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a:t>
            </a:r>
            <a:endParaRPr lang="tr-TR" sz="1000" b="1" dirty="0">
              <a:latin typeface="Century Gothic" panose="020B0502020202020204" pitchFamily="34" charset="0"/>
            </a:endParaRPr>
          </a:p>
        </c:rich>
      </c:tx>
      <c:layout>
        <c:manualLayout>
          <c:xMode val="edge"/>
          <c:yMode val="edge"/>
          <c:x val="0.30430451902115457"/>
          <c:y val="2.6312212840464248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786320834757632E-2"/>
          <c:y val="0.18283636196020323"/>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844</c:v>
                </c:pt>
                <c:pt idx="1">
                  <c:v>306</c:v>
                </c:pt>
                <c:pt idx="2">
                  <c:v>143</c:v>
                </c:pt>
                <c:pt idx="3">
                  <c:v>1293</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733</c:v>
                </c:pt>
                <c:pt idx="1">
                  <c:v>283</c:v>
                </c:pt>
                <c:pt idx="2">
                  <c:v>193</c:v>
                </c:pt>
                <c:pt idx="3">
                  <c:v>1209</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17132624"/>
        <c:axId val="-1117139152"/>
      </c:barChart>
      <c:catAx>
        <c:axId val="-111713262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9152"/>
        <c:crosses val="autoZero"/>
        <c:auto val="1"/>
        <c:lblAlgn val="ctr"/>
        <c:lblOffset val="100"/>
        <c:noMultiLvlLbl val="0"/>
      </c:catAx>
      <c:valAx>
        <c:axId val="-1117139152"/>
        <c:scaling>
          <c:orientation val="minMax"/>
        </c:scaling>
        <c:delete val="1"/>
        <c:axPos val="l"/>
        <c:numFmt formatCode="#,##0" sourceLinked="1"/>
        <c:majorTickMark val="none"/>
        <c:minorTickMark val="none"/>
        <c:tickLblPos val="nextTo"/>
        <c:crossAx val="-1117132624"/>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(Ocak)</a:t>
            </a:r>
            <a:endParaRPr lang="tr-TR" sz="1100" b="1" dirty="0">
              <a:latin typeface="Century Gothic" panose="020B0502020202020204" pitchFamily="34" charset="0"/>
            </a:endParaRPr>
          </a:p>
        </c:rich>
      </c:tx>
      <c:layout>
        <c:manualLayout>
          <c:xMode val="edge"/>
          <c:yMode val="edge"/>
          <c:x val="0.27588109401972677"/>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2409495170715235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509</c:v>
                </c:pt>
                <c:pt idx="1">
                  <c:v>354</c:v>
                </c:pt>
                <c:pt idx="2">
                  <c:v>863</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733</c:v>
                </c:pt>
                <c:pt idx="1">
                  <c:v>283</c:v>
                </c:pt>
                <c:pt idx="2">
                  <c:v>1016</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117133168"/>
        <c:axId val="-1117139696"/>
      </c:barChart>
      <c:catAx>
        <c:axId val="-111713316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9696"/>
        <c:crosses val="autoZero"/>
        <c:auto val="1"/>
        <c:lblAlgn val="ctr"/>
        <c:lblOffset val="100"/>
        <c:noMultiLvlLbl val="0"/>
      </c:catAx>
      <c:valAx>
        <c:axId val="-1117139696"/>
        <c:scaling>
          <c:orientation val="minMax"/>
        </c:scaling>
        <c:delete val="1"/>
        <c:axPos val="l"/>
        <c:numFmt formatCode="#,##0" sourceLinked="1"/>
        <c:majorTickMark val="none"/>
        <c:minorTickMark val="none"/>
        <c:tickLblPos val="nextTo"/>
        <c:crossAx val="-111713316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(Ocak)</a:t>
            </a:r>
            <a:endParaRPr lang="tr-TR" sz="1100" b="1" dirty="0">
              <a:latin typeface="Century Gothic" panose="020B0502020202020204" pitchFamily="34" charset="0"/>
            </a:endParaRPr>
          </a:p>
        </c:rich>
      </c:tx>
      <c:layout>
        <c:manualLayout>
          <c:xMode val="edge"/>
          <c:yMode val="edge"/>
          <c:x val="0.33004311891764415"/>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4529272099967685E-2"/>
          <c:y val="0.19620145714357956"/>
          <c:w val="0.94290638365919399"/>
          <c:h val="0.56975023257356561"/>
        </c:manualLayout>
      </c:layout>
      <c:lineChart>
        <c:grouping val="standard"/>
        <c:varyColors val="0"/>
        <c:ser>
          <c:idx val="0"/>
          <c:order val="0"/>
          <c:tx>
            <c:strRef>
              <c:f>Sheet1!$A$2</c:f>
              <c:strCache>
                <c:ptCount val="1"/>
                <c:pt idx="0">
                  <c:v>Ocak </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1281</c:v>
                </c:pt>
                <c:pt idx="1">
                  <c:v>1051</c:v>
                </c:pt>
                <c:pt idx="2">
                  <c:v>986</c:v>
                </c:pt>
                <c:pt idx="3">
                  <c:v>1498</c:v>
                </c:pt>
                <c:pt idx="4">
                  <c:v>649</c:v>
                </c:pt>
                <c:pt idx="5">
                  <c:v>536</c:v>
                </c:pt>
                <c:pt idx="6">
                  <c:v>774</c:v>
                </c:pt>
                <c:pt idx="7">
                  <c:v>187</c:v>
                </c:pt>
                <c:pt idx="8">
                  <c:v>361</c:v>
                </c:pt>
                <c:pt idx="9">
                  <c:v>1150</c:v>
                </c:pt>
                <c:pt idx="10">
                  <c:v>1016</c:v>
                </c:pt>
              </c:numCache>
            </c:numRef>
          </c:val>
          <c:smooth val="0"/>
          <c:extLst>
            <c:ext xmlns:c16="http://schemas.microsoft.com/office/drawing/2014/chart" uri="{C3380CC4-5D6E-409C-BE32-E72D297353CC}">
              <c16:uniqueId val="{00000000-087D-4BCC-B7F6-F96B40FA860D}"/>
            </c:ext>
          </c:extLst>
        </c:ser>
        <c:dLbls>
          <c:dLblPos val="t"/>
          <c:showLegendKey val="0"/>
          <c:showVal val="1"/>
          <c:showCatName val="0"/>
          <c:showSerName val="0"/>
          <c:showPercent val="0"/>
          <c:showBubbleSize val="0"/>
        </c:dLbls>
        <c:marker val="1"/>
        <c:smooth val="0"/>
        <c:axId val="-1117141872"/>
        <c:axId val="-1117135888"/>
      </c:lineChart>
      <c:catAx>
        <c:axId val="-111714187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5888"/>
        <c:crosses val="autoZero"/>
        <c:auto val="1"/>
        <c:lblAlgn val="ctr"/>
        <c:lblOffset val="100"/>
        <c:noMultiLvlLbl val="0"/>
      </c:catAx>
      <c:valAx>
        <c:axId val="-1117135888"/>
        <c:scaling>
          <c:orientation val="minMax"/>
        </c:scaling>
        <c:delete val="1"/>
        <c:axPos val="l"/>
        <c:numFmt formatCode="#,##0" sourceLinked="1"/>
        <c:majorTickMark val="none"/>
        <c:minorTickMark val="none"/>
        <c:tickLblPos val="nextTo"/>
        <c:crossAx val="-1117141872"/>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666</c:v>
                </c:pt>
                <c:pt idx="1">
                  <c:v>671</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117130992"/>
        <c:axId val="-1117140240"/>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333782602012857"/>
                  <c:y val="-0.34718910027477323"/>
                </c:manualLayout>
              </c:layout>
              <c:tx>
                <c:rich>
                  <a:bodyPr/>
                  <a:lstStyle/>
                  <a:p>
                    <a:r>
                      <a:rPr lang="en-US" dirty="0">
                        <a:solidFill>
                          <a:srgbClr val="2C5234"/>
                        </a:solidFill>
                      </a:rPr>
                      <a:t>+%</a:t>
                    </a:r>
                    <a:r>
                      <a:rPr lang="en-US" dirty="0"/>
                      <a: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117132080"/>
        <c:axId val="-1117138064"/>
      </c:lineChart>
      <c:catAx>
        <c:axId val="-1117130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117140240"/>
        <c:crosses val="autoZero"/>
        <c:auto val="1"/>
        <c:lblAlgn val="ctr"/>
        <c:lblOffset val="100"/>
        <c:noMultiLvlLbl val="0"/>
      </c:catAx>
      <c:valAx>
        <c:axId val="-1117140240"/>
        <c:scaling>
          <c:orientation val="minMax"/>
        </c:scaling>
        <c:delete val="1"/>
        <c:axPos val="l"/>
        <c:numFmt formatCode="#,##0" sourceLinked="1"/>
        <c:majorTickMark val="out"/>
        <c:minorTickMark val="none"/>
        <c:tickLblPos val="nextTo"/>
        <c:crossAx val="-1117130992"/>
        <c:crosses val="autoZero"/>
        <c:crossBetween val="between"/>
      </c:valAx>
      <c:valAx>
        <c:axId val="-1117138064"/>
        <c:scaling>
          <c:orientation val="minMax"/>
        </c:scaling>
        <c:delete val="1"/>
        <c:axPos val="r"/>
        <c:numFmt formatCode="0%" sourceLinked="1"/>
        <c:majorTickMark val="out"/>
        <c:minorTickMark val="none"/>
        <c:tickLblPos val="nextTo"/>
        <c:crossAx val="-1117132080"/>
        <c:crosses val="max"/>
        <c:crossBetween val="between"/>
      </c:valAx>
      <c:catAx>
        <c:axId val="-1117132080"/>
        <c:scaling>
          <c:orientation val="minMax"/>
        </c:scaling>
        <c:delete val="1"/>
        <c:axPos val="t"/>
        <c:numFmt formatCode="General" sourceLinked="1"/>
        <c:majorTickMark val="out"/>
        <c:minorTickMark val="none"/>
        <c:tickLblPos val="nextTo"/>
        <c:crossAx val="-111713806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(Ocak)</a:t>
            </a:r>
          </a:p>
        </c:rich>
      </c:tx>
      <c:layout>
        <c:manualLayout>
          <c:xMode val="edge"/>
          <c:yMode val="edge"/>
          <c:x val="0.19714938471590698"/>
          <c:y val="5.730932401428284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394</c:v>
                </c:pt>
                <c:pt idx="1">
                  <c:v>671</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079723920"/>
        <c:axId val="-1079723376"/>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0.70304568527918776</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079718480"/>
        <c:axId val="-1079722832"/>
      </c:lineChart>
      <c:catAx>
        <c:axId val="-107972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079723376"/>
        <c:crosses val="autoZero"/>
        <c:auto val="1"/>
        <c:lblAlgn val="ctr"/>
        <c:lblOffset val="100"/>
        <c:noMultiLvlLbl val="0"/>
      </c:catAx>
      <c:valAx>
        <c:axId val="-1079723376"/>
        <c:scaling>
          <c:orientation val="minMax"/>
        </c:scaling>
        <c:delete val="1"/>
        <c:axPos val="l"/>
        <c:numFmt formatCode="General" sourceLinked="1"/>
        <c:majorTickMark val="none"/>
        <c:minorTickMark val="none"/>
        <c:tickLblPos val="nextTo"/>
        <c:crossAx val="-1079723920"/>
        <c:crosses val="autoZero"/>
        <c:crossBetween val="between"/>
      </c:valAx>
      <c:valAx>
        <c:axId val="-1079722832"/>
        <c:scaling>
          <c:orientation val="minMax"/>
        </c:scaling>
        <c:delete val="1"/>
        <c:axPos val="r"/>
        <c:numFmt formatCode="0%" sourceLinked="1"/>
        <c:majorTickMark val="none"/>
        <c:minorTickMark val="none"/>
        <c:tickLblPos val="nextTo"/>
        <c:crossAx val="-1079718480"/>
        <c:crosses val="max"/>
        <c:crossBetween val="between"/>
      </c:valAx>
      <c:catAx>
        <c:axId val="-1079718480"/>
        <c:scaling>
          <c:orientation val="minMax"/>
        </c:scaling>
        <c:delete val="1"/>
        <c:axPos val="b"/>
        <c:numFmt formatCode="General" sourceLinked="1"/>
        <c:majorTickMark val="none"/>
        <c:minorTickMark val="none"/>
        <c:tickLblPos val="nextTo"/>
        <c:crossAx val="-1079722832"/>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(Ocak)</a:t>
            </a:r>
          </a:p>
        </c:rich>
      </c:tx>
      <c:layout>
        <c:manualLayout>
          <c:xMode val="edge"/>
          <c:yMode val="edge"/>
          <c:x val="0.25096598160990302"/>
          <c:y val="2.80071768942113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Ocak</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247</c:v>
                </c:pt>
                <c:pt idx="1">
                  <c:v>356</c:v>
                </c:pt>
                <c:pt idx="2">
                  <c:v>116</c:v>
                </c:pt>
                <c:pt idx="3">
                  <c:v>306</c:v>
                </c:pt>
                <c:pt idx="4">
                  <c:v>666</c:v>
                </c:pt>
                <c:pt idx="5">
                  <c:v>671</c:v>
                </c:pt>
              </c:numCache>
            </c:numRef>
          </c:val>
          <c:smooth val="0"/>
          <c:extLst>
            <c:ext xmlns:c16="http://schemas.microsoft.com/office/drawing/2014/chart" uri="{C3380CC4-5D6E-409C-BE32-E72D297353CC}">
              <c16:uniqueId val="{00000000-272B-4319-ABAB-B353750F8A95}"/>
            </c:ext>
          </c:extLst>
        </c:ser>
        <c:dLbls>
          <c:dLblPos val="t"/>
          <c:showLegendKey val="0"/>
          <c:showVal val="1"/>
          <c:showCatName val="0"/>
          <c:showSerName val="0"/>
          <c:showPercent val="0"/>
          <c:showBubbleSize val="0"/>
        </c:dLbls>
        <c:marker val="1"/>
        <c:smooth val="0"/>
        <c:axId val="-1079716848"/>
        <c:axId val="-1079719568"/>
      </c:lineChart>
      <c:catAx>
        <c:axId val="-107971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79719568"/>
        <c:crosses val="autoZero"/>
        <c:auto val="1"/>
        <c:lblAlgn val="ctr"/>
        <c:lblOffset val="100"/>
        <c:noMultiLvlLbl val="0"/>
      </c:catAx>
      <c:valAx>
        <c:axId val="-1079719568"/>
        <c:scaling>
          <c:orientation val="minMax"/>
        </c:scaling>
        <c:delete val="1"/>
        <c:axPos val="l"/>
        <c:numFmt formatCode="#,##0" sourceLinked="1"/>
        <c:majorTickMark val="none"/>
        <c:minorTickMark val="none"/>
        <c:tickLblPos val="nextTo"/>
        <c:crossAx val="-1079716848"/>
        <c:crosses val="autoZero"/>
        <c:crossBetween val="between"/>
      </c:valAx>
      <c:spPr>
        <a:noFill/>
        <a:ln>
          <a:noFill/>
        </a:ln>
        <a:effectLst/>
      </c:spPr>
    </c:plotArea>
    <c:legend>
      <c:legendPos val="l"/>
      <c:layout>
        <c:manualLayout>
          <c:xMode val="edge"/>
          <c:yMode val="edge"/>
          <c:x val="4.3837189611784018E-2"/>
          <c:y val="0.30407634535892414"/>
          <c:w val="0.15050369113603498"/>
          <c:h val="0.10298128679525563"/>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1446</c:v>
                </c:pt>
                <c:pt idx="2">
                  <c:v>2262</c:v>
                </c:pt>
                <c:pt idx="3">
                  <c:v>1845</c:v>
                </c:pt>
                <c:pt idx="4">
                  <c:v>2034</c:v>
                </c:pt>
                <c:pt idx="5">
                  <c:v>2130</c:v>
                </c:pt>
                <c:pt idx="6">
                  <c:v>1453</c:v>
                </c:pt>
                <c:pt idx="7">
                  <c:v>1350</c:v>
                </c:pt>
                <c:pt idx="8">
                  <c:v>1763</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079722288"/>
        <c:axId val="-1079721744"/>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General</c:formatCode>
                <c:ptCount val="12"/>
                <c:pt idx="0" formatCode="#,##0">
                  <c:v>1016</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General</c:formatCode>
                <c:ptCount val="12"/>
                <c:pt idx="0" formatCode="0%">
                  <c:v>-0.11652173913043479</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General</c:formatCode>
                <c:ptCount val="12"/>
                <c:pt idx="0" formatCode="0%">
                  <c:v>0.17728852838933951</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079722288"/>
        <c:axId val="-1079721744"/>
      </c:lineChart>
      <c:catAx>
        <c:axId val="-1079722288"/>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79721744"/>
        <c:crosses val="autoZero"/>
        <c:auto val="1"/>
        <c:lblAlgn val="ctr"/>
        <c:lblOffset val="100"/>
        <c:noMultiLvlLbl val="0"/>
      </c:catAx>
      <c:valAx>
        <c:axId val="-1079721744"/>
        <c:scaling>
          <c:orientation val="minMax"/>
        </c:scaling>
        <c:delete val="1"/>
        <c:axPos val="l"/>
        <c:numFmt formatCode="#,##0" sourceLinked="1"/>
        <c:majorTickMark val="none"/>
        <c:minorTickMark val="none"/>
        <c:tickLblPos val="nextTo"/>
        <c:crossAx val="-107972228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403</c:v>
                </c:pt>
                <c:pt idx="2">
                  <c:v>455</c:v>
                </c:pt>
                <c:pt idx="3">
                  <c:v>456</c:v>
                </c:pt>
                <c:pt idx="4">
                  <c:v>461</c:v>
                </c:pt>
                <c:pt idx="5">
                  <c:v>526</c:v>
                </c:pt>
                <c:pt idx="6">
                  <c:v>459</c:v>
                </c:pt>
                <c:pt idx="7">
                  <c:v>424</c:v>
                </c:pt>
                <c:pt idx="8">
                  <c:v>508</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079719024"/>
        <c:axId val="-1079717936"/>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0"/>
              <c:layout>
                <c:manualLayout>
                  <c:x val="-2.9411737522678269E-2"/>
                  <c:y val="7.88033654943296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General</c:formatCode>
                <c:ptCount val="12"/>
                <c:pt idx="0" formatCode="0%">
                  <c:v>7.5075075075075074E-3</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General</c:formatCode>
                <c:ptCount val="12"/>
                <c:pt idx="0" formatCode="0%">
                  <c:v>0.70304568527918787</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079719024"/>
        <c:axId val="-1079717936"/>
      </c:lineChart>
      <c:catAx>
        <c:axId val="-107971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079717936"/>
        <c:crosses val="autoZero"/>
        <c:auto val="1"/>
        <c:lblAlgn val="ctr"/>
        <c:lblOffset val="100"/>
        <c:noMultiLvlLbl val="0"/>
      </c:catAx>
      <c:valAx>
        <c:axId val="-1079717936"/>
        <c:scaling>
          <c:orientation val="minMax"/>
        </c:scaling>
        <c:delete val="1"/>
        <c:axPos val="l"/>
        <c:numFmt formatCode="General" sourceLinked="1"/>
        <c:majorTickMark val="none"/>
        <c:minorTickMark val="none"/>
        <c:tickLblPos val="nextTo"/>
        <c:crossAx val="-1079719024"/>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13</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8</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6</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35</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0.11724</cdr:x>
      <cdr:y>0.24489</cdr:y>
    </cdr:from>
    <cdr:to>
      <cdr:x>0.2339</cdr:x>
      <cdr:y>0.34496</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0794" y="657043"/>
          <a:ext cx="727161"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+%44</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-%20</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0.74763</cdr:x>
      <cdr:y>0.12063</cdr:y>
    </cdr:from>
    <cdr:to>
      <cdr:x>0.8643</cdr:x>
      <cdr:y>0.2207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0079" y="323653"/>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+%18</a:t>
          </a:r>
        </a:p>
      </cdr:txBody>
    </cdr:sp>
  </cdr:relSizeAnchor>
</c:userShapes>
</file>

<file path=ppt/drawings/drawing3.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9.02.2022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288861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9.02.2022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9.02.2022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9.02.2022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9.02.2022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9.02.2022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9.02.2022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9.02.2022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9.02.2022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9.02.2022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9.02.2022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9.02.2022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9.02.2022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jp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OCAK</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 ayı Ağır Ticari araç pazarı, bir önceki yılın Ocak ayına göre %6 oranında azaldı.  Bu dönemde satılan toplam araç sayısı 1.209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 ayında geçen yıla göre %13 oranında azalarak 733 adet olurken, 16 ton üstü kamyon satışları %8 oranında azalarak 283 adet oldu. 16 ton altı kamyon satışları ise %35 oranında artarak 193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2179664031"/>
              </p:ext>
            </p:extLst>
          </p:nvPr>
        </p:nvGraphicFramePr>
        <p:xfrm>
          <a:off x="564153" y="3810177"/>
          <a:ext cx="5692862" cy="3200223"/>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600985" y="3864201"/>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736678782"/>
              </p:ext>
            </p:extLst>
          </p:nvPr>
        </p:nvGraphicFramePr>
        <p:xfrm>
          <a:off x="312420" y="2979108"/>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732414042"/>
              </p:ext>
            </p:extLst>
          </p:nvPr>
        </p:nvGraphicFramePr>
        <p:xfrm>
          <a:off x="312420" y="6172026"/>
          <a:ext cx="6233160" cy="2859798"/>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59601" y="3027366"/>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59603" y="6227181"/>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a:extLst>
              <a:ext uri="{FF2B5EF4-FFF2-40B4-BE49-F238E27FC236}">
                <a16:creationId xmlns:a16="http://schemas.microsoft.com/office/drawing/2014/main" id="{5BDF423F-668E-413B-AD59-E5E55F5637C8}"/>
              </a:ext>
            </a:extLst>
          </p:cNvPr>
          <p:cNvSpPr txBox="1"/>
          <p:nvPr/>
        </p:nvSpPr>
        <p:spPr>
          <a:xfrm>
            <a:off x="861161" y="790015"/>
            <a:ext cx="5154627" cy="584775"/>
          </a:xfrm>
          <a:prstGeom prst="rect">
            <a:avLst/>
          </a:prstGeom>
          <a:noFill/>
        </p:spPr>
        <p:txBody>
          <a:bodyPr wrap="square">
            <a:spAutoFit/>
          </a:bodyPr>
          <a:lstStyle/>
          <a:p>
            <a:pPr algn="ctr"/>
            <a:r>
              <a:rPr lang="tr-TR" b="1" dirty="0">
                <a:latin typeface="Century Gothic" panose="020B0502020202020204" pitchFamily="34" charset="0"/>
                <a:ea typeface="Verdana" panose="020B0604030504040204" pitchFamily="34" charset="0"/>
              </a:rPr>
              <a:t>10 Yıllık Ortalama Satışlara Göre Değişim </a:t>
            </a:r>
          </a:p>
          <a:p>
            <a:pPr algn="ctr"/>
            <a:r>
              <a:rPr lang="tr-TR" sz="1400" b="1" dirty="0">
                <a:latin typeface="Century Gothic" panose="020B0502020202020204" pitchFamily="34" charset="0"/>
                <a:ea typeface="Verdana" panose="020B0604030504040204" pitchFamily="34" charset="0"/>
              </a:rPr>
              <a:t>(16 ton üstü Kamyon/Çekici)</a:t>
            </a:r>
          </a:p>
        </p:txBody>
      </p:sp>
      <p:sp>
        <p:nvSpPr>
          <p:cNvPr id="12" name="TextBox 15">
            <a:extLst>
              <a:ext uri="{FF2B5EF4-FFF2-40B4-BE49-F238E27FC236}">
                <a16:creationId xmlns:a16="http://schemas.microsoft.com/office/drawing/2014/main" id="{E7F1D191-B282-4117-A9AF-C82B48DA65B4}"/>
              </a:ext>
            </a:extLst>
          </p:cNvPr>
          <p:cNvSpPr txBox="1"/>
          <p:nvPr/>
        </p:nvSpPr>
        <p:spPr>
          <a:xfrm>
            <a:off x="312419" y="1590006"/>
            <a:ext cx="6233159" cy="1333947"/>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Ağır Ticari araç pazarı son 10 yıllık Ocak ayı ortalama satışlarına göre %18 artış gösterdi.</a:t>
            </a:r>
            <a:r>
              <a:rPr lang="tr-TR" sz="1400" dirty="0">
                <a:latin typeface="Century Gothic" panose="020B0502020202020204" pitchFamily="34" charset="0"/>
                <a:ea typeface="Verdana" panose="020B0604030504040204" pitchFamily="34" charset="0"/>
              </a:rPr>
              <a:t> </a:t>
            </a:r>
          </a:p>
          <a:p>
            <a:pPr>
              <a:spcAft>
                <a:spcPts val="600"/>
              </a:spcAft>
            </a:pPr>
            <a:r>
              <a:rPr lang="tr-TR" sz="1400" dirty="0">
                <a:latin typeface="Century Gothic" panose="020B0502020202020204" pitchFamily="34" charset="0"/>
                <a:ea typeface="Verdana" panose="020B0604030504040204" pitchFamily="34" charset="0"/>
              </a:rPr>
              <a:t>Çekici satışları son 10 yıllık Ocak ayı ortalama satışlarına göre %44 oranında artarken, Kamyon satışları  %20 oranında azaldı.</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 ayı Semi-Treyler araç pazarı, bir önceki yılın Ocak ayına göre %1 oranında arttı. Satış adedi ise 671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677821"/>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Semi-Treyler Araç Pazarı son 5 yıllık Ocak ayı ortalama satışlarına göre %70 oranında artış gösterdi.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1402962705"/>
              </p:ext>
            </p:extLst>
          </p:nvPr>
        </p:nvGraphicFramePr>
        <p:xfrm>
          <a:off x="861161" y="1653058"/>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05866360"/>
              </p:ext>
            </p:extLst>
          </p:nvPr>
        </p:nvGraphicFramePr>
        <p:xfrm>
          <a:off x="858529" y="4515383"/>
          <a:ext cx="4925042" cy="155123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1937754824"/>
              </p:ext>
            </p:extLst>
          </p:nvPr>
        </p:nvGraphicFramePr>
        <p:xfrm>
          <a:off x="858529" y="6663403"/>
          <a:ext cx="4925042" cy="226727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361859" y="804547"/>
            <a:ext cx="6110194" cy="218970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Yüksek enflasyon ivmesini kaybetse de girdi maliyetlerini yukarı çekmeye devam etmiştir. Böylece nihai ürün fiyatlarındaki artış talepleri olumsuz etkilemiştir. Bunun sonucu olarak PMI verisi Aralık ayındaki 52,1 değerinden son sekiz ayın en düşük düzeyi olan 50,5’e inmiştir. Bu durum 2022’nin de üreticiler için zorlu geçmeye devam edeceğinin işareti durumundadır. Olumlu işaret (ve beklenti) enflasyon verilerinde beliren pozitif iyileşmedir.   </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346961" y="2982301"/>
            <a:ext cx="6164078" cy="143885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Tüketici fiyatları Aralık ayındaki yüzde 13,58 değerinden sonra Ocak 2022 de 11,10 olarak gerçekleşmiştir. Yıllık enflasyon ise maalesef 48,69 olmuştur. Enflasyonu en çok artıran faktör enerji fiyatlarıdır. Uluslararası petrol fiyatlarındaki artış yanında elektrik, doğalgaz ve şebeke suyu fiyatları da enflasyonu yukarı çekmiştir. Döviz kurlarında bir istikrar sağlanmış olsa da </a:t>
            </a:r>
            <a:r>
              <a:rPr lang="tr-TR" sz="1250" dirty="0" err="1">
                <a:latin typeface="Century Gothic" panose="020B0502020202020204" pitchFamily="34" charset="0"/>
                <a:ea typeface="Calibri" panose="020F0502020204030204" pitchFamily="34" charset="0"/>
                <a:cs typeface="Times New Roman" panose="02020603050405020304" pitchFamily="18" charset="0"/>
              </a:rPr>
              <a:t>Omicron</a:t>
            </a:r>
            <a:r>
              <a:rPr lang="tr-TR" sz="1250" dirty="0">
                <a:latin typeface="Century Gothic" panose="020B0502020202020204" pitchFamily="34" charset="0"/>
                <a:ea typeface="Calibri" panose="020F0502020204030204" pitchFamily="34" charset="0"/>
                <a:cs typeface="Times New Roman" panose="02020603050405020304" pitchFamily="18" charset="0"/>
              </a:rPr>
              <a:t> varyantı emtia fiyatlarının artışına neden olmuştur.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2" name="Metin kutusu 251"/>
          <p:cNvSpPr txBox="1"/>
          <p:nvPr/>
        </p:nvSpPr>
        <p:spPr>
          <a:xfrm>
            <a:off x="393131" y="6700238"/>
            <a:ext cx="5824515"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tarafından mevsimsel etkilerden arındırılmış olarak hesap edilen tüketici güven endeksi Ocak ayında bir önceki aya göre %6,2 oranında artmıştır; Aralık ayında 68,9olan endeks, Ocak ayında 73,2 ‘e yükselmiştir. </a:t>
            </a:r>
          </a:p>
        </p:txBody>
      </p:sp>
      <p:pic>
        <p:nvPicPr>
          <p:cNvPr id="10" name="Resim 9"/>
          <p:cNvPicPr>
            <a:picLocks noChangeAspect="1"/>
          </p:cNvPicPr>
          <p:nvPr/>
        </p:nvPicPr>
        <p:blipFill>
          <a:blip r:embed="rId4"/>
          <a:stretch>
            <a:fillRect/>
          </a:stretch>
        </p:blipFill>
        <p:spPr>
          <a:xfrm>
            <a:off x="393131" y="4503086"/>
            <a:ext cx="5243216" cy="2103128"/>
          </a:xfrm>
          <a:prstGeom prst="rect">
            <a:avLst/>
          </a:prstGeom>
        </p:spPr>
      </p:pic>
      <p:pic>
        <p:nvPicPr>
          <p:cNvPr id="12" name="Resim 11"/>
          <p:cNvPicPr>
            <a:picLocks noChangeAspect="1"/>
          </p:cNvPicPr>
          <p:nvPr/>
        </p:nvPicPr>
        <p:blipFill>
          <a:blip r:embed="rId5"/>
          <a:stretch>
            <a:fillRect/>
          </a:stretch>
        </p:blipFill>
        <p:spPr>
          <a:xfrm>
            <a:off x="494588" y="7656036"/>
            <a:ext cx="5320714" cy="2332763"/>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787525" y="36337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Metin kutusu 13"/>
          <p:cNvSpPr txBox="1"/>
          <p:nvPr/>
        </p:nvSpPr>
        <p:spPr>
          <a:xfrm>
            <a:off x="151759" y="909067"/>
            <a:ext cx="6554481"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ile Ticaret Bakanlığı dış ticaret verilerine göre; ihracat 2021 yılı Aralık ayında, bir önceki yılın aynı ayına göre %24,9 artarak 22 milyar 278 milyon dolar, ithalat %29,9 artarak 29 milyar 70 milyon dolar olarak gerçekleşmiştir. Genel ticaret sistemine göre ihracat 2021 yılı Ocak-Aralık döneminde bir önceki yılın aynı dönemine göre %32,8 artarak 225 milyar 291 milyon dolar, ithalat %23,6 artarak 271 milyar 424 milyon dolar olarak gerçekleşmiştir. Böylece dış ticaret dengesi son aylarda olumsuz gelişmiş gözükse de yıl toplamında olumlu bir performans göstermiştir. </a:t>
            </a:r>
          </a:p>
        </p:txBody>
      </p:sp>
      <p:sp>
        <p:nvSpPr>
          <p:cNvPr id="108" name="Metin kutusu 107"/>
          <p:cNvSpPr txBox="1"/>
          <p:nvPr/>
        </p:nvSpPr>
        <p:spPr>
          <a:xfrm>
            <a:off x="184731" y="5520327"/>
            <a:ext cx="1985359" cy="2208297"/>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ORANLARI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Merkez Bankası verilerine göre imalat sanayi genelinde kapasite kullanım oranı (KKO), bir önceki aya göre 1,1 puan azalarak yüzde 77,6</a:t>
            </a:r>
          </a:p>
          <a:p>
            <a:r>
              <a:rPr lang="tr-TR" sz="1250" dirty="0">
                <a:latin typeface="Century Gothic" panose="020B0502020202020204" pitchFamily="34" charset="0"/>
                <a:ea typeface="Calibri" panose="020F0502020204030204" pitchFamily="34" charset="0"/>
                <a:cs typeface="Times New Roman" panose="02020603050405020304" pitchFamily="18" charset="0"/>
              </a:rPr>
              <a:t>seviyesinde gerçekleşmiştir</a:t>
            </a:r>
          </a:p>
        </p:txBody>
      </p:sp>
      <p:grpSp>
        <p:nvGrpSpPr>
          <p:cNvPr id="2061" name="Group 2541"/>
          <p:cNvGrpSpPr>
            <a:grpSpLocks/>
          </p:cNvGrpSpPr>
          <p:nvPr/>
        </p:nvGrpSpPr>
        <p:grpSpPr bwMode="auto">
          <a:xfrm>
            <a:off x="0" y="0"/>
            <a:ext cx="203200" cy="279400"/>
            <a:chOff x="0" y="0"/>
            <a:chExt cx="203351" cy="279483"/>
          </a:xfrm>
        </p:grpSpPr>
      </p:grpSp>
      <p:grpSp>
        <p:nvGrpSpPr>
          <p:cNvPr id="2059" name="Group 2546"/>
          <p:cNvGrpSpPr>
            <a:grpSpLocks/>
          </p:cNvGrpSpPr>
          <p:nvPr/>
        </p:nvGrpSpPr>
        <p:grpSpPr bwMode="auto">
          <a:xfrm>
            <a:off x="0" y="0"/>
            <a:ext cx="203200" cy="279400"/>
            <a:chOff x="0" y="0"/>
            <a:chExt cx="203351" cy="279483"/>
          </a:xfrm>
        </p:grpSpPr>
      </p:grpSp>
      <p:grpSp>
        <p:nvGrpSpPr>
          <p:cNvPr id="2057" name="Group 2551"/>
          <p:cNvGrpSpPr>
            <a:grpSpLocks/>
          </p:cNvGrpSpPr>
          <p:nvPr/>
        </p:nvGrpSpPr>
        <p:grpSpPr bwMode="auto">
          <a:xfrm>
            <a:off x="0" y="0"/>
            <a:ext cx="211138" cy="279400"/>
            <a:chOff x="0" y="0"/>
            <a:chExt cx="211485" cy="279484"/>
          </a:xfrm>
        </p:grpSpPr>
      </p:grpSp>
      <p:grpSp>
        <p:nvGrpSpPr>
          <p:cNvPr id="2055" name="Group 2556"/>
          <p:cNvGrpSpPr>
            <a:grpSpLocks/>
          </p:cNvGrpSpPr>
          <p:nvPr/>
        </p:nvGrpSpPr>
        <p:grpSpPr bwMode="auto">
          <a:xfrm>
            <a:off x="0" y="0"/>
            <a:ext cx="203200" cy="279400"/>
            <a:chOff x="0" y="0"/>
            <a:chExt cx="203352" cy="279484"/>
          </a:xfrm>
        </p:grpSpPr>
      </p:grpSp>
      <p:grpSp>
        <p:nvGrpSpPr>
          <p:cNvPr id="2053" name="Group 2561"/>
          <p:cNvGrpSpPr>
            <a:grpSpLocks/>
          </p:cNvGrpSpPr>
          <p:nvPr/>
        </p:nvGrpSpPr>
        <p:grpSpPr bwMode="auto">
          <a:xfrm>
            <a:off x="0" y="0"/>
            <a:ext cx="211138" cy="279400"/>
            <a:chOff x="0" y="0"/>
            <a:chExt cx="211486" cy="279484"/>
          </a:xfrm>
        </p:grpSpPr>
      </p:grpSp>
      <p:grpSp>
        <p:nvGrpSpPr>
          <p:cNvPr id="2051" name="Group 2566"/>
          <p:cNvGrpSpPr>
            <a:grpSpLocks/>
          </p:cNvGrpSpPr>
          <p:nvPr/>
        </p:nvGrpSpPr>
        <p:grpSpPr bwMode="auto">
          <a:xfrm>
            <a:off x="0" y="0"/>
            <a:ext cx="203200" cy="279400"/>
            <a:chOff x="0" y="0"/>
            <a:chExt cx="203352" cy="279484"/>
          </a:xfrm>
        </p:grpSpPr>
      </p:grpSp>
      <p:grpSp>
        <p:nvGrpSpPr>
          <p:cNvPr id="2049" name="Group 2571"/>
          <p:cNvGrpSpPr>
            <a:grpSpLocks/>
          </p:cNvGrpSpPr>
          <p:nvPr/>
        </p:nvGrpSpPr>
        <p:grpSpPr bwMode="auto">
          <a:xfrm>
            <a:off x="0" y="0"/>
            <a:ext cx="203200" cy="279400"/>
            <a:chOff x="0" y="0"/>
            <a:chExt cx="203351" cy="279483"/>
          </a:xfrm>
        </p:grpSpPr>
      </p:grpSp>
      <p:grpSp>
        <p:nvGrpSpPr>
          <p:cNvPr id="2075" name="Group 27"/>
          <p:cNvGrpSpPr>
            <a:grpSpLocks/>
          </p:cNvGrpSpPr>
          <p:nvPr/>
        </p:nvGrpSpPr>
        <p:grpSpPr bwMode="auto">
          <a:xfrm>
            <a:off x="0" y="0"/>
            <a:ext cx="203200" cy="279400"/>
            <a:chOff x="0" y="0"/>
            <a:chExt cx="203351" cy="279483"/>
          </a:xfrm>
        </p:grpSpPr>
      </p:grpSp>
      <p:grpSp>
        <p:nvGrpSpPr>
          <p:cNvPr id="2073" name="Group 25"/>
          <p:cNvGrpSpPr>
            <a:grpSpLocks/>
          </p:cNvGrpSpPr>
          <p:nvPr/>
        </p:nvGrpSpPr>
        <p:grpSpPr bwMode="auto">
          <a:xfrm>
            <a:off x="0" y="0"/>
            <a:ext cx="203200" cy="279400"/>
            <a:chOff x="0" y="0"/>
            <a:chExt cx="203351" cy="279483"/>
          </a:xfrm>
        </p:grpSpPr>
      </p:grpSp>
      <p:grpSp>
        <p:nvGrpSpPr>
          <p:cNvPr id="2071" name="Group 23"/>
          <p:cNvGrpSpPr>
            <a:grpSpLocks/>
          </p:cNvGrpSpPr>
          <p:nvPr/>
        </p:nvGrpSpPr>
        <p:grpSpPr bwMode="auto">
          <a:xfrm>
            <a:off x="0" y="0"/>
            <a:ext cx="211138" cy="279400"/>
            <a:chOff x="0" y="0"/>
            <a:chExt cx="211485" cy="279484"/>
          </a:xfrm>
        </p:grpSpPr>
      </p:grpSp>
      <p:grpSp>
        <p:nvGrpSpPr>
          <p:cNvPr id="2069" name="Group 21"/>
          <p:cNvGrpSpPr>
            <a:grpSpLocks/>
          </p:cNvGrpSpPr>
          <p:nvPr/>
        </p:nvGrpSpPr>
        <p:grpSpPr bwMode="auto">
          <a:xfrm>
            <a:off x="0" y="0"/>
            <a:ext cx="203200" cy="279400"/>
            <a:chOff x="0" y="0"/>
            <a:chExt cx="203352" cy="279484"/>
          </a:xfrm>
        </p:grpSpPr>
      </p:grpSp>
      <p:grpSp>
        <p:nvGrpSpPr>
          <p:cNvPr id="2067" name="Group 19"/>
          <p:cNvGrpSpPr>
            <a:grpSpLocks/>
          </p:cNvGrpSpPr>
          <p:nvPr/>
        </p:nvGrpSpPr>
        <p:grpSpPr bwMode="auto">
          <a:xfrm>
            <a:off x="0" y="0"/>
            <a:ext cx="211138" cy="279400"/>
            <a:chOff x="0" y="0"/>
            <a:chExt cx="211486" cy="279484"/>
          </a:xfrm>
        </p:grpSpPr>
      </p:grpSp>
      <p:grpSp>
        <p:nvGrpSpPr>
          <p:cNvPr id="2065" name="Group 17"/>
          <p:cNvGrpSpPr>
            <a:grpSpLocks/>
          </p:cNvGrpSpPr>
          <p:nvPr/>
        </p:nvGrpSpPr>
        <p:grpSpPr bwMode="auto">
          <a:xfrm>
            <a:off x="0" y="0"/>
            <a:ext cx="203200" cy="279400"/>
            <a:chOff x="0" y="0"/>
            <a:chExt cx="203352" cy="279484"/>
          </a:xfrm>
        </p:grpSpPr>
      </p:grpSp>
      <p:grpSp>
        <p:nvGrpSpPr>
          <p:cNvPr id="2063" name="Group 15"/>
          <p:cNvGrpSpPr>
            <a:grpSpLocks/>
          </p:cNvGrpSpPr>
          <p:nvPr/>
        </p:nvGrpSpPr>
        <p:grpSpPr bwMode="auto">
          <a:xfrm>
            <a:off x="0" y="0"/>
            <a:ext cx="203200" cy="279400"/>
            <a:chOff x="0" y="0"/>
            <a:chExt cx="203351" cy="279483"/>
          </a:xfrm>
        </p:grpSpPr>
      </p:grpSp>
      <p:pic>
        <p:nvPicPr>
          <p:cNvPr id="3" name="Resim 2"/>
          <p:cNvPicPr>
            <a:picLocks noChangeAspect="1"/>
          </p:cNvPicPr>
          <p:nvPr/>
        </p:nvPicPr>
        <p:blipFill>
          <a:blip r:embed="rId4"/>
          <a:stretch>
            <a:fillRect/>
          </a:stretch>
        </p:blipFill>
        <p:spPr>
          <a:xfrm>
            <a:off x="0" y="2488923"/>
            <a:ext cx="6462272" cy="3089498"/>
          </a:xfrm>
          <a:prstGeom prst="rect">
            <a:avLst/>
          </a:prstGeom>
        </p:spPr>
      </p:pic>
      <p:pic>
        <p:nvPicPr>
          <p:cNvPr id="4" name="Resim 3"/>
          <p:cNvPicPr>
            <a:picLocks noChangeAspect="1"/>
          </p:cNvPicPr>
          <p:nvPr/>
        </p:nvPicPr>
        <p:blipFill>
          <a:blip r:embed="rId5"/>
          <a:stretch>
            <a:fillRect/>
          </a:stretch>
        </p:blipFill>
        <p:spPr>
          <a:xfrm>
            <a:off x="2537006" y="5578421"/>
            <a:ext cx="4109997" cy="4231835"/>
          </a:xfrm>
          <a:prstGeom prst="rect">
            <a:avLst/>
          </a:prstGeom>
        </p:spPr>
      </p:pic>
    </p:spTree>
    <p:extLst>
      <p:ext uri="{BB962C8B-B14F-4D97-AF65-F5344CB8AC3E}">
        <p14:creationId xmlns:p14="http://schemas.microsoft.com/office/powerpoint/2010/main" val="8560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3978863306"/>
              </p:ext>
            </p:extLst>
          </p:nvPr>
        </p:nvGraphicFramePr>
        <p:xfrm>
          <a:off x="150840" y="1749125"/>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a:extLst>
              <a:ext uri="{FF2B5EF4-FFF2-40B4-BE49-F238E27FC236}">
                <a16:creationId xmlns:a16="http://schemas.microsoft.com/office/drawing/2014/main" id="{E317C8A4-2BEB-4D8F-8E52-74FDC98883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40" y="6900925"/>
            <a:ext cx="6465860" cy="2187138"/>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3" y="879592"/>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902983123"/>
              </p:ext>
            </p:extLst>
          </p:nvPr>
        </p:nvGraphicFramePr>
        <p:xfrm>
          <a:off x="317383" y="1884079"/>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1.209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3462722167"/>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C4619F60-D54B-4F23-9953-8096FF6E56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6" y="6567351"/>
            <a:ext cx="6491898" cy="1065463"/>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4150392543"/>
              </p:ext>
            </p:extLst>
          </p:nvPr>
        </p:nvGraphicFramePr>
        <p:xfrm>
          <a:off x="266642" y="2521949"/>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417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335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671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4" y="111044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39385</TotalTime>
  <Words>1048</Words>
  <Application>Microsoft Office PowerPoint</Application>
  <PresentationFormat>A4 Kağıt (210x297 mm)</PresentationFormat>
  <Paragraphs>213</Paragraphs>
  <Slides>11</Slides>
  <Notes>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446</cp:revision>
  <dcterms:created xsi:type="dcterms:W3CDTF">2020-08-20T08:13:56Z</dcterms:created>
  <dcterms:modified xsi:type="dcterms:W3CDTF">2022-02-09T14:41:07Z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