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9"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1C"/>
    <a:srgbClr val="2C5234"/>
    <a:srgbClr val="506F56"/>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p:scale>
          <a:sx n="50" d="100"/>
          <a:sy n="50" d="100"/>
        </p:scale>
        <p:origin x="2076" y="-416"/>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(Ocak-Şubat)</a:t>
            </a:r>
            <a:endParaRPr lang="tr-TR" sz="1000" b="1" dirty="0">
              <a:latin typeface="Century Gothic" panose="020B0502020202020204" pitchFamily="34" charset="0"/>
            </a:endParaRPr>
          </a:p>
        </c:rich>
      </c:tx>
      <c:layout>
        <c:manualLayout>
          <c:xMode val="edge"/>
          <c:yMode val="edge"/>
          <c:x val="0.30430451902115457"/>
          <c:y val="2.6312212840464248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7307683544375893E-2"/>
          <c:y val="0.1828364152839558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2167</c:v>
                </c:pt>
                <c:pt idx="1">
                  <c:v>1136</c:v>
                </c:pt>
                <c:pt idx="2">
                  <c:v>509</c:v>
                </c:pt>
                <c:pt idx="3">
                  <c:v>3812</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2074</c:v>
                </c:pt>
                <c:pt idx="1">
                  <c:v>734</c:v>
                </c:pt>
                <c:pt idx="2">
                  <c:v>436</c:v>
                </c:pt>
                <c:pt idx="3">
                  <c:v>3244</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603202288"/>
        <c:axId val="-603199024"/>
      </c:barChart>
      <c:catAx>
        <c:axId val="-60320228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603199024"/>
        <c:crosses val="autoZero"/>
        <c:auto val="1"/>
        <c:lblAlgn val="ctr"/>
        <c:lblOffset val="100"/>
        <c:noMultiLvlLbl val="0"/>
      </c:catAx>
      <c:valAx>
        <c:axId val="-603199024"/>
        <c:scaling>
          <c:orientation val="minMax"/>
        </c:scaling>
        <c:delete val="1"/>
        <c:axPos val="l"/>
        <c:numFmt formatCode="#,##0" sourceLinked="1"/>
        <c:majorTickMark val="none"/>
        <c:minorTickMark val="none"/>
        <c:tickLblPos val="nextTo"/>
        <c:crossAx val="-603202288"/>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(Şubat)</a:t>
            </a:r>
            <a:endParaRPr lang="tr-TR" sz="1100" b="1" dirty="0">
              <a:latin typeface="Century Gothic" panose="020B0502020202020204" pitchFamily="34" charset="0"/>
            </a:endParaRPr>
          </a:p>
        </c:rich>
      </c:tx>
      <c:layout>
        <c:manualLayout>
          <c:xMode val="edge"/>
          <c:yMode val="edge"/>
          <c:x val="0.27384360420717585"/>
          <c:y val="1.8837412104955237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935364956396483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842</c:v>
                </c:pt>
                <c:pt idx="1">
                  <c:v>636</c:v>
                </c:pt>
                <c:pt idx="2">
                  <c:v>1478</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1341</c:v>
                </c:pt>
                <c:pt idx="1">
                  <c:v>451</c:v>
                </c:pt>
                <c:pt idx="2">
                  <c:v>1792</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603203920"/>
        <c:axId val="-603196304"/>
      </c:barChart>
      <c:catAx>
        <c:axId val="-603203920"/>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603196304"/>
        <c:crosses val="autoZero"/>
        <c:auto val="1"/>
        <c:lblAlgn val="ctr"/>
        <c:lblOffset val="100"/>
        <c:noMultiLvlLbl val="0"/>
      </c:catAx>
      <c:valAx>
        <c:axId val="-603196304"/>
        <c:scaling>
          <c:orientation val="minMax"/>
        </c:scaling>
        <c:delete val="1"/>
        <c:axPos val="l"/>
        <c:numFmt formatCode="#,##0" sourceLinked="1"/>
        <c:majorTickMark val="none"/>
        <c:minorTickMark val="none"/>
        <c:tickLblPos val="nextTo"/>
        <c:crossAx val="-603203920"/>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(Şubat vs. Ocak-Şubat)</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19620151167435446"/>
          <c:w val="0.94290638365919399"/>
          <c:h val="0.56975023257356561"/>
        </c:manualLayout>
      </c:layout>
      <c:lineChart>
        <c:grouping val="standard"/>
        <c:varyColors val="0"/>
        <c:ser>
          <c:idx val="0"/>
          <c:order val="0"/>
          <c:tx>
            <c:strRef>
              <c:f>Sheet1!$A$2</c:f>
              <c:strCache>
                <c:ptCount val="1"/>
                <c:pt idx="0">
                  <c:v>Şubat</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2060</c:v>
                </c:pt>
                <c:pt idx="1">
                  <c:v>1608</c:v>
                </c:pt>
                <c:pt idx="2">
                  <c:v>1557</c:v>
                </c:pt>
                <c:pt idx="3">
                  <c:v>2593</c:v>
                </c:pt>
                <c:pt idx="4">
                  <c:v>1003</c:v>
                </c:pt>
                <c:pt idx="5">
                  <c:v>836</c:v>
                </c:pt>
                <c:pt idx="6">
                  <c:v>1129</c:v>
                </c:pt>
                <c:pt idx="7">
                  <c:v>371</c:v>
                </c:pt>
                <c:pt idx="8">
                  <c:v>1154</c:v>
                </c:pt>
                <c:pt idx="9">
                  <c:v>2153</c:v>
                </c:pt>
                <c:pt idx="10">
                  <c:v>1792</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Ocak-Şubat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3341</c:v>
                </c:pt>
                <c:pt idx="1">
                  <c:v>2659</c:v>
                </c:pt>
                <c:pt idx="2">
                  <c:v>2543</c:v>
                </c:pt>
                <c:pt idx="3">
                  <c:v>4091</c:v>
                </c:pt>
                <c:pt idx="4">
                  <c:v>1652</c:v>
                </c:pt>
                <c:pt idx="5">
                  <c:v>1372</c:v>
                </c:pt>
                <c:pt idx="6">
                  <c:v>1903</c:v>
                </c:pt>
                <c:pt idx="7">
                  <c:v>558</c:v>
                </c:pt>
                <c:pt idx="8">
                  <c:v>1515</c:v>
                </c:pt>
                <c:pt idx="9">
                  <c:v>3303</c:v>
                </c:pt>
                <c:pt idx="10">
                  <c:v>2808</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603197936"/>
        <c:axId val="-603194672"/>
      </c:lineChart>
      <c:catAx>
        <c:axId val="-60319793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603194672"/>
        <c:crosses val="autoZero"/>
        <c:auto val="1"/>
        <c:lblAlgn val="ctr"/>
        <c:lblOffset val="100"/>
        <c:noMultiLvlLbl val="0"/>
      </c:catAx>
      <c:valAx>
        <c:axId val="-603194672"/>
        <c:scaling>
          <c:orientation val="minMax"/>
        </c:scaling>
        <c:delete val="1"/>
        <c:axPos val="l"/>
        <c:numFmt formatCode="#,##0" sourceLinked="1"/>
        <c:majorTickMark val="none"/>
        <c:minorTickMark val="none"/>
        <c:tickLblPos val="nextTo"/>
        <c:crossAx val="-60319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dirty="0">
                <a:solidFill>
                  <a:prstClr val="black">
                    <a:lumMod val="65000"/>
                    <a:lumOff val="35000"/>
                  </a:prstClr>
                </a:solidFill>
                <a:latin typeface="Century Gothic" panose="020B0502020202020204" pitchFamily="34" charset="0"/>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(Şubat)</a:t>
            </a:r>
          </a:p>
        </c:rich>
      </c:tx>
      <c:layout>
        <c:manualLayout>
          <c:xMode val="edge"/>
          <c:yMode val="edge"/>
          <c:x val="0.30430449540987087"/>
          <c:y val="2.6312150378959374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786269817001272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1323</c:v>
                </c:pt>
                <c:pt idx="1">
                  <c:v>830</c:v>
                </c:pt>
                <c:pt idx="2">
                  <c:v>366</c:v>
                </c:pt>
                <c:pt idx="3">
                  <c:v>2519</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1341</c:v>
                </c:pt>
                <c:pt idx="1">
                  <c:v>451</c:v>
                </c:pt>
                <c:pt idx="2">
                  <c:v>243</c:v>
                </c:pt>
                <c:pt idx="3">
                  <c:v>2035</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909342256"/>
        <c:axId val="-909341168"/>
      </c:barChart>
      <c:catAx>
        <c:axId val="-90934225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909341168"/>
        <c:crosses val="autoZero"/>
        <c:auto val="1"/>
        <c:lblAlgn val="ctr"/>
        <c:lblOffset val="100"/>
        <c:noMultiLvlLbl val="0"/>
      </c:catAx>
      <c:valAx>
        <c:axId val="-909341168"/>
        <c:scaling>
          <c:orientation val="minMax"/>
        </c:scaling>
        <c:delete val="1"/>
        <c:axPos val="l"/>
        <c:numFmt formatCode="#,##0" sourceLinked="1"/>
        <c:majorTickMark val="none"/>
        <c:minorTickMark val="none"/>
        <c:tickLblPos val="nextTo"/>
        <c:crossAx val="-909342256"/>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-Şubat</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4297850905867489"/>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1359</c:v>
                </c:pt>
                <c:pt idx="1">
                  <c:v>1376</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909340624"/>
        <c:axId val="-909340080"/>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591648475616753"/>
                  <c:y val="-0.34718910027477323"/>
                </c:manualLayout>
              </c:layout>
              <c:tx>
                <c:rich>
                  <a:bodyPr/>
                  <a:lstStyle/>
                  <a:p>
                    <a:r>
                      <a:rPr lang="en-US" dirty="0">
                        <a:solidFill>
                          <a:srgbClr val="2C5234"/>
                        </a:solidFill>
                      </a:rPr>
                      <a:t>+%1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636124336"/>
        <c:axId val="-909338448"/>
      </c:lineChart>
      <c:catAx>
        <c:axId val="-9093406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909340080"/>
        <c:crosses val="autoZero"/>
        <c:auto val="1"/>
        <c:lblAlgn val="ctr"/>
        <c:lblOffset val="100"/>
        <c:noMultiLvlLbl val="0"/>
      </c:catAx>
      <c:valAx>
        <c:axId val="-909340080"/>
        <c:scaling>
          <c:orientation val="minMax"/>
        </c:scaling>
        <c:delete val="1"/>
        <c:axPos val="l"/>
        <c:numFmt formatCode="#,##0" sourceLinked="1"/>
        <c:majorTickMark val="out"/>
        <c:minorTickMark val="none"/>
        <c:tickLblPos val="nextTo"/>
        <c:crossAx val="-909340624"/>
        <c:crosses val="autoZero"/>
        <c:crossBetween val="between"/>
      </c:valAx>
      <c:valAx>
        <c:axId val="-909338448"/>
        <c:scaling>
          <c:orientation val="minMax"/>
        </c:scaling>
        <c:delete val="1"/>
        <c:axPos val="r"/>
        <c:numFmt formatCode="0%" sourceLinked="1"/>
        <c:majorTickMark val="out"/>
        <c:minorTickMark val="none"/>
        <c:tickLblPos val="nextTo"/>
        <c:crossAx val="-636124336"/>
        <c:crosses val="max"/>
        <c:crossBetween val="between"/>
      </c:valAx>
      <c:catAx>
        <c:axId val="-636124336"/>
        <c:scaling>
          <c:orientation val="minMax"/>
        </c:scaling>
        <c:delete val="1"/>
        <c:axPos val="t"/>
        <c:numFmt formatCode="General" sourceLinked="1"/>
        <c:majorTickMark val="out"/>
        <c:minorTickMark val="none"/>
        <c:tickLblPos val="nextTo"/>
        <c:crossAx val="-909338448"/>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(Şubat)</a:t>
            </a:r>
          </a:p>
        </c:rich>
      </c:tx>
      <c:layout>
        <c:manualLayout>
          <c:xMode val="edge"/>
          <c:yMode val="edge"/>
          <c:x val="0.19714938471590698"/>
          <c:y val="5.7309254971153405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2022</c:v>
                </c:pt>
              </c:strCache>
            </c:strRef>
          </c:cat>
          <c:val>
            <c:numRef>
              <c:f>Sayfa3!$B$2:$C$2</c:f>
              <c:numCache>
                <c:formatCode>#,##0</c:formatCode>
                <c:ptCount val="2"/>
                <c:pt idx="0" formatCode="General">
                  <c:v>454</c:v>
                </c:pt>
                <c:pt idx="1">
                  <c:v>705</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636123792"/>
        <c:axId val="-636117264"/>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+%55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0.55286343612334798</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674847520"/>
        <c:axId val="-636123248"/>
      </c:lineChart>
      <c:catAx>
        <c:axId val="-63612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636117264"/>
        <c:crosses val="autoZero"/>
        <c:auto val="1"/>
        <c:lblAlgn val="ctr"/>
        <c:lblOffset val="100"/>
        <c:noMultiLvlLbl val="0"/>
      </c:catAx>
      <c:valAx>
        <c:axId val="-636117264"/>
        <c:scaling>
          <c:orientation val="minMax"/>
        </c:scaling>
        <c:delete val="1"/>
        <c:axPos val="l"/>
        <c:numFmt formatCode="General" sourceLinked="1"/>
        <c:majorTickMark val="none"/>
        <c:minorTickMark val="none"/>
        <c:tickLblPos val="nextTo"/>
        <c:crossAx val="-636123792"/>
        <c:crosses val="autoZero"/>
        <c:crossBetween val="between"/>
      </c:valAx>
      <c:valAx>
        <c:axId val="-636123248"/>
        <c:scaling>
          <c:orientation val="minMax"/>
        </c:scaling>
        <c:delete val="1"/>
        <c:axPos val="r"/>
        <c:numFmt formatCode="0%" sourceLinked="1"/>
        <c:majorTickMark val="none"/>
        <c:minorTickMark val="none"/>
        <c:tickLblPos val="nextTo"/>
        <c:crossAx val="-674847520"/>
        <c:crosses val="max"/>
        <c:crossBetween val="between"/>
      </c:valAx>
      <c:catAx>
        <c:axId val="-674847520"/>
        <c:scaling>
          <c:orientation val="minMax"/>
        </c:scaling>
        <c:delete val="1"/>
        <c:axPos val="b"/>
        <c:numFmt formatCode="General" sourceLinked="1"/>
        <c:majorTickMark val="none"/>
        <c:minorTickMark val="none"/>
        <c:tickLblPos val="nextTo"/>
        <c:crossAx val="-636123248"/>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(Şubat vs. Ocak-Şubat)</a:t>
            </a:r>
          </a:p>
        </c:rich>
      </c:tx>
      <c:layout>
        <c:manualLayout>
          <c:xMode val="edge"/>
          <c:yMode val="edge"/>
          <c:x val="0.25096598160990302"/>
          <c:y val="2.80071768942113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Şubat</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Sayfa4!$B$2:$G$2</c:f>
              <c:numCache>
                <c:formatCode>#,##0</c:formatCode>
                <c:ptCount val="6"/>
                <c:pt idx="0">
                  <c:v>298</c:v>
                </c:pt>
                <c:pt idx="1">
                  <c:v>385</c:v>
                </c:pt>
                <c:pt idx="2">
                  <c:v>142</c:v>
                </c:pt>
                <c:pt idx="3">
                  <c:v>499</c:v>
                </c:pt>
                <c:pt idx="4">
                  <c:v>693</c:v>
                </c:pt>
                <c:pt idx="5">
                  <c:v>705</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Ocak-Şubat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Sayfa4!$B$3:$G$3</c:f>
              <c:numCache>
                <c:formatCode>General</c:formatCode>
                <c:ptCount val="6"/>
                <c:pt idx="0">
                  <c:v>545</c:v>
                </c:pt>
                <c:pt idx="1">
                  <c:v>741</c:v>
                </c:pt>
                <c:pt idx="2">
                  <c:v>258</c:v>
                </c:pt>
                <c:pt idx="3">
                  <c:v>805</c:v>
                </c:pt>
                <c:pt idx="4" formatCode="#,##0">
                  <c:v>1359</c:v>
                </c:pt>
                <c:pt idx="5" formatCode="#,##0">
                  <c:v>1376</c:v>
                </c:pt>
              </c:numCache>
            </c:numRef>
          </c:val>
          <c:smooth val="0"/>
          <c:extLst>
            <c:ext xmlns:c16="http://schemas.microsoft.com/office/drawing/2014/chart" uri="{C3380CC4-5D6E-409C-BE32-E72D297353CC}">
              <c16:uniqueId val="{00000000-D2B1-41EE-AF8A-E9A98C794CEB}"/>
            </c:ext>
          </c:extLst>
        </c:ser>
        <c:dLbls>
          <c:dLblPos val="t"/>
          <c:showLegendKey val="0"/>
          <c:showVal val="1"/>
          <c:showCatName val="0"/>
          <c:showSerName val="0"/>
          <c:showPercent val="0"/>
          <c:showBubbleSize val="0"/>
        </c:dLbls>
        <c:marker val="1"/>
        <c:smooth val="0"/>
        <c:axId val="-674846976"/>
        <c:axId val="-674846432"/>
      </c:lineChart>
      <c:catAx>
        <c:axId val="-67484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674846432"/>
        <c:crosses val="autoZero"/>
        <c:auto val="1"/>
        <c:lblAlgn val="ctr"/>
        <c:lblOffset val="100"/>
        <c:noMultiLvlLbl val="0"/>
      </c:catAx>
      <c:valAx>
        <c:axId val="-674846432"/>
        <c:scaling>
          <c:orientation val="minMax"/>
        </c:scaling>
        <c:delete val="1"/>
        <c:axPos val="l"/>
        <c:numFmt formatCode="#,##0" sourceLinked="1"/>
        <c:majorTickMark val="none"/>
        <c:minorTickMark val="none"/>
        <c:tickLblPos val="nextTo"/>
        <c:crossAx val="-674846976"/>
        <c:crosses val="autoZero"/>
        <c:crossBetween val="between"/>
      </c:valAx>
      <c:spPr>
        <a:noFill/>
        <a:ln>
          <a:noFill/>
        </a:ln>
        <a:effectLst/>
      </c:spPr>
    </c:plotArea>
    <c:legend>
      <c:legendPos val="l"/>
      <c:layout>
        <c:manualLayout>
          <c:xMode val="edge"/>
          <c:yMode val="edge"/>
          <c:x val="2.0629265699663068E-2"/>
          <c:y val="0.26781262146262158"/>
          <c:w val="0.23558682342201345"/>
          <c:h val="0.21253353164832345"/>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Şubat</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1906370480973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4.8994515984740028E-2"/>
          <c:y val="0.32733249930240765"/>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693</c:v>
                </c:pt>
                <c:pt idx="1">
                  <c:v>705</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674843168"/>
        <c:axId val="-400664144"/>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591648475616753"/>
                  <c:y val="-0.34718910027477323"/>
                </c:manualLayout>
              </c:layout>
              <c:tx>
                <c:rich>
                  <a:bodyPr/>
                  <a:lstStyle/>
                  <a:p>
                    <a:r>
                      <a:rPr lang="en-US" dirty="0">
                        <a:solidFill>
                          <a:srgbClr val="2C5234"/>
                        </a:solidFill>
                      </a:rPr>
                      <a:t>+%2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400664688"/>
        <c:axId val="-400666320"/>
      </c:lineChart>
      <c:catAx>
        <c:axId val="-674843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400664144"/>
        <c:crosses val="autoZero"/>
        <c:auto val="1"/>
        <c:lblAlgn val="ctr"/>
        <c:lblOffset val="100"/>
        <c:noMultiLvlLbl val="0"/>
      </c:catAx>
      <c:valAx>
        <c:axId val="-400664144"/>
        <c:scaling>
          <c:orientation val="minMax"/>
        </c:scaling>
        <c:delete val="1"/>
        <c:axPos val="l"/>
        <c:numFmt formatCode="#,##0" sourceLinked="1"/>
        <c:majorTickMark val="out"/>
        <c:minorTickMark val="none"/>
        <c:tickLblPos val="nextTo"/>
        <c:crossAx val="-674843168"/>
        <c:crosses val="autoZero"/>
        <c:crossBetween val="between"/>
      </c:valAx>
      <c:valAx>
        <c:axId val="-400666320"/>
        <c:scaling>
          <c:orientation val="minMax"/>
        </c:scaling>
        <c:delete val="1"/>
        <c:axPos val="r"/>
        <c:numFmt formatCode="0%" sourceLinked="1"/>
        <c:majorTickMark val="out"/>
        <c:minorTickMark val="none"/>
        <c:tickLblPos val="nextTo"/>
        <c:crossAx val="-400664688"/>
        <c:crosses val="max"/>
        <c:crossBetween val="between"/>
      </c:valAx>
      <c:catAx>
        <c:axId val="-400664688"/>
        <c:scaling>
          <c:orientation val="minMax"/>
        </c:scaling>
        <c:delete val="1"/>
        <c:axPos val="t"/>
        <c:numFmt formatCode="General" sourceLinked="1"/>
        <c:majorTickMark val="out"/>
        <c:minorTickMark val="none"/>
        <c:tickLblPos val="nextTo"/>
        <c:crossAx val="-400666320"/>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2262</c:v>
                </c:pt>
                <c:pt idx="3">
                  <c:v>1845</c:v>
                </c:pt>
                <c:pt idx="4">
                  <c:v>2034</c:v>
                </c:pt>
                <c:pt idx="5">
                  <c:v>2130</c:v>
                </c:pt>
                <c:pt idx="6">
                  <c:v>1453</c:v>
                </c:pt>
                <c:pt idx="7">
                  <c:v>1350</c:v>
                </c:pt>
                <c:pt idx="8">
                  <c:v>1763</c:v>
                </c:pt>
                <c:pt idx="9">
                  <c:v>1596</c:v>
                </c:pt>
                <c:pt idx="10">
                  <c:v>2017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400663600"/>
        <c:axId val="-400663056"/>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400663600"/>
        <c:axId val="-400663056"/>
      </c:lineChart>
      <c:catAx>
        <c:axId val="-400663600"/>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400663056"/>
        <c:crosses val="autoZero"/>
        <c:auto val="1"/>
        <c:lblAlgn val="ctr"/>
        <c:lblOffset val="100"/>
        <c:noMultiLvlLbl val="0"/>
      </c:catAx>
      <c:valAx>
        <c:axId val="-400663056"/>
        <c:scaling>
          <c:orientation val="minMax"/>
        </c:scaling>
        <c:delete val="1"/>
        <c:axPos val="l"/>
        <c:numFmt formatCode="#,##0" sourceLinked="1"/>
        <c:majorTickMark val="none"/>
        <c:minorTickMark val="none"/>
        <c:tickLblPos val="nextTo"/>
        <c:crossAx val="-40066360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1.4636880572568843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394</c:v>
                </c:pt>
                <c:pt idx="1">
                  <c:v>454</c:v>
                </c:pt>
                <c:pt idx="2">
                  <c:v>455</c:v>
                </c:pt>
                <c:pt idx="3">
                  <c:v>456</c:v>
                </c:pt>
                <c:pt idx="4">
                  <c:v>461</c:v>
                </c:pt>
                <c:pt idx="5">
                  <c:v>526</c:v>
                </c:pt>
                <c:pt idx="6">
                  <c:v>459</c:v>
                </c:pt>
                <c:pt idx="7">
                  <c:v>424</c:v>
                </c:pt>
                <c:pt idx="8">
                  <c:v>508</c:v>
                </c:pt>
                <c:pt idx="9">
                  <c:v>523</c:v>
                </c:pt>
                <c:pt idx="10">
                  <c:v>667</c:v>
                </c:pt>
                <c:pt idx="11">
                  <c:v>732</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400665776"/>
        <c:axId val="-400661424"/>
      </c:barChart>
      <c:lineChart>
        <c:grouping val="standard"/>
        <c:varyColors val="0"/>
        <c:ser>
          <c:idx val="1"/>
          <c:order val="1"/>
          <c:tx>
            <c:strRef>
              <c:f>Sayfa1!$C$1</c:f>
              <c:strCache>
                <c:ptCount val="1"/>
                <c:pt idx="0">
                  <c:v>2021</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94948595926E-2"/>
                  <c:y val="7.0047435994959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666</c:v>
                </c:pt>
                <c:pt idx="1">
                  <c:v>693</c:v>
                </c:pt>
                <c:pt idx="2">
                  <c:v>855</c:v>
                </c:pt>
                <c:pt idx="3">
                  <c:v>918</c:v>
                </c:pt>
                <c:pt idx="4">
                  <c:v>904</c:v>
                </c:pt>
                <c:pt idx="5" formatCode="#,##0">
                  <c:v>1120</c:v>
                </c:pt>
                <c:pt idx="6">
                  <c:v>964</c:v>
                </c:pt>
                <c:pt idx="7">
                  <c:v>816</c:v>
                </c:pt>
                <c:pt idx="8">
                  <c:v>905</c:v>
                </c:pt>
                <c:pt idx="9">
                  <c:v>940</c:v>
                </c:pt>
                <c:pt idx="10" formatCode="#,##0">
                  <c:v>1024</c:v>
                </c:pt>
                <c:pt idx="11" formatCode="#,##0">
                  <c:v>1137</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2022</c:v>
                </c:pt>
              </c:strCache>
            </c:strRef>
          </c:tx>
          <c:spPr>
            <a:ln w="28575" cap="rnd">
              <a:solidFill>
                <a:srgbClr val="CEB888"/>
              </a:solidFill>
              <a:round/>
            </a:ln>
            <a:effectLst/>
          </c:spPr>
          <c:marker>
            <c:symbol val="none"/>
          </c:marker>
          <c:dLbls>
            <c:dLbl>
              <c:idx val="0"/>
              <c:layout>
                <c:manualLayout>
                  <c:x val="-2.9411737522678269E-2"/>
                  <c:y val="7.88033654943296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671</c:v>
                </c:pt>
                <c:pt idx="1">
                  <c:v>705</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2022/2021</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7.5075075075075074E-3</c:v>
                </c:pt>
                <c:pt idx="1">
                  <c:v>1.7316017316017316E-2</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2022/5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0.70304568527918787</c:v>
                </c:pt>
                <c:pt idx="1">
                  <c:v>0.55286343612334798</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400665776"/>
        <c:axId val="-400661424"/>
      </c:lineChart>
      <c:catAx>
        <c:axId val="-40066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400661424"/>
        <c:crosses val="autoZero"/>
        <c:auto val="1"/>
        <c:lblAlgn val="ctr"/>
        <c:lblOffset val="100"/>
        <c:noMultiLvlLbl val="0"/>
      </c:catAx>
      <c:valAx>
        <c:axId val="-400661424"/>
        <c:scaling>
          <c:orientation val="minMax"/>
        </c:scaling>
        <c:delete val="1"/>
        <c:axPos val="l"/>
        <c:numFmt formatCode="General" sourceLinked="1"/>
        <c:majorTickMark val="none"/>
        <c:minorTickMark val="none"/>
        <c:tickLblPos val="nextTo"/>
        <c:crossAx val="-400665776"/>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4</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35</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15</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14</a:t>
          </a:r>
          <a:endParaRPr lang="tr-TR" sz="1100" b="1" dirty="0">
            <a:solidFill>
              <a:srgbClr val="FF0000"/>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0.11895</cdr:x>
      <cdr:y>0.1949</cdr:y>
    </cdr:from>
    <cdr:to>
      <cdr:x>0.23561</cdr:x>
      <cdr:y>0.29497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41408" y="529684"/>
          <a:ext cx="727160"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+%59</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-%29</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0.75104</cdr:x>
      <cdr:y>0.0873</cdr:y>
    </cdr:from>
    <cdr:to>
      <cdr:x>0.86771</cdr:x>
      <cdr:y>0.18737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81362" y="237266"/>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+%21</a:t>
          </a:r>
        </a:p>
      </cdr:txBody>
    </cdr:sp>
  </cdr:relSizeAnchor>
</c:userShapes>
</file>

<file path=ppt/drawings/drawing3.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a:t>
          </a: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46</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19</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34</a:t>
          </a:r>
          <a:endParaRPr lang="tr-TR" sz="1100" b="1" dirty="0">
            <a:solidFill>
              <a:srgbClr val="FF0000"/>
            </a:solidFill>
            <a:latin typeface="Century Gothic" panose="020B0502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8.03.2022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8.03.2022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8.03.2022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8.03.2022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8.03.2022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8.03.2022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8.03.2022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8.03.2022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jp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ŞUBAT</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Ocak-Şubat dönemi Ağır Ticari araç pazarı, bir önceki yılın aynı dönemine göre %15 oranında azaldı.  Bu dönemde satılan toplam araç sayısı 3.244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Ocak-Şubat döneminde geçen yıla göre %4 oranında azalarak 2.074 adet olurken, 16 ton ve üstü kamyon satışları %35 oranında azalarak 734 adet oldu. 16 ton altı kamyon satışları da %14 oranında azalarak 436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2653450130"/>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631763"/>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Şubat ayında bir önceki yılın Şubat ayına göre %19 azalmıştır. Çekici satışları %1 oranında artarken, 16 ton ve üstü kamyon satışları %46 oranında ve 16 ton altı kamyon satışları da %34 oranında azaldı.</a:t>
            </a:r>
          </a:p>
          <a:p>
            <a:pPr>
              <a:spcAft>
                <a:spcPts val="600"/>
              </a:spcAft>
            </a:pPr>
            <a:r>
              <a:rPr lang="tr-TR" sz="1400" dirty="0">
                <a:latin typeface="Century Gothic" panose="020B0502020202020204" pitchFamily="34" charset="0"/>
                <a:ea typeface="Verdana" panose="020B0604030504040204" pitchFamily="34" charset="0"/>
              </a:rPr>
              <a:t>2022 yılı Şubat ayı Ağır Ticari araç pazarı 2021 yılı Şubat ayına göre %19 azalarak 2.035 adet oldu.</a:t>
            </a:r>
          </a:p>
          <a:p>
            <a:pPr>
              <a:spcAft>
                <a:spcPts val="600"/>
              </a:spcAft>
            </a:pPr>
            <a:r>
              <a:rPr lang="tr-TR" sz="1400" dirty="0">
                <a:latin typeface="Century Gothic" panose="020B0502020202020204" pitchFamily="34" charset="0"/>
                <a:ea typeface="Verdana" panose="020B0604030504040204" pitchFamily="34" charset="0"/>
              </a:rPr>
              <a:t>2022 yılı Şubat ayında Çekici satışları bir önceki yılın aynı ayına göre %1 oranında artarak 1.341 adet, 16 ton ve üstü Kamyon satışları  %46 oranında azalarak 451 adet ve 16 ton altı kamyon satışları %34 azalarak 243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Şubat ayı ortalama satışlarına göre %21 artış gösterdi. Çekici satışları son 10 yıllık Şubat ayı ortalama satışlarına göre %59 oranında artarken, Kamyon satışları  %29 oranında azaldı.</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3393867661"/>
              </p:ext>
            </p:extLst>
          </p:nvPr>
        </p:nvGraphicFramePr>
        <p:xfrm>
          <a:off x="312420" y="3911601"/>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2025104881"/>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356615685"/>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Ocak-Şubat dönemi Semi-Treyler araç pazarı, bir önceki yılın aynı dönemine göre %1 oranında arttı. Satış adedi ise 1.376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Şubat ayında bir önceki yılın Şubat ayına göre %2 oranında artarak 705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1858305690"/>
              </p:ext>
            </p:extLst>
          </p:nvPr>
        </p:nvGraphicFramePr>
        <p:xfrm>
          <a:off x="858529" y="1707910"/>
          <a:ext cx="4925041" cy="16229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3623194820"/>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4212622166"/>
              </p:ext>
            </p:extLst>
          </p:nvPr>
        </p:nvGraphicFramePr>
        <p:xfrm>
          <a:off x="858529" y="7465436"/>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2189297629"/>
              </p:ext>
            </p:extLst>
          </p:nvPr>
        </p:nvGraphicFramePr>
        <p:xfrm>
          <a:off x="858529" y="3904551"/>
          <a:ext cx="4925041" cy="162344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361859" y="804547"/>
            <a:ext cx="6110194" cy="23955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a:t>
            </a:r>
            <a:r>
              <a:rPr lang="tr-TR" sz="1250" b="1" dirty="0">
                <a:latin typeface="Century Gothic" panose="020B0502020202020204" pitchFamily="34" charset="0"/>
                <a:ea typeface="Calibri" panose="020F0502020204030204" pitchFamily="34" charset="0"/>
                <a:cs typeface="Times New Roman" panose="02020603050405020304" pitchFamily="18" charset="0"/>
              </a:rPr>
              <a:t>İLİŞKİLİ TEMEL </a:t>
            </a: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VERİLER</a:t>
            </a:r>
          </a:p>
          <a:p>
            <a:pPr>
              <a:lnSpc>
                <a:spcPct val="107000"/>
              </a:lnSpc>
              <a:spcAft>
                <a:spcPts val="800"/>
              </a:spcAft>
            </a:pPr>
            <a:r>
              <a:rPr lang="tr-TR" sz="1250" dirty="0">
                <a:latin typeface="Century Gothic" panose="020B0502020202020204" pitchFamily="34" charset="0"/>
                <a:ea typeface="Calibri" panose="020F0502020204030204" pitchFamily="34" charset="0"/>
                <a:cs typeface="Times New Roman" panose="02020603050405020304" pitchFamily="18" charset="0"/>
              </a:rPr>
              <a:t>ISO tarafından yayınlanan PMI verisi çok hafif de olsa azalmış ve Ocak ayındaki 50,5 değerinden sonra Şubat’ta 50,4 düzeyinde gerçekleşmiştir. Bununla birlikte böylesi zorlu bir dönemde son dokuz ay boyunca 50,0’ın üzerinde seyretmiş olması ifade edilebilecek olumlu bir durumdur. Diğer yandan devam eden maliyet artışları ve yaşanan enerji kesintileri üretimin önündeki en önemli engeller olmuştur. Sonuç olarak yurtdışından gelen yeni siparişlerde bir miktar artış gözükse de genel olarak yeni siparişler azalmıştır.  </a:t>
            </a: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346961" y="3272193"/>
            <a:ext cx="6164078"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verilerine göre Şubat 2022 de aylık enflasyon (TÜFE) 11,10 dan 4,81’e düşmesine rağmen yıllık enflasyon son dönemin en yüksek değeri olan 54,4’e ulaşmıştır. Üretici fiyatları enflasyonu ise yıllık 105,01’dir. Aylık enflasyon değişim grafiği ve sektörlere göre enflasyon verileri aşağıdaki grafiklerde bulunmaktadır.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2" name="Resim 1"/>
          <p:cNvPicPr>
            <a:picLocks noChangeAspect="1"/>
          </p:cNvPicPr>
          <p:nvPr/>
        </p:nvPicPr>
        <p:blipFill>
          <a:blip r:embed="rId4"/>
          <a:stretch>
            <a:fillRect/>
          </a:stretch>
        </p:blipFill>
        <p:spPr>
          <a:xfrm>
            <a:off x="460375" y="4488952"/>
            <a:ext cx="5575891" cy="2236569"/>
          </a:xfrm>
          <a:prstGeom prst="rect">
            <a:avLst/>
          </a:prstGeom>
        </p:spPr>
      </p:pic>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3" name="Resim 12"/>
          <p:cNvPicPr>
            <a:picLocks noChangeAspect="1"/>
          </p:cNvPicPr>
          <p:nvPr/>
        </p:nvPicPr>
        <p:blipFill>
          <a:blip r:embed="rId5"/>
          <a:stretch>
            <a:fillRect/>
          </a:stretch>
        </p:blipFill>
        <p:spPr>
          <a:xfrm>
            <a:off x="128015" y="6720249"/>
            <a:ext cx="5998404" cy="2523006"/>
          </a:xfrm>
          <a:prstGeom prst="rect">
            <a:avLst/>
          </a:prstGeom>
        </p:spPr>
      </p:pic>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514260" y="311728"/>
            <a:ext cx="5829482" cy="163121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tarafından mevsimsel etkilerden arındırılmış olarak hesap edilen tüketici güven endeksi Ocak ayına göre bir miktar azalmış ve 71,2 olarak gerçekleşmiştir. Yıllık değişim grafiği şu şekildedir: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6" name="Resim 5"/>
          <p:cNvPicPr>
            <a:picLocks noChangeAspect="1"/>
          </p:cNvPicPr>
          <p:nvPr/>
        </p:nvPicPr>
        <p:blipFill>
          <a:blip r:embed="rId2"/>
          <a:stretch>
            <a:fillRect/>
          </a:stretch>
        </p:blipFill>
        <p:spPr>
          <a:xfrm>
            <a:off x="514259" y="1213200"/>
            <a:ext cx="4742584" cy="2185771"/>
          </a:xfrm>
          <a:prstGeom prst="rect">
            <a:avLst/>
          </a:prstGeom>
        </p:spPr>
      </p:pic>
      <p:sp>
        <p:nvSpPr>
          <p:cNvPr id="7" name="Metin kutusu 6"/>
          <p:cNvSpPr txBox="1"/>
          <p:nvPr/>
        </p:nvSpPr>
        <p:spPr>
          <a:xfrm>
            <a:off x="405745" y="3443358"/>
            <a:ext cx="6140527"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GSYH ve BÜYÜME VERİLERİ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verilerine göre üretim yöntemiyle dört dönem toplamıyla elde edilen yıllık GSYH, zincirlenmiş hacim endeksi olarak (2009=100), 2021 yılında bir önceki yıla göre %11,0 artmıştır. Böylece cari fiyatlarla GSYH, 2021 yılında bir önceki yıla göre %42,8 artarak 7 trilyon 209 milyar 40 milyon TL olmuştur. Sektörlere göre büyüme oranları aşağıdaki tabloda bulunmaktadır. </a:t>
            </a:r>
          </a:p>
        </p:txBody>
      </p:sp>
      <p:sp>
        <p:nvSpPr>
          <p:cNvPr id="8" name="Metin kutusu 7"/>
          <p:cNvSpPr txBox="1"/>
          <p:nvPr/>
        </p:nvSpPr>
        <p:spPr>
          <a:xfrm>
            <a:off x="405745" y="8082424"/>
            <a:ext cx="6140527" cy="182357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ile Ticaret Bakanlığı dış ticaret verilerine göre; ihracat 2022 yılı Ocak ayında, bir önceki yılın aynı ayına göre %17,2 artarak 17 milyar 587 milyon dolar, ithalat %54,2 artarak 27 milyar 848 milyon dolar olarak gerçekleşti. Dolayısıyla Ocak ayında dış ticaret açığı bir önceki yılın aynı ayına göre %234,9 artarak 3 milyar 64 milyon dolardan, 10 milyar 261 milyon dolara yükselmiş, ihracatın ithalatı karşılama oranı 2021 Ocak ayında %83,0 iken, 2022 Ocak ayında %63,2'ye gerilemiştir. </a:t>
            </a:r>
          </a:p>
          <a:p>
            <a:r>
              <a:rPr lang="tr-TR" sz="1250" dirty="0">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10" name="Resim 9"/>
          <p:cNvPicPr>
            <a:picLocks noChangeAspect="1"/>
          </p:cNvPicPr>
          <p:nvPr/>
        </p:nvPicPr>
        <p:blipFill>
          <a:blip r:embed="rId3"/>
          <a:stretch>
            <a:fillRect/>
          </a:stretch>
        </p:blipFill>
        <p:spPr>
          <a:xfrm>
            <a:off x="405745" y="4844266"/>
            <a:ext cx="4973782" cy="3083745"/>
          </a:xfrm>
          <a:prstGeom prst="rect">
            <a:avLst/>
          </a:prstGeom>
        </p:spPr>
      </p:pic>
    </p:spTree>
    <p:extLst>
      <p:ext uri="{BB962C8B-B14F-4D97-AF65-F5344CB8AC3E}">
        <p14:creationId xmlns:p14="http://schemas.microsoft.com/office/powerpoint/2010/main" val="413762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2708234895"/>
              </p:ext>
            </p:extLst>
          </p:nvPr>
        </p:nvGraphicFramePr>
        <p:xfrm>
          <a:off x="150840" y="1736425"/>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29782" y="18115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322061A9-4752-4B2B-81D5-D6363993BC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858" y="6976016"/>
            <a:ext cx="6361265" cy="2153526"/>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356917190"/>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(ŞUBAT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682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556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2.035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654946778"/>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(OCAK-ŞUBAT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972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3.244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2463067448"/>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7" name="Resim 6">
            <a:extLst>
              <a:ext uri="{FF2B5EF4-FFF2-40B4-BE49-F238E27FC236}">
                <a16:creationId xmlns:a16="http://schemas.microsoft.com/office/drawing/2014/main" id="{8C419348-D4E6-484B-A793-624FFEDEEB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594915"/>
            <a:ext cx="6491898" cy="1070419"/>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3948913874"/>
              </p:ext>
            </p:extLst>
          </p:nvPr>
        </p:nvGraphicFramePr>
        <p:xfrm>
          <a:off x="266640" y="1525158"/>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(ŞUBAT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507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365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705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3210862375"/>
              </p:ext>
            </p:extLst>
          </p:nvPr>
        </p:nvGraphicFramePr>
        <p:xfrm>
          <a:off x="266640" y="5671585"/>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(OCAK-ŞUBAT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516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924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153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700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1.376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43326</TotalTime>
  <Words>1300</Words>
  <Application>Microsoft Office PowerPoint</Application>
  <PresentationFormat>A4 Kağıt (210x297 mm)</PresentationFormat>
  <Paragraphs>325</Paragraphs>
  <Slides>11</Slides>
  <Notes>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cp:lastModifiedBy>
  <cp:revision>457</cp:revision>
  <dcterms:created xsi:type="dcterms:W3CDTF">2020-08-20T08:13:56Z</dcterms:created>
  <dcterms:modified xsi:type="dcterms:W3CDTF">2022-03-08T08:42:41Z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