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9"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F56"/>
    <a:srgbClr val="D6001C"/>
    <a:srgbClr val="2C5234"/>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91432" autoAdjust="0"/>
  </p:normalViewPr>
  <p:slideViewPr>
    <p:cSldViewPr snapToGrid="0">
      <p:cViewPr varScale="1">
        <p:scale>
          <a:sx n="43" d="100"/>
          <a:sy n="43" d="100"/>
        </p:scale>
        <p:origin x="2240" y="4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(Ocak-Temmuz)</a:t>
            </a:r>
            <a:endParaRPr lang="tr-TR" sz="1000" b="1" dirty="0">
              <a:latin typeface="Century Gothic" panose="020B0502020202020204" pitchFamily="34" charset="0"/>
            </a:endParaRPr>
          </a:p>
        </c:rich>
      </c:tx>
      <c:layout>
        <c:manualLayout>
          <c:xMode val="edge"/>
          <c:yMode val="edge"/>
          <c:x val="0.30430451590844076"/>
          <c:y val="1.7369852847206064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5055514481009159E-2"/>
          <c:y val="0.18283638709032346"/>
          <c:w val="0.95465470572723032"/>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dLbl>
              <c:idx val="3"/>
              <c:layout>
                <c:manualLayout>
                  <c:x val="-1.12612632583640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87-42A6-BEAC-99AE05CC5F1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9661</c:v>
                </c:pt>
                <c:pt idx="1">
                  <c:v>4579</c:v>
                </c:pt>
                <c:pt idx="2">
                  <c:v>2543</c:v>
                </c:pt>
                <c:pt idx="3">
                  <c:v>16783</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11056</c:v>
                </c:pt>
                <c:pt idx="1">
                  <c:v>4109</c:v>
                </c:pt>
                <c:pt idx="2">
                  <c:v>2507</c:v>
                </c:pt>
                <c:pt idx="3">
                  <c:v>17672</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374912288"/>
        <c:axId val="1374924800"/>
      </c:barChart>
      <c:catAx>
        <c:axId val="137491228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24800"/>
        <c:crosses val="autoZero"/>
        <c:auto val="1"/>
        <c:lblAlgn val="ctr"/>
        <c:lblOffset val="100"/>
        <c:noMultiLvlLbl val="0"/>
      </c:catAx>
      <c:valAx>
        <c:axId val="1374924800"/>
        <c:scaling>
          <c:orientation val="minMax"/>
        </c:scaling>
        <c:delete val="1"/>
        <c:axPos val="l"/>
        <c:numFmt formatCode="#,##0" sourceLinked="1"/>
        <c:majorTickMark val="none"/>
        <c:minorTickMark val="none"/>
        <c:tickLblPos val="nextTo"/>
        <c:crossAx val="1374912288"/>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(Temmuz)</a:t>
            </a:r>
            <a:endParaRPr lang="tr-TR" sz="1100" b="1" dirty="0">
              <a:latin typeface="Century Gothic" panose="020B0502020202020204" pitchFamily="34" charset="0"/>
            </a:endParaRPr>
          </a:p>
        </c:rich>
      </c:tx>
      <c:layout>
        <c:manualLayout>
          <c:xMode val="edge"/>
          <c:yMode val="edge"/>
          <c:x val="0.27384360420717585"/>
          <c:y val="2.3510429660047176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8419048249826142"/>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899</c:v>
                </c:pt>
                <c:pt idx="1">
                  <c:v>642</c:v>
                </c:pt>
                <c:pt idx="2">
                  <c:v>1541</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1963</c:v>
                </c:pt>
                <c:pt idx="1">
                  <c:v>457</c:v>
                </c:pt>
                <c:pt idx="2">
                  <c:v>2420</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374920448"/>
        <c:axId val="1374911200"/>
      </c:barChart>
      <c:catAx>
        <c:axId val="137492044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1200"/>
        <c:crosses val="autoZero"/>
        <c:auto val="1"/>
        <c:lblAlgn val="ctr"/>
        <c:lblOffset val="100"/>
        <c:noMultiLvlLbl val="0"/>
      </c:catAx>
      <c:valAx>
        <c:axId val="1374911200"/>
        <c:scaling>
          <c:orientation val="minMax"/>
        </c:scaling>
        <c:delete val="1"/>
        <c:axPos val="l"/>
        <c:numFmt formatCode="#,##0" sourceLinked="1"/>
        <c:majorTickMark val="none"/>
        <c:minorTickMark val="none"/>
        <c:tickLblPos val="nextTo"/>
        <c:crossAx val="137492044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(Temmuz vs. Ocak-Temmuz)</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20080077963024059"/>
          <c:w val="0.94086883699439772"/>
          <c:h val="0.61574275099237363"/>
        </c:manualLayout>
      </c:layout>
      <c:lineChart>
        <c:grouping val="standard"/>
        <c:varyColors val="0"/>
        <c:ser>
          <c:idx val="0"/>
          <c:order val="0"/>
          <c:tx>
            <c:strRef>
              <c:f>Sheet1!$A$2</c:f>
              <c:strCache>
                <c:ptCount val="1"/>
                <c:pt idx="0">
                  <c:v>Temmuz</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2211</c:v>
                </c:pt>
                <c:pt idx="1">
                  <c:v>2144</c:v>
                </c:pt>
                <c:pt idx="2">
                  <c:v>1871</c:v>
                </c:pt>
                <c:pt idx="3">
                  <c:v>2237</c:v>
                </c:pt>
                <c:pt idx="4">
                  <c:v>750</c:v>
                </c:pt>
                <c:pt idx="5">
                  <c:v>1450</c:v>
                </c:pt>
                <c:pt idx="6">
                  <c:v>886</c:v>
                </c:pt>
                <c:pt idx="7">
                  <c:v>257</c:v>
                </c:pt>
                <c:pt idx="8">
                  <c:v>1404</c:v>
                </c:pt>
                <c:pt idx="9">
                  <c:v>1324</c:v>
                </c:pt>
                <c:pt idx="10">
                  <c:v>2420</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Ocak-Temmuz</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17371</c:v>
                </c:pt>
                <c:pt idx="1">
                  <c:v>15328</c:v>
                </c:pt>
                <c:pt idx="2">
                  <c:v>15597</c:v>
                </c:pt>
                <c:pt idx="3">
                  <c:v>20064</c:v>
                </c:pt>
                <c:pt idx="4">
                  <c:v>10289</c:v>
                </c:pt>
                <c:pt idx="5">
                  <c:v>8691</c:v>
                </c:pt>
                <c:pt idx="6">
                  <c:v>8852</c:v>
                </c:pt>
                <c:pt idx="7">
                  <c:v>3572</c:v>
                </c:pt>
                <c:pt idx="8">
                  <c:v>6180</c:v>
                </c:pt>
                <c:pt idx="9">
                  <c:v>14240</c:v>
                </c:pt>
                <c:pt idx="10">
                  <c:v>15165</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1374913376"/>
        <c:axId val="1374917728"/>
      </c:lineChart>
      <c:catAx>
        <c:axId val="137491337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7728"/>
        <c:crosses val="autoZero"/>
        <c:auto val="1"/>
        <c:lblAlgn val="ctr"/>
        <c:lblOffset val="100"/>
        <c:noMultiLvlLbl val="0"/>
      </c:catAx>
      <c:valAx>
        <c:axId val="1374917728"/>
        <c:scaling>
          <c:orientation val="minMax"/>
        </c:scaling>
        <c:delete val="1"/>
        <c:axPos val="l"/>
        <c:numFmt formatCode="#,##0" sourceLinked="1"/>
        <c:majorTickMark val="none"/>
        <c:minorTickMark val="none"/>
        <c:tickLblPos val="nextTo"/>
        <c:crossAx val="137491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dirty="0">
                <a:solidFill>
                  <a:prstClr val="black">
                    <a:lumMod val="65000"/>
                    <a:lumOff val="35000"/>
                  </a:prstClr>
                </a:solidFill>
                <a:latin typeface="Century Gothic" panose="020B0502020202020204" pitchFamily="34" charset="0"/>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(Temmuz)</a:t>
            </a:r>
          </a:p>
        </c:rich>
      </c:tx>
      <c:layout>
        <c:manualLayout>
          <c:xMode val="edge"/>
          <c:yMode val="edge"/>
          <c:x val="0.30430449540987087"/>
          <c:y val="2.6312150378959374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748779350691896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926</c:v>
                </c:pt>
                <c:pt idx="1">
                  <c:v>398</c:v>
                </c:pt>
                <c:pt idx="2">
                  <c:v>328</c:v>
                </c:pt>
                <c:pt idx="3">
                  <c:v>1652</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1963</c:v>
                </c:pt>
                <c:pt idx="1">
                  <c:v>457</c:v>
                </c:pt>
                <c:pt idx="2">
                  <c:v>330</c:v>
                </c:pt>
                <c:pt idx="3">
                  <c:v>2750</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1374918816"/>
        <c:axId val="1374919360"/>
      </c:barChart>
      <c:catAx>
        <c:axId val="137491881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9360"/>
        <c:crosses val="autoZero"/>
        <c:auto val="1"/>
        <c:lblAlgn val="ctr"/>
        <c:lblOffset val="100"/>
        <c:noMultiLvlLbl val="0"/>
      </c:catAx>
      <c:valAx>
        <c:axId val="1374919360"/>
        <c:scaling>
          <c:orientation val="minMax"/>
        </c:scaling>
        <c:delete val="1"/>
        <c:axPos val="l"/>
        <c:numFmt formatCode="#,##0" sourceLinked="1"/>
        <c:majorTickMark val="none"/>
        <c:minorTickMark val="none"/>
        <c:tickLblPos val="nextTo"/>
        <c:crossAx val="1374918816"/>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-Temmuz</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1.5471952416233692E-2"/>
          <c:y val="0.34297838935636366"/>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6120</c:v>
                </c:pt>
                <c:pt idx="1">
                  <c:v>6523</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374913920"/>
        <c:axId val="1374920992"/>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9912441338051804"/>
                  <c:y val="-0.30023648965065092"/>
                </c:manualLayout>
              </c:layout>
              <c:tx>
                <c:rich>
                  <a:bodyPr/>
                  <a:lstStyle/>
                  <a:p>
                    <a:r>
                      <a:rPr lang="en-US" dirty="0">
                        <a:solidFill>
                          <a:srgbClr val="2C5234"/>
                        </a:solidFill>
                      </a:rPr>
                      <a:t>+%7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374922080"/>
        <c:axId val="1374921536"/>
      </c:lineChart>
      <c:catAx>
        <c:axId val="13749139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374920992"/>
        <c:crosses val="autoZero"/>
        <c:auto val="1"/>
        <c:lblAlgn val="ctr"/>
        <c:lblOffset val="100"/>
        <c:noMultiLvlLbl val="0"/>
      </c:catAx>
      <c:valAx>
        <c:axId val="1374920992"/>
        <c:scaling>
          <c:orientation val="minMax"/>
        </c:scaling>
        <c:delete val="1"/>
        <c:axPos val="l"/>
        <c:numFmt formatCode="#,##0" sourceLinked="1"/>
        <c:majorTickMark val="out"/>
        <c:minorTickMark val="none"/>
        <c:tickLblPos val="nextTo"/>
        <c:crossAx val="1374913920"/>
        <c:crosses val="autoZero"/>
        <c:crossBetween val="between"/>
      </c:valAx>
      <c:valAx>
        <c:axId val="1374921536"/>
        <c:scaling>
          <c:orientation val="minMax"/>
        </c:scaling>
        <c:delete val="1"/>
        <c:axPos val="r"/>
        <c:numFmt formatCode="0%" sourceLinked="1"/>
        <c:majorTickMark val="out"/>
        <c:minorTickMark val="none"/>
        <c:tickLblPos val="nextTo"/>
        <c:crossAx val="1374922080"/>
        <c:crosses val="max"/>
        <c:crossBetween val="between"/>
      </c:valAx>
      <c:catAx>
        <c:axId val="1374922080"/>
        <c:scaling>
          <c:orientation val="minMax"/>
        </c:scaling>
        <c:delete val="1"/>
        <c:axPos val="t"/>
        <c:numFmt formatCode="General" sourceLinked="1"/>
        <c:majorTickMark val="out"/>
        <c:minorTickMark val="none"/>
        <c:tickLblPos val="nextTo"/>
        <c:crossAx val="1374921536"/>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(Temmuz)</a:t>
            </a:r>
          </a:p>
        </c:rich>
      </c:tx>
      <c:layout>
        <c:manualLayout>
          <c:xMode val="edge"/>
          <c:yMode val="edge"/>
          <c:x val="0.19714938471590698"/>
          <c:y val="5.7309254971153405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0337036721E-2"/>
          <c:y val="0.37874048756237583"/>
          <c:w val="0.94326951932592651"/>
          <c:h val="0.46318084424430334"/>
        </c:manualLayout>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2022</c:v>
                </c:pt>
              </c:strCache>
            </c:strRef>
          </c:cat>
          <c:val>
            <c:numRef>
              <c:f>Sayfa3!$B$2:$C$2</c:f>
              <c:numCache>
                <c:formatCode>#,##0</c:formatCode>
                <c:ptCount val="2"/>
                <c:pt idx="0" formatCode="General">
                  <c:v>532</c:v>
                </c:pt>
                <c:pt idx="1">
                  <c:v>895</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1374922624"/>
        <c:axId val="1374923168"/>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+%68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0.68233082706766912</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1374925888"/>
        <c:axId val="1374925344"/>
      </c:lineChart>
      <c:catAx>
        <c:axId val="13749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374923168"/>
        <c:crosses val="autoZero"/>
        <c:auto val="1"/>
        <c:lblAlgn val="ctr"/>
        <c:lblOffset val="100"/>
        <c:noMultiLvlLbl val="0"/>
      </c:catAx>
      <c:valAx>
        <c:axId val="1374923168"/>
        <c:scaling>
          <c:orientation val="minMax"/>
        </c:scaling>
        <c:delete val="1"/>
        <c:axPos val="l"/>
        <c:numFmt formatCode="General" sourceLinked="1"/>
        <c:majorTickMark val="none"/>
        <c:minorTickMark val="none"/>
        <c:tickLblPos val="nextTo"/>
        <c:crossAx val="1374922624"/>
        <c:crosses val="autoZero"/>
        <c:crossBetween val="between"/>
      </c:valAx>
      <c:valAx>
        <c:axId val="1374925344"/>
        <c:scaling>
          <c:orientation val="minMax"/>
        </c:scaling>
        <c:delete val="1"/>
        <c:axPos val="r"/>
        <c:numFmt formatCode="0%" sourceLinked="1"/>
        <c:majorTickMark val="none"/>
        <c:minorTickMark val="none"/>
        <c:tickLblPos val="nextTo"/>
        <c:crossAx val="1374925888"/>
        <c:crosses val="max"/>
        <c:crossBetween val="between"/>
      </c:valAx>
      <c:catAx>
        <c:axId val="1374925888"/>
        <c:scaling>
          <c:orientation val="minMax"/>
        </c:scaling>
        <c:delete val="1"/>
        <c:axPos val="b"/>
        <c:numFmt formatCode="General" sourceLinked="1"/>
        <c:majorTickMark val="none"/>
        <c:minorTickMark val="none"/>
        <c:tickLblPos val="nextTo"/>
        <c:crossAx val="1374925344"/>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(Temmuz vs. Ocak-Temmuz)</a:t>
            </a:r>
          </a:p>
        </c:rich>
      </c:tx>
      <c:layout>
        <c:manualLayout>
          <c:xMode val="edge"/>
          <c:yMode val="edge"/>
          <c:x val="0.25096598160990302"/>
          <c:y val="2.800728935024836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5786582124578836E-2"/>
          <c:y val="0.27972920863447487"/>
          <c:w val="0.92938862247266096"/>
          <c:h val="0.52151213966278565"/>
        </c:manualLayout>
      </c:layout>
      <c:lineChart>
        <c:grouping val="standard"/>
        <c:varyColors val="0"/>
        <c:ser>
          <c:idx val="0"/>
          <c:order val="0"/>
          <c:tx>
            <c:strRef>
              <c:f>Sayfa4!$A$2</c:f>
              <c:strCache>
                <c:ptCount val="1"/>
                <c:pt idx="0">
                  <c:v>Temmuz</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100" b="1" i="0" u="none" strike="noStrike" kern="1200" baseline="0">
                    <a:solidFill>
                      <a:schemeClr val="tx1">
                        <a:lumMod val="65000"/>
                        <a:lumOff val="3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Sayfa4!$B$2:$G$2</c:f>
              <c:numCache>
                <c:formatCode>#,##0</c:formatCode>
                <c:ptCount val="6"/>
                <c:pt idx="0">
                  <c:v>446</c:v>
                </c:pt>
                <c:pt idx="1">
                  <c:v>167</c:v>
                </c:pt>
                <c:pt idx="2">
                  <c:v>87</c:v>
                </c:pt>
                <c:pt idx="3">
                  <c:v>633</c:v>
                </c:pt>
                <c:pt idx="4">
                  <c:v>964</c:v>
                </c:pt>
                <c:pt idx="5">
                  <c:v>895</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Ocak-Temmuz</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100" b="1" i="0" u="none" strike="noStrike" kern="1200" baseline="0">
                    <a:solidFill>
                      <a:schemeClr val="tx1">
                        <a:lumMod val="65000"/>
                        <a:lumOff val="3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Sayfa4!$B$3:$G$3</c:f>
              <c:numCache>
                <c:formatCode>#,##0</c:formatCode>
                <c:ptCount val="6"/>
                <c:pt idx="0">
                  <c:v>2703</c:v>
                </c:pt>
                <c:pt idx="1">
                  <c:v>2551</c:v>
                </c:pt>
                <c:pt idx="2">
                  <c:v>1180</c:v>
                </c:pt>
                <c:pt idx="3">
                  <c:v>2941</c:v>
                </c:pt>
                <c:pt idx="4">
                  <c:v>6120</c:v>
                </c:pt>
                <c:pt idx="5">
                  <c:v>6523</c:v>
                </c:pt>
              </c:numCache>
            </c:numRef>
          </c:val>
          <c:smooth val="0"/>
          <c:extLst>
            <c:ext xmlns:c16="http://schemas.microsoft.com/office/drawing/2014/chart" uri="{C3380CC4-5D6E-409C-BE32-E72D297353CC}">
              <c16:uniqueId val="{00000000-D2B1-41EE-AF8A-E9A98C794CEB}"/>
            </c:ext>
          </c:extLst>
        </c:ser>
        <c:dLbls>
          <c:dLblPos val="t"/>
          <c:showLegendKey val="0"/>
          <c:showVal val="1"/>
          <c:showCatName val="0"/>
          <c:showSerName val="0"/>
          <c:showPercent val="0"/>
          <c:showBubbleSize val="0"/>
        </c:dLbls>
        <c:marker val="1"/>
        <c:smooth val="0"/>
        <c:axId val="1336640832"/>
        <c:axId val="1419096992"/>
      </c:lineChart>
      <c:catAx>
        <c:axId val="133664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19096992"/>
        <c:crosses val="autoZero"/>
        <c:auto val="1"/>
        <c:lblAlgn val="ctr"/>
        <c:lblOffset val="100"/>
        <c:noMultiLvlLbl val="0"/>
      </c:catAx>
      <c:valAx>
        <c:axId val="1419096992"/>
        <c:scaling>
          <c:orientation val="minMax"/>
        </c:scaling>
        <c:delete val="1"/>
        <c:axPos val="l"/>
        <c:numFmt formatCode="#,##0" sourceLinked="1"/>
        <c:majorTickMark val="none"/>
        <c:minorTickMark val="none"/>
        <c:tickLblPos val="nextTo"/>
        <c:crossAx val="1336640832"/>
        <c:crosses val="autoZero"/>
        <c:crossBetween val="between"/>
      </c:valAx>
      <c:spPr>
        <a:noFill/>
        <a:ln>
          <a:noFill/>
        </a:ln>
        <a:effectLst/>
      </c:spPr>
    </c:plotArea>
    <c:legend>
      <c:legendPos val="l"/>
      <c:layout>
        <c:manualLayout>
          <c:xMode val="edge"/>
          <c:yMode val="edge"/>
          <c:x val="2.0629265699663068E-2"/>
          <c:y val="0.27359276308064251"/>
          <c:w val="0.26038011452491167"/>
          <c:h val="0.21505130672162201"/>
        </c:manualLayout>
      </c:layout>
      <c:overlay val="0"/>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Temmuz</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3.6499016594997907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4.8994515984740028E-2"/>
          <c:y val="0.33515538907789072"/>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964</c:v>
                </c:pt>
                <c:pt idx="1">
                  <c:v>895</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419099168"/>
        <c:axId val="1419097536"/>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3120177070607128"/>
                  <c:y val="-0.25331441056373466"/>
                </c:manualLayout>
              </c:layout>
              <c:tx>
                <c:rich>
                  <a:bodyPr/>
                  <a:lstStyle/>
                  <a:p>
                    <a:r>
                      <a:rPr lang="en-US" dirty="0">
                        <a:solidFill>
                          <a:srgbClr val="FF0000"/>
                        </a:solidFill>
                      </a:rPr>
                      <a:t>-%7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419096448"/>
        <c:axId val="1419095904"/>
      </c:lineChart>
      <c:catAx>
        <c:axId val="1419099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419097536"/>
        <c:crosses val="autoZero"/>
        <c:auto val="1"/>
        <c:lblAlgn val="ctr"/>
        <c:lblOffset val="100"/>
        <c:noMultiLvlLbl val="0"/>
      </c:catAx>
      <c:valAx>
        <c:axId val="1419097536"/>
        <c:scaling>
          <c:orientation val="minMax"/>
        </c:scaling>
        <c:delete val="1"/>
        <c:axPos val="l"/>
        <c:numFmt formatCode="#,##0" sourceLinked="1"/>
        <c:majorTickMark val="out"/>
        <c:minorTickMark val="none"/>
        <c:tickLblPos val="nextTo"/>
        <c:crossAx val="1419099168"/>
        <c:crosses val="autoZero"/>
        <c:crossBetween val="between"/>
      </c:valAx>
      <c:valAx>
        <c:axId val="1419095904"/>
        <c:scaling>
          <c:orientation val="minMax"/>
        </c:scaling>
        <c:delete val="1"/>
        <c:axPos val="r"/>
        <c:numFmt formatCode="0%" sourceLinked="1"/>
        <c:majorTickMark val="out"/>
        <c:minorTickMark val="none"/>
        <c:tickLblPos val="nextTo"/>
        <c:crossAx val="1419096448"/>
        <c:crosses val="max"/>
        <c:crossBetween val="between"/>
      </c:valAx>
      <c:catAx>
        <c:axId val="1419096448"/>
        <c:scaling>
          <c:orientation val="minMax"/>
        </c:scaling>
        <c:delete val="1"/>
        <c:axPos val="t"/>
        <c:numFmt formatCode="General" sourceLinked="1"/>
        <c:majorTickMark val="out"/>
        <c:minorTickMark val="none"/>
        <c:tickLblPos val="nextTo"/>
        <c:crossAx val="1419095904"/>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2324</c:v>
                </c:pt>
                <c:pt idx="3">
                  <c:v>1832</c:v>
                </c:pt>
                <c:pt idx="4">
                  <c:v>2043</c:v>
                </c:pt>
                <c:pt idx="5">
                  <c:v>2224</c:v>
                </c:pt>
                <c:pt idx="6">
                  <c:v>1541</c:v>
                </c:pt>
                <c:pt idx="7">
                  <c:v>1350</c:v>
                </c:pt>
                <c:pt idx="8">
                  <c:v>1763</c:v>
                </c:pt>
                <c:pt idx="9">
                  <c:v>1596</c:v>
                </c:pt>
                <c:pt idx="10">
                  <c:v>2017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419098080"/>
        <c:axId val="1419098624"/>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pt idx="2">
                  <c:v>2936</c:v>
                </c:pt>
                <c:pt idx="3">
                  <c:v>1703</c:v>
                </c:pt>
                <c:pt idx="4">
                  <c:v>2128</c:v>
                </c:pt>
                <c:pt idx="5">
                  <c:v>3170</c:v>
                </c:pt>
                <c:pt idx="6">
                  <c:v>2420</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pt idx="2">
                  <c:v>8.0603606919396387E-2</c:v>
                </c:pt>
                <c:pt idx="3">
                  <c:v>-0.21520737327188941</c:v>
                </c:pt>
                <c:pt idx="4">
                  <c:v>2.8275212064090482E-3</c:v>
                </c:pt>
                <c:pt idx="5">
                  <c:v>0.217357910906298</c:v>
                </c:pt>
                <c:pt idx="6">
                  <c:v>0.82779456193353473</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pt idx="2">
                  <c:v>0.26333907056798622</c:v>
                </c:pt>
                <c:pt idx="3">
                  <c:v>-7.041484716157205E-2</c:v>
                </c:pt>
                <c:pt idx="4">
                  <c:v>4.1605482134116495E-2</c:v>
                </c:pt>
                <c:pt idx="5">
                  <c:v>0.42535971223021585</c:v>
                </c:pt>
                <c:pt idx="6">
                  <c:v>0.57040882543802729</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419098080"/>
        <c:axId val="1419098624"/>
      </c:lineChart>
      <c:catAx>
        <c:axId val="1419098080"/>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419098624"/>
        <c:crosses val="autoZero"/>
        <c:auto val="1"/>
        <c:lblAlgn val="ctr"/>
        <c:lblOffset val="100"/>
        <c:noMultiLvlLbl val="0"/>
      </c:catAx>
      <c:valAx>
        <c:axId val="1419098624"/>
        <c:scaling>
          <c:orientation val="minMax"/>
        </c:scaling>
        <c:delete val="1"/>
        <c:axPos val="l"/>
        <c:numFmt formatCode="#,##0" sourceLinked="1"/>
        <c:majorTickMark val="none"/>
        <c:minorTickMark val="none"/>
        <c:tickLblPos val="nextTo"/>
        <c:crossAx val="141909808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4.3664740285570888E-5"/>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394</c:v>
                </c:pt>
                <c:pt idx="1">
                  <c:v>454</c:v>
                </c:pt>
                <c:pt idx="2">
                  <c:v>543</c:v>
                </c:pt>
                <c:pt idx="3">
                  <c:v>584</c:v>
                </c:pt>
                <c:pt idx="4">
                  <c:v>561</c:v>
                </c:pt>
                <c:pt idx="5">
                  <c:v>603</c:v>
                </c:pt>
                <c:pt idx="6">
                  <c:v>532</c:v>
                </c:pt>
                <c:pt idx="7">
                  <c:v>424</c:v>
                </c:pt>
                <c:pt idx="8">
                  <c:v>508</c:v>
                </c:pt>
                <c:pt idx="9">
                  <c:v>523</c:v>
                </c:pt>
                <c:pt idx="10">
                  <c:v>667</c:v>
                </c:pt>
                <c:pt idx="11">
                  <c:v>732</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1419093728"/>
        <c:axId val="1419095360"/>
      </c:barChart>
      <c:lineChart>
        <c:grouping val="standard"/>
        <c:varyColors val="0"/>
        <c:ser>
          <c:idx val="1"/>
          <c:order val="1"/>
          <c:tx>
            <c:strRef>
              <c:f>Sayfa1!$C$1</c:f>
              <c:strCache>
                <c:ptCount val="1"/>
                <c:pt idx="0">
                  <c:v>2021</c:v>
                </c:pt>
              </c:strCache>
            </c:strRef>
          </c:tx>
          <c:spPr>
            <a:ln w="28575" cap="rnd">
              <a:solidFill>
                <a:srgbClr val="E3520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666</c:v>
                </c:pt>
                <c:pt idx="1">
                  <c:v>693</c:v>
                </c:pt>
                <c:pt idx="2">
                  <c:v>855</c:v>
                </c:pt>
                <c:pt idx="3">
                  <c:v>918</c:v>
                </c:pt>
                <c:pt idx="4">
                  <c:v>904</c:v>
                </c:pt>
                <c:pt idx="5" formatCode="#,##0">
                  <c:v>1120</c:v>
                </c:pt>
                <c:pt idx="6">
                  <c:v>964</c:v>
                </c:pt>
                <c:pt idx="7">
                  <c:v>816</c:v>
                </c:pt>
                <c:pt idx="8">
                  <c:v>905</c:v>
                </c:pt>
                <c:pt idx="9">
                  <c:v>940</c:v>
                </c:pt>
                <c:pt idx="10" formatCode="#,##0">
                  <c:v>1024</c:v>
                </c:pt>
                <c:pt idx="11" formatCode="#,##0">
                  <c:v>1137</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2022</c:v>
                </c:pt>
              </c:strCache>
            </c:strRef>
          </c:tx>
          <c:spPr>
            <a:ln w="28575" cap="rnd">
              <a:solidFill>
                <a:srgbClr val="CEB888"/>
              </a:solidFill>
              <a:round/>
            </a:ln>
            <a:effectLst/>
          </c:spPr>
          <c:marker>
            <c:symbol val="none"/>
          </c:marker>
          <c:dLbls>
            <c:dLbl>
              <c:idx val="8"/>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dLblPos val="t"/>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671</c:v>
                </c:pt>
                <c:pt idx="1">
                  <c:v>705</c:v>
                </c:pt>
                <c:pt idx="2">
                  <c:v>983</c:v>
                </c:pt>
                <c:pt idx="3" formatCode="#,##0">
                  <c:v>1226</c:v>
                </c:pt>
                <c:pt idx="4" formatCode="#,##0">
                  <c:v>1060</c:v>
                </c:pt>
                <c:pt idx="5" formatCode="#,##0">
                  <c:v>983</c:v>
                </c:pt>
                <c:pt idx="6" formatCode="#,##0">
                  <c:v>895</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2022/2021</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7.5075075075075074E-3</c:v>
                </c:pt>
                <c:pt idx="1">
                  <c:v>1.7316017316017316E-2</c:v>
                </c:pt>
                <c:pt idx="2">
                  <c:v>0.14970760233918129</c:v>
                </c:pt>
                <c:pt idx="3">
                  <c:v>0.33551198257080611</c:v>
                </c:pt>
                <c:pt idx="4">
                  <c:v>0.17256637168141592</c:v>
                </c:pt>
                <c:pt idx="5">
                  <c:v>-0.12232142857142857</c:v>
                </c:pt>
                <c:pt idx="6">
                  <c:v>-7.1576763485477174E-2</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2022/5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0.70304568527918787</c:v>
                </c:pt>
                <c:pt idx="1">
                  <c:v>0.55286343612334798</c:v>
                </c:pt>
                <c:pt idx="2">
                  <c:v>0.81031307550644571</c:v>
                </c:pt>
                <c:pt idx="3">
                  <c:v>1.0993150684931507</c:v>
                </c:pt>
                <c:pt idx="4">
                  <c:v>0.88948306595365423</c:v>
                </c:pt>
                <c:pt idx="5">
                  <c:v>0.63018242122719736</c:v>
                </c:pt>
                <c:pt idx="6">
                  <c:v>0.68233082706766912</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1419093728"/>
        <c:axId val="1419095360"/>
      </c:lineChart>
      <c:catAx>
        <c:axId val="14190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419095360"/>
        <c:crosses val="autoZero"/>
        <c:auto val="1"/>
        <c:lblAlgn val="ctr"/>
        <c:lblOffset val="100"/>
        <c:noMultiLvlLbl val="0"/>
      </c:catAx>
      <c:valAx>
        <c:axId val="1419095360"/>
        <c:scaling>
          <c:orientation val="minMax"/>
        </c:scaling>
        <c:delete val="1"/>
        <c:axPos val="l"/>
        <c:numFmt formatCode="General" sourceLinked="1"/>
        <c:majorTickMark val="none"/>
        <c:minorTickMark val="none"/>
        <c:tickLblPos val="nextTo"/>
        <c:crossAx val="141909372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%1</a:t>
          </a:r>
          <a:r>
            <a:rPr lang="tr-TR" b="1" dirty="0">
              <a:solidFill>
                <a:srgbClr val="506F56"/>
              </a:solidFill>
              <a:latin typeface="Century Gothic" panose="020B0502020202020204" pitchFamily="34" charset="0"/>
            </a:rPr>
            <a:t>4</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10</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%5</a:t>
          </a: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%1</a:t>
          </a:r>
        </a:p>
      </cdr:txBody>
    </cdr:sp>
  </cdr:relSizeAnchor>
</c:userShapes>
</file>

<file path=ppt/drawings/drawing2.xml><?xml version="1.0" encoding="utf-8"?>
<c:userShapes xmlns:c="http://schemas.openxmlformats.org/drawingml/2006/chart">
  <cdr:relSizeAnchor xmlns:cdr="http://schemas.openxmlformats.org/drawingml/2006/chartDrawing">
    <cdr:from>
      <cdr:x>0.11895</cdr:x>
      <cdr:y>0.1949</cdr:y>
    </cdr:from>
    <cdr:to>
      <cdr:x>0.23561</cdr:x>
      <cdr:y>0.29497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41408" y="529684"/>
          <a:ext cx="727160"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+%118</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-%29</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0.75104</cdr:x>
      <cdr:y>0.0873</cdr:y>
    </cdr:from>
    <cdr:to>
      <cdr:x>0.86771</cdr:x>
      <cdr:y>0.18737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81362" y="237266"/>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+%57</a:t>
          </a:r>
        </a:p>
      </cdr:txBody>
    </cdr:sp>
  </cdr:relSizeAnchor>
</c:userShapes>
</file>

<file path=ppt/drawings/drawing3.xml><?xml version="1.0" encoding="utf-8"?>
<c:userShapes xmlns:c="http://schemas.openxmlformats.org/drawingml/2006/chart">
  <cdr:relSizeAnchor xmlns:cdr="http://schemas.openxmlformats.org/drawingml/2006/chartDrawing">
    <cdr:from>
      <cdr:x>0.10204</cdr:x>
      <cdr:y>0.21394</cdr:y>
    </cdr:from>
    <cdr:to>
      <cdr:x>0.2187</cdr:x>
      <cdr:y>0.31401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636026" y="564679"/>
          <a:ext cx="727160" cy="2641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506F56"/>
              </a:solidFill>
              <a:latin typeface="Century Gothic" panose="020B0502020202020204" pitchFamily="34" charset="0"/>
            </a:rPr>
            <a:t>+%112</a:t>
          </a: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506F56"/>
              </a:solidFill>
              <a:latin typeface="Century Gothic" panose="020B0502020202020204" pitchFamily="34" charset="0"/>
            </a:rPr>
            <a:t>+%15</a:t>
          </a: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66</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506F56"/>
              </a:solidFill>
              <a:latin typeface="Century Gothic" panose="020B0502020202020204" pitchFamily="34" charset="0"/>
            </a:rPr>
            <a:t>+%1</a:t>
          </a: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8.08.2022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8.08.2022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8.08.2022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8.08.2022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8.08.2022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8.08.2022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8.08.2022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8.08.2022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8.08.2022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8.08.2022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8.08.2022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8.08.2022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8.08.2022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jp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TEMMUZ</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Ocak-Temmuz dönemi Ağır Ticari araç pazarı, bir önceki yılın aynı dönemine göre %5 oranında arttı. Bu dönemde satılan toplam araç sayısı 17.672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Ocak-Temmuz döneminde geçen yıla göre %14 oranında artarak 11.056 adet olurken, 16 ton ve üstü kamyon satışları %10 oranında azalarak 4.109 adet oldu. 16 ton altı kamyon satışları da %1 oranında azalarak 2.507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453683973"/>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631763"/>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Temmuz ayında bir önceki yılın Temmuz ayına göre %66 artmıştır. Çekici satışları %112, 16 ton ve üstü kamyon satışları %15 oranında ve 16 ton altı kamyon satışları da %1 oranında artmıştır.</a:t>
            </a:r>
          </a:p>
          <a:p>
            <a:pPr>
              <a:spcAft>
                <a:spcPts val="600"/>
              </a:spcAft>
            </a:pPr>
            <a:r>
              <a:rPr lang="tr-TR" sz="1400" dirty="0">
                <a:latin typeface="Century Gothic" panose="020B0502020202020204" pitchFamily="34" charset="0"/>
                <a:ea typeface="Verdana" panose="020B0604030504040204" pitchFamily="34" charset="0"/>
              </a:rPr>
              <a:t>2022 yılı Temmuz ayı Ağır Ticari araç pazarı 2021 yılı Temmuz ayına göre %66 artarak 2.750 adet oldu.</a:t>
            </a:r>
          </a:p>
          <a:p>
            <a:pPr>
              <a:spcAft>
                <a:spcPts val="600"/>
              </a:spcAft>
            </a:pPr>
            <a:r>
              <a:rPr lang="tr-TR" sz="1400" dirty="0">
                <a:latin typeface="Century Gothic" panose="020B0502020202020204" pitchFamily="34" charset="0"/>
                <a:ea typeface="Verdana" panose="020B0604030504040204" pitchFamily="34" charset="0"/>
              </a:rPr>
              <a:t>2022 yılı Temmuz ayında Çekici satışları bir önceki yılın aynı ayına göre %112 oranında artarak 1.963 adet, 16 ton ve üstü Kamyon satışları %15 oranında artarak 457 adet ve 16 ton altı kamyon satışları ise %1 oranında artarak 330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Temmuz ayı ortalama satışlarına göre %57 arttı. Çekici satışları son 10 yıllık Temmuz ayı ortalama satışlarına göre %118 oranında artarken, Kamyon satışları  %29 oranında azaldı.</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3805519506"/>
              </p:ext>
            </p:extLst>
          </p:nvPr>
        </p:nvGraphicFramePr>
        <p:xfrm>
          <a:off x="312420" y="3904074"/>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2965377223"/>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3587861813"/>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Ocak-Temmuz dönemi Semi-Treyler araç pazarı, bir önceki yılın aynı dönemine göre %7 oranında arttı. Satış adedi ise 6.523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Temmuz ayında bir önceki yılın Temmuz ayına göre %7 oranında azalarak 895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2059568245"/>
              </p:ext>
            </p:extLst>
          </p:nvPr>
        </p:nvGraphicFramePr>
        <p:xfrm>
          <a:off x="858529" y="1707910"/>
          <a:ext cx="4925041" cy="16229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2171655169"/>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3372452405"/>
              </p:ext>
            </p:extLst>
          </p:nvPr>
        </p:nvGraphicFramePr>
        <p:xfrm>
          <a:off x="858529" y="7465436"/>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76854779"/>
              </p:ext>
            </p:extLst>
          </p:nvPr>
        </p:nvGraphicFramePr>
        <p:xfrm>
          <a:off x="858529" y="3904551"/>
          <a:ext cx="4925041" cy="162344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53415" y="1032737"/>
            <a:ext cx="642507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entury Gothic" panose="020B0502020202020204" pitchFamily="34" charset="0"/>
                <a:ea typeface="Verdana" panose="020B0604030504040204" pitchFamily="34" charset="0"/>
              </a:rPr>
              <a:t>Genel Ekonomik</a:t>
            </a:r>
            <a:r>
              <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2285732"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206043" y="4134666"/>
            <a:ext cx="3222957" cy="143885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TÜFE'deki değişim 2022 yılı Temmuz ayında bir önceki aya göre %2,37 bir önceki yılın aynı ayına göre %79,60 olarak gerçekleşmiştir. Sektörlere göre artış oranları aşağıdaki tabloda bulunmaktadır.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7" name="Metin kutusu 16"/>
          <p:cNvSpPr txBox="1"/>
          <p:nvPr/>
        </p:nvSpPr>
        <p:spPr>
          <a:xfrm>
            <a:off x="186088" y="8574720"/>
            <a:ext cx="6485823"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a:t>
            </a:r>
            <a:br>
              <a:rPr lang="tr-TR" sz="1250" dirty="0">
                <a:latin typeface="Century Gothic" panose="020B0502020202020204" pitchFamily="34" charset="0"/>
                <a:ea typeface="Calibri" panose="020F0502020204030204" pitchFamily="34" charset="0"/>
                <a:cs typeface="Times New Roman" panose="02020603050405020304" pitchFamily="18" charset="0"/>
              </a:rPr>
            </a:br>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ve Türkiye Cumhuriyet Merkez Bankası işbirliği ile yürütülen tüketici eğilim anketi sonuçlarından hesaplanan mevsim etkilerinden arındırılmış tüketici güven endeksi, Temmuz ayında bir önceki aya göre %7,4 oranında arttı; Haziran ayında 63,4 olan endeks, Temmuz ayında 68,0 oldu.</a:t>
            </a:r>
          </a:p>
        </p:txBody>
      </p:sp>
      <p:pic>
        <p:nvPicPr>
          <p:cNvPr id="12" name="Resim 11"/>
          <p:cNvPicPr>
            <a:picLocks noChangeAspect="1"/>
          </p:cNvPicPr>
          <p:nvPr/>
        </p:nvPicPr>
        <p:blipFill>
          <a:blip r:embed="rId4"/>
          <a:stretch>
            <a:fillRect/>
          </a:stretch>
        </p:blipFill>
        <p:spPr>
          <a:xfrm>
            <a:off x="3581628" y="1540227"/>
            <a:ext cx="3257280" cy="4033294"/>
          </a:xfrm>
          <a:prstGeom prst="rect">
            <a:avLst/>
          </a:prstGeom>
        </p:spPr>
      </p:pic>
      <p:sp>
        <p:nvSpPr>
          <p:cNvPr id="13" name="Metin kutusu 12"/>
          <p:cNvSpPr txBox="1"/>
          <p:nvPr/>
        </p:nvSpPr>
        <p:spPr>
          <a:xfrm>
            <a:off x="206043" y="1515209"/>
            <a:ext cx="3118784" cy="2400657"/>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PMI VE İLİŞKİLİ TEMEL VERİLER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ISO </a:t>
            </a:r>
            <a:r>
              <a:rPr lang="tr-TR" sz="1250" dirty="0" err="1">
                <a:latin typeface="Century Gothic" panose="020B0502020202020204" pitchFamily="34" charset="0"/>
                <a:ea typeface="Calibri" panose="020F0502020204030204" pitchFamily="34" charset="0"/>
                <a:cs typeface="Times New Roman" panose="02020603050405020304" pitchFamily="18" charset="0"/>
              </a:rPr>
              <a:t>nun</a:t>
            </a:r>
            <a:r>
              <a:rPr lang="tr-TR" sz="1250" dirty="0">
                <a:latin typeface="Century Gothic" panose="020B0502020202020204" pitchFamily="34" charset="0"/>
                <a:ea typeface="Calibri" panose="020F0502020204030204" pitchFamily="34" charset="0"/>
                <a:cs typeface="Times New Roman" panose="02020603050405020304" pitchFamily="18" charset="0"/>
              </a:rPr>
              <a:t> S&amp;P Global ile beraber yayınlamış olduğu PMI verisi Haziran ayındaki 48,1 değerinden sonra 46,9’a gerileyerek üst üste beşinci ay eşik </a:t>
            </a:r>
          </a:p>
          <a:p>
            <a:r>
              <a:rPr lang="tr-TR" sz="1250" dirty="0">
                <a:latin typeface="Century Gothic" panose="020B0502020202020204" pitchFamily="34" charset="0"/>
                <a:ea typeface="Calibri" panose="020F0502020204030204" pitchFamily="34" charset="0"/>
                <a:cs typeface="Times New Roman" panose="02020603050405020304" pitchFamily="18" charset="0"/>
              </a:rPr>
              <a:t>değer 50’nin altında kalmıştır. PMI </a:t>
            </a:r>
            <a:r>
              <a:rPr lang="tr-TR" sz="1250" dirty="0" err="1">
                <a:latin typeface="Century Gothic" panose="020B0502020202020204" pitchFamily="34" charset="0"/>
                <a:ea typeface="Calibri" panose="020F0502020204030204" pitchFamily="34" charset="0"/>
                <a:cs typeface="Times New Roman" panose="02020603050405020304" pitchFamily="18" charset="0"/>
              </a:rPr>
              <a:t>nın</a:t>
            </a:r>
            <a:r>
              <a:rPr lang="tr-TR" sz="1250" dirty="0">
                <a:latin typeface="Century Gothic" panose="020B0502020202020204" pitchFamily="34" charset="0"/>
                <a:ea typeface="Calibri" panose="020F0502020204030204" pitchFamily="34" charset="0"/>
                <a:cs typeface="Times New Roman" panose="02020603050405020304" pitchFamily="18" charset="0"/>
              </a:rPr>
              <a:t> sektörlere göre dağılımı yandaki tabloda bulunmaktadır. Görüldüğü gibi Kara ve Deniz Taşıtları dışındaki tüm sektörlerde performans baz değerin altındadır. </a:t>
            </a:r>
          </a:p>
        </p:txBody>
      </p:sp>
      <p:pic>
        <p:nvPicPr>
          <p:cNvPr id="18" name="Resim 17"/>
          <p:cNvPicPr>
            <a:picLocks noChangeAspect="1"/>
          </p:cNvPicPr>
          <p:nvPr/>
        </p:nvPicPr>
        <p:blipFill>
          <a:blip r:embed="rId5"/>
          <a:stretch>
            <a:fillRect/>
          </a:stretch>
        </p:blipFill>
        <p:spPr>
          <a:xfrm>
            <a:off x="53415" y="5495888"/>
            <a:ext cx="6218238" cy="3156466"/>
          </a:xfrm>
          <a:prstGeom prst="rect">
            <a:avLst/>
          </a:prstGeom>
        </p:spPr>
      </p:pic>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267286" y="373928"/>
            <a:ext cx="1796838" cy="3747180"/>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KAPASİTE KULLANIM ORANI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verilerine göre imalat sanayi genelinde kapasite kullanım oranı (KKO), bir önceki aya göre 0,6 puan artarak yüzde 78,2</a:t>
            </a:r>
          </a:p>
          <a:p>
            <a:r>
              <a:rPr lang="tr-TR" sz="1250" dirty="0">
                <a:latin typeface="Century Gothic" panose="020B0502020202020204" pitchFamily="34" charset="0"/>
                <a:ea typeface="Calibri" panose="020F0502020204030204" pitchFamily="34" charset="0"/>
                <a:cs typeface="Times New Roman" panose="02020603050405020304" pitchFamily="18" charset="0"/>
              </a:rPr>
              <a:t>seviyesinde gerçekleşmiştir. Mevsimsel etkilerden arındırılmış kapasite kullanım oranı (KKO-MA), bir önceki aya göre 0,6 puan artarak yüzde</a:t>
            </a:r>
          </a:p>
          <a:p>
            <a:r>
              <a:rPr lang="tr-TR" sz="1250" dirty="0">
                <a:latin typeface="Century Gothic" panose="020B0502020202020204" pitchFamily="34" charset="0"/>
                <a:ea typeface="Calibri" panose="020F0502020204030204" pitchFamily="34" charset="0"/>
                <a:cs typeface="Times New Roman" panose="02020603050405020304" pitchFamily="18" charset="0"/>
              </a:rPr>
              <a:t>78,1 seviyesinde gerçekleşmiştir.</a:t>
            </a:r>
          </a:p>
        </p:txBody>
      </p:sp>
      <p:sp>
        <p:nvSpPr>
          <p:cNvPr id="8" name="Metin kutusu 7"/>
          <p:cNvSpPr txBox="1"/>
          <p:nvPr/>
        </p:nvSpPr>
        <p:spPr>
          <a:xfrm>
            <a:off x="229502" y="4273325"/>
            <a:ext cx="6140527"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ile Ticaret Bakanlığı iş birliğiyle oluşturulan genel ticaret sistemi kapsamında üretilen geçici dış ticaret verilerine göre; ihracat 2022 yılı Haziran ayında, bir önceki yılın aynı ayına göre %18,7 artarak 23 milyar 428 milyon dolar, ithalat %39,7 artarak 31 milyar 595 milyon dolar olarak gerçekleşmiştir. </a:t>
            </a:r>
          </a:p>
        </p:txBody>
      </p:sp>
      <p:pic>
        <p:nvPicPr>
          <p:cNvPr id="2" name="Resim 1"/>
          <p:cNvPicPr>
            <a:picLocks noChangeAspect="1"/>
          </p:cNvPicPr>
          <p:nvPr/>
        </p:nvPicPr>
        <p:blipFill>
          <a:blip r:embed="rId2"/>
          <a:stretch>
            <a:fillRect/>
          </a:stretch>
        </p:blipFill>
        <p:spPr>
          <a:xfrm>
            <a:off x="2708466" y="423057"/>
            <a:ext cx="3661563" cy="3890411"/>
          </a:xfrm>
          <a:prstGeom prst="rect">
            <a:avLst/>
          </a:prstGeom>
        </p:spPr>
      </p:pic>
      <p:pic>
        <p:nvPicPr>
          <p:cNvPr id="3" name="Resim 2"/>
          <p:cNvPicPr>
            <a:picLocks noChangeAspect="1"/>
          </p:cNvPicPr>
          <p:nvPr/>
        </p:nvPicPr>
        <p:blipFill>
          <a:blip r:embed="rId3"/>
          <a:stretch>
            <a:fillRect/>
          </a:stretch>
        </p:blipFill>
        <p:spPr>
          <a:xfrm>
            <a:off x="361068" y="5519820"/>
            <a:ext cx="5394273" cy="2578907"/>
          </a:xfrm>
          <a:prstGeom prst="rect">
            <a:avLst/>
          </a:prstGeom>
        </p:spPr>
      </p:pic>
    </p:spTree>
    <p:extLst>
      <p:ext uri="{BB962C8B-B14F-4D97-AF65-F5344CB8AC3E}">
        <p14:creationId xmlns:p14="http://schemas.microsoft.com/office/powerpoint/2010/main" val="413762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2295589963"/>
              </p:ext>
            </p:extLst>
          </p:nvPr>
        </p:nvGraphicFramePr>
        <p:xfrm>
          <a:off x="150840" y="1866872"/>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198178" y="1917548"/>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a16="http://schemas.microsoft.com/office/drawing/2014/main" id="{24F5831D-3B76-E27C-EDCC-F0D1096A94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840" y="7047227"/>
            <a:ext cx="6449108" cy="2193863"/>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3577451679"/>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(TEMMUZ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664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2.750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102667610"/>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(OCAK-TEMMUZ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3.938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3.938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1.530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1.261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5.956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6.331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1.257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777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777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768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768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11.424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6.248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17.672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3968835094"/>
              </p:ext>
            </p:extLst>
          </p:nvPr>
        </p:nvGraphicFramePr>
        <p:xfrm>
          <a:off x="233915" y="1895214"/>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D0CE1352-5834-3D67-E560-2E6B9D306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745769"/>
            <a:ext cx="6491898" cy="1065464"/>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917566825"/>
              </p:ext>
            </p:extLst>
          </p:nvPr>
        </p:nvGraphicFramePr>
        <p:xfrm>
          <a:off x="266640" y="1525158"/>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(TEMMUZ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323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693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153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368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895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3221703091"/>
              </p:ext>
            </p:extLst>
          </p:nvPr>
        </p:nvGraphicFramePr>
        <p:xfrm>
          <a:off x="266640" y="5671585"/>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(OCAK-TEMMUZ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629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2.523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4.627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616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1.403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3.188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6.523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44973</TotalTime>
  <Words>1212</Words>
  <Application>Microsoft Office PowerPoint</Application>
  <PresentationFormat>A4 Kağıt (210x297 mm)</PresentationFormat>
  <Paragraphs>310</Paragraphs>
  <Slides>11</Slides>
  <Notes>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cp:lastModifiedBy>
  <cp:revision>512</cp:revision>
  <dcterms:created xsi:type="dcterms:W3CDTF">2020-08-20T08:13:56Z</dcterms:created>
  <dcterms:modified xsi:type="dcterms:W3CDTF">2022-08-08T08:56:11Z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